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81" r:id="rId3"/>
    <p:sldId id="257" r:id="rId4"/>
    <p:sldId id="259" r:id="rId5"/>
    <p:sldId id="260" r:id="rId6"/>
    <p:sldId id="261" r:id="rId7"/>
    <p:sldId id="264" r:id="rId8"/>
    <p:sldId id="282" r:id="rId9"/>
    <p:sldId id="283" r:id="rId10"/>
    <p:sldId id="284" r:id="rId11"/>
    <p:sldId id="262" r:id="rId12"/>
    <p:sldId id="263" r:id="rId13"/>
    <p:sldId id="265" r:id="rId14"/>
    <p:sldId id="266" r:id="rId15"/>
    <p:sldId id="267" r:id="rId16"/>
    <p:sldId id="268" r:id="rId17"/>
    <p:sldId id="269" r:id="rId18"/>
    <p:sldId id="270" r:id="rId19"/>
    <p:sldId id="285" r:id="rId20"/>
    <p:sldId id="286" r:id="rId21"/>
    <p:sldId id="271" r:id="rId22"/>
    <p:sldId id="272" r:id="rId23"/>
    <p:sldId id="273" r:id="rId24"/>
    <p:sldId id="274" r:id="rId25"/>
    <p:sldId id="275" r:id="rId26"/>
    <p:sldId id="276" r:id="rId27"/>
    <p:sldId id="289" r:id="rId28"/>
    <p:sldId id="290" r:id="rId29"/>
    <p:sldId id="287" r:id="rId30"/>
    <p:sldId id="277" r:id="rId31"/>
    <p:sldId id="279" r:id="rId32"/>
    <p:sldId id="278" r:id="rId33"/>
    <p:sldId id="280"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à Nguyễn" initials="HN" lastIdx="1" clrIdx="0">
    <p:extLst>
      <p:ext uri="{19B8F6BF-5375-455C-9EA6-DF929625EA0E}">
        <p15:presenceInfo xmlns:p15="http://schemas.microsoft.com/office/powerpoint/2012/main" userId="64ccdaee346c2c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181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65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7998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083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634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866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220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96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7714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066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201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4/20/2021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13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4/20/2021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5598813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webopedia.com/definitions/server-operating-system/" TargetMode="External"/><Relationship Id="rId13" Type="http://schemas.openxmlformats.org/officeDocument/2006/relationships/hyperlink" Target="https://www.altexsoft.com/blog/front-end-development-technologies-concepts/" TargetMode="External"/><Relationship Id="rId3" Type="http://schemas.openxmlformats.org/officeDocument/2006/relationships/hyperlink" Target="http://www.webinfosearch.com/web-technology/web-technology-its-definition-and-importance.htm" TargetMode="External"/><Relationship Id="rId7" Type="http://schemas.openxmlformats.org/officeDocument/2006/relationships/hyperlink" Target="https://www.techopedia.com/definition/23735/server-software" TargetMode="External"/><Relationship Id="rId12" Type="http://schemas.openxmlformats.org/officeDocument/2006/relationships/hyperlink" Target="https://www.javatpoint.com/website-static-vs-dynamic" TargetMode="External"/><Relationship Id="rId17" Type="http://schemas.openxmlformats.org/officeDocument/2006/relationships/hyperlink" Target="https://www.geeksforgeeks.org/what-is-the-difference-between-front-end-and-back-end-web-development/" TargetMode="External"/><Relationship Id="rId2" Type="http://schemas.openxmlformats.org/officeDocument/2006/relationships/hyperlink" Target="https://study.com/academy/lesson/what-is-web-technology-definition-trends.html" TargetMode="External"/><Relationship Id="rId16" Type="http://schemas.openxmlformats.org/officeDocument/2006/relationships/hyperlink" Target="https://optinmonster.com/best-visual-content-creation-tools/" TargetMode="External"/><Relationship Id="rId1" Type="http://schemas.openxmlformats.org/officeDocument/2006/relationships/slideLayout" Target="../slideLayouts/slideLayout2.xml"/><Relationship Id="rId6" Type="http://schemas.openxmlformats.org/officeDocument/2006/relationships/hyperlink" Target="https://dealna.com/en/Article/Post/1391/Three-Types-of-Server-Hardware" TargetMode="External"/><Relationship Id="rId11" Type="http://schemas.openxmlformats.org/officeDocument/2006/relationships/hyperlink" Target="https://searchwindowsserver.techtarget.com/definition/IIS" TargetMode="External"/><Relationship Id="rId5" Type="http://schemas.openxmlformats.org/officeDocument/2006/relationships/hyperlink" Target="https://www.advantage.tech/service/server-hardware" TargetMode="External"/><Relationship Id="rId15" Type="http://schemas.openxmlformats.org/officeDocument/2006/relationships/hyperlink" Target="https://manage.wix.com/account/sites" TargetMode="External"/><Relationship Id="rId10" Type="http://schemas.openxmlformats.org/officeDocument/2006/relationships/hyperlink" Target="http://httpd.apache.org/" TargetMode="External"/><Relationship Id="rId4" Type="http://schemas.openxmlformats.org/officeDocument/2006/relationships/hyperlink" Target="https://www.cloudflare.com/learning/dns/what-is-dns/" TargetMode="External"/><Relationship Id="rId9" Type="http://schemas.openxmlformats.org/officeDocument/2006/relationships/hyperlink" Target="https://economictimes.indiatimes.com/definition/web-server" TargetMode="External"/><Relationship Id="rId14" Type="http://schemas.openxmlformats.org/officeDocument/2006/relationships/hyperlink" Target="http://www.differencebetween.net/technology/difference-between-frontend-and-backen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robot in black and grey background">
            <a:extLst>
              <a:ext uri="{FF2B5EF4-FFF2-40B4-BE49-F238E27FC236}">
                <a16:creationId xmlns:a16="http://schemas.microsoft.com/office/drawing/2014/main" id="{5B8851AC-4E2F-45C9-9A99-34110C46983E}"/>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1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963AFCED-582D-4BB4-82EB-EFCEC86BBB40}"/>
              </a:ext>
            </a:extLst>
          </p:cNvPr>
          <p:cNvSpPr>
            <a:spLocks noGrp="1"/>
          </p:cNvSpPr>
          <p:nvPr>
            <p:ph type="ctrTitle"/>
          </p:nvPr>
        </p:nvSpPr>
        <p:spPr>
          <a:xfrm>
            <a:off x="3325473" y="1998924"/>
            <a:ext cx="5541054" cy="2213621"/>
          </a:xfrm>
        </p:spPr>
        <p:txBody>
          <a:bodyPr>
            <a:normAutofit/>
          </a:bodyPr>
          <a:lstStyle/>
          <a:p>
            <a:pPr algn="ctr"/>
            <a:r>
              <a:rPr lang="en-US" dirty="0"/>
              <a:t>Web design and development</a:t>
            </a:r>
          </a:p>
        </p:txBody>
      </p:sp>
      <p:sp>
        <p:nvSpPr>
          <p:cNvPr id="3" name="Subtitle 2">
            <a:extLst>
              <a:ext uri="{FF2B5EF4-FFF2-40B4-BE49-F238E27FC236}">
                <a16:creationId xmlns:a16="http://schemas.microsoft.com/office/drawing/2014/main" id="{A0CB1587-E0D6-4DDB-BB9D-FF2FFA1B63AB}"/>
              </a:ext>
            </a:extLst>
          </p:cNvPr>
          <p:cNvSpPr>
            <a:spLocks noGrp="1"/>
          </p:cNvSpPr>
          <p:nvPr>
            <p:ph type="subTitle" idx="1"/>
          </p:nvPr>
        </p:nvSpPr>
        <p:spPr>
          <a:xfrm>
            <a:off x="3880419" y="4300833"/>
            <a:ext cx="4431162" cy="1191873"/>
          </a:xfrm>
        </p:spPr>
        <p:txBody>
          <a:bodyPr>
            <a:normAutofit/>
          </a:bodyPr>
          <a:lstStyle/>
          <a:p>
            <a:pPr algn="ctr"/>
            <a:r>
              <a:rPr lang="en-US" dirty="0">
                <a:latin typeface="Times New Roman" panose="02020603050405020304" pitchFamily="18" charset="0"/>
                <a:cs typeface="Times New Roman" panose="02020603050405020304" pitchFamily="18" charset="0"/>
              </a:rPr>
              <a:t>By Nguyễn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Hà</a:t>
            </a:r>
          </a:p>
        </p:txBody>
      </p:sp>
    </p:spTree>
    <p:extLst>
      <p:ext uri="{BB962C8B-B14F-4D97-AF65-F5344CB8AC3E}">
        <p14:creationId xmlns:p14="http://schemas.microsoft.com/office/powerpoint/2010/main" val="16231066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8B8F-D807-4987-9A82-F373D06499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48791B-DA54-42F9-BE05-EA2EDAD25DB0}"/>
              </a:ext>
            </a:extLst>
          </p:cNvPr>
          <p:cNvSpPr>
            <a:spLocks noGrp="1"/>
          </p:cNvSpPr>
          <p:nvPr>
            <p:ph idx="1"/>
          </p:nvPr>
        </p:nvSpPr>
        <p:spPr/>
        <p:txBody>
          <a:bodyPr/>
          <a:lstStyle/>
          <a:p>
            <a:endParaRPr lang="en-US"/>
          </a:p>
        </p:txBody>
      </p:sp>
      <p:pic>
        <p:nvPicPr>
          <p:cNvPr id="4" name="Picture 3" descr="Toy robot in black and grey background">
            <a:extLst>
              <a:ext uri="{FF2B5EF4-FFF2-40B4-BE49-F238E27FC236}">
                <a16:creationId xmlns:a16="http://schemas.microsoft.com/office/drawing/2014/main" id="{214EC527-CD68-4AB9-82F7-C6F37B2FA26E}"/>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6" name="Title 1">
            <a:extLst>
              <a:ext uri="{FF2B5EF4-FFF2-40B4-BE49-F238E27FC236}">
                <a16:creationId xmlns:a16="http://schemas.microsoft.com/office/drawing/2014/main" id="{D934CF50-D5B2-42C0-AA5B-3516F33E3FDB}"/>
              </a:ext>
            </a:extLst>
          </p:cNvPr>
          <p:cNvSpPr txBox="1">
            <a:spLocks/>
          </p:cNvSpPr>
          <p:nvPr/>
        </p:nvSpPr>
        <p:spPr>
          <a:xfrm>
            <a:off x="397546" y="2239070"/>
            <a:ext cx="5541054" cy="22136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lgn="ctr"/>
            <a:r>
              <a:rPr lang="en-US" dirty="0"/>
              <a:t>II. </a:t>
            </a:r>
            <a:r>
              <a:rPr lang="en-US" dirty="0" err="1"/>
              <a:t>Explaination</a:t>
            </a:r>
            <a:r>
              <a:rPr lang="en-US" dirty="0"/>
              <a:t> of web elements</a:t>
            </a:r>
          </a:p>
        </p:txBody>
      </p:sp>
    </p:spTree>
    <p:extLst>
      <p:ext uri="{BB962C8B-B14F-4D97-AF65-F5344CB8AC3E}">
        <p14:creationId xmlns:p14="http://schemas.microsoft.com/office/powerpoint/2010/main" val="115961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1E52-07DF-4476-AE4B-9A9B28C2E9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68CAC1E3-B853-4645-961C-F9E90F222319}"/>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Communication protocol:</a:t>
            </a:r>
          </a:p>
          <a:p>
            <a:pPr algn="just"/>
            <a:r>
              <a:rPr lang="en-US" sz="2000" dirty="0">
                <a:latin typeface="Times New Roman" panose="02020603050405020304" pitchFamily="18" charset="0"/>
                <a:cs typeface="Times New Roman" panose="02020603050405020304" pitchFamily="18" charset="0"/>
              </a:rPr>
              <a:t>A communication protocol is a set of rules that requires two or more individuals in a communications system to send data using some physical quantity variation.</a:t>
            </a:r>
          </a:p>
          <a:p>
            <a:pPr algn="just"/>
            <a:r>
              <a:rPr lang="en-US" sz="2000" dirty="0">
                <a:latin typeface="Times New Roman" panose="02020603050405020304" pitchFamily="18" charset="0"/>
                <a:cs typeface="Times New Roman" panose="02020603050405020304" pitchFamily="18" charset="0"/>
              </a:rPr>
              <a:t>Communication protocols are written explanations of the formats and rules of wireless messages.</a:t>
            </a:r>
          </a:p>
          <a:p>
            <a:pPr algn="just"/>
            <a:r>
              <a:rPr lang="en-US" sz="2000" dirty="0">
                <a:latin typeface="Times New Roman" panose="02020603050405020304" pitchFamily="18" charset="0"/>
                <a:cs typeface="Times New Roman" panose="02020603050405020304" pitchFamily="18" charset="0"/>
              </a:rPr>
              <a:t>Authentication, error detection and correction, and signaling are also covered by communications protocols.</a:t>
            </a:r>
          </a:p>
          <a:p>
            <a:pPr algn="just"/>
            <a:r>
              <a:rPr lang="en-US" sz="2000" dirty="0">
                <a:latin typeface="Times New Roman" panose="02020603050405020304" pitchFamily="18" charset="0"/>
                <a:cs typeface="Times New Roman" panose="02020603050405020304" pitchFamily="18" charset="0"/>
              </a:rPr>
              <a:t>Hardware and software are used to execute communication protocols.</a:t>
            </a:r>
          </a:p>
        </p:txBody>
      </p:sp>
    </p:spTree>
    <p:extLst>
      <p:ext uri="{BB962C8B-B14F-4D97-AF65-F5344CB8AC3E}">
        <p14:creationId xmlns:p14="http://schemas.microsoft.com/office/powerpoint/2010/main" val="352751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D6A4-122B-40F2-94AA-F82E19F9DCB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6DFBB63B-9528-4A37-A881-B17930C4995D}"/>
              </a:ext>
            </a:extLst>
          </p:cNvPr>
          <p:cNvSpPr>
            <a:spLocks noGrp="1"/>
          </p:cNvSpPr>
          <p:nvPr>
            <p:ph idx="1"/>
          </p:nvPr>
        </p:nvSpPr>
        <p:spPr>
          <a:xfrm>
            <a:off x="838200" y="2332355"/>
            <a:ext cx="7022432" cy="41605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Server hardware:  </a:t>
            </a:r>
            <a:r>
              <a:rPr lang="en-US" sz="2000" b="0" i="0" dirty="0">
                <a:solidFill>
                  <a:srgbClr val="000000"/>
                </a:solidFill>
                <a:effectLst/>
                <a:latin typeface="Times New Roman" panose="02020603050405020304" pitchFamily="18" charset="0"/>
                <a:cs typeface="Times New Roman" panose="02020603050405020304" pitchFamily="18" charset="0"/>
              </a:rPr>
              <a:t>(Wilbur, 2021)</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Server hardware is a kind of device that is programmed to wait for requests from users or other machines before acting on them.</a:t>
            </a:r>
          </a:p>
          <a:p>
            <a:r>
              <a:rPr lang="en-US" sz="2000" dirty="0">
                <a:latin typeface="Times New Roman" panose="02020603050405020304" pitchFamily="18" charset="0"/>
                <a:cs typeface="Times New Roman" panose="02020603050405020304" pitchFamily="18" charset="0"/>
              </a:rPr>
              <a:t>Their primary objective is to be there with you, share info, and complete assignments to keep the process running smoothly and your productivity up.</a:t>
            </a:r>
          </a:p>
        </p:txBody>
      </p:sp>
      <p:pic>
        <p:nvPicPr>
          <p:cNvPr id="4098" name="Picture 2">
            <a:extLst>
              <a:ext uri="{FF2B5EF4-FFF2-40B4-BE49-F238E27FC236}">
                <a16:creationId xmlns:a16="http://schemas.microsoft.com/office/drawing/2014/main" id="{5B051C47-D5C8-4888-977B-E0A70D5FE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145" y="247068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98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430-30E1-42F9-8EE3-2B0B03CB97E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7A443A16-0EA0-4787-A37B-A5AAA47748E7}"/>
              </a:ext>
            </a:extLst>
          </p:cNvPr>
          <p:cNvSpPr>
            <a:spLocks noGrp="1"/>
          </p:cNvSpPr>
          <p:nvPr>
            <p:ph idx="1"/>
          </p:nvPr>
        </p:nvSpPr>
        <p:spPr>
          <a:xfrm>
            <a:off x="838200" y="1690688"/>
            <a:ext cx="10728158" cy="480218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Three types of server hardware: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Dealna</a:t>
            </a:r>
            <a:r>
              <a:rPr lang="en-US" sz="2000" b="0" i="0" dirty="0">
                <a:solidFill>
                  <a:srgbClr val="000000"/>
                </a:solidFill>
                <a:effectLst/>
                <a:latin typeface="Times New Roman" panose="02020603050405020304" pitchFamily="18" charset="0"/>
                <a:cs typeface="Times New Roman" panose="02020603050405020304" pitchFamily="18" charset="0"/>
              </a:rPr>
              <a:t>, 2021)</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Tower servers</a:t>
            </a:r>
            <a:r>
              <a:rPr lang="en-US" sz="2000" dirty="0">
                <a:latin typeface="Times New Roman" panose="02020603050405020304" pitchFamily="18" charset="0"/>
                <a:cs typeface="Times New Roman" panose="02020603050405020304" pitchFamily="18" charset="0"/>
              </a:rPr>
              <a:t>: A tower server is designed to be used as a server and is installed in an upright cabinet. Tower servers are useful because they allow for better cooling due to the lower total part density. The fact that a set of tower servers is bulkier and slower than a blade server or a set of rack servers is one of the drawbacks.</a:t>
            </a:r>
          </a:p>
          <a:p>
            <a:r>
              <a:rPr lang="en-US" sz="2000" b="1" dirty="0">
                <a:latin typeface="Times New Roman" panose="02020603050405020304" pitchFamily="18" charset="0"/>
                <a:cs typeface="Times New Roman" panose="02020603050405020304" pitchFamily="18" charset="0"/>
              </a:rPr>
              <a:t>Rack servers</a:t>
            </a:r>
            <a:r>
              <a:rPr lang="en-US" sz="2000" dirty="0">
                <a:latin typeface="Times New Roman" panose="02020603050405020304" pitchFamily="18" charset="0"/>
                <a:cs typeface="Times New Roman" panose="02020603050405020304" pitchFamily="18" charset="0"/>
              </a:rPr>
              <a:t>: Racks are specifically built to fit into tight spaces and hold several servers. The rack node configuration, in comparison to the tower server, simplifies network cabling.</a:t>
            </a:r>
          </a:p>
          <a:p>
            <a:r>
              <a:rPr lang="en-US" sz="2000" b="1" dirty="0">
                <a:latin typeface="Times New Roman" panose="02020603050405020304" pitchFamily="18" charset="0"/>
                <a:cs typeface="Times New Roman" panose="02020603050405020304" pitchFamily="18" charset="0"/>
              </a:rPr>
              <a:t>Blade servers</a:t>
            </a:r>
            <a:r>
              <a:rPr lang="en-US" sz="2000" dirty="0">
                <a:latin typeface="Times New Roman" panose="02020603050405020304" pitchFamily="18" charset="0"/>
                <a:cs typeface="Times New Roman" panose="02020603050405020304" pitchFamily="18" charset="0"/>
              </a:rPr>
              <a:t>: While blade servers have a similar nature to rack servers, they are thinner and more costly. A blade server is a server chassis that houses server blades, which are small, modular EC boards. Each blade is a server that is usually dedicated to a single program.</a:t>
            </a:r>
          </a:p>
        </p:txBody>
      </p:sp>
    </p:spTree>
    <p:extLst>
      <p:ext uri="{BB962C8B-B14F-4D97-AF65-F5344CB8AC3E}">
        <p14:creationId xmlns:p14="http://schemas.microsoft.com/office/powerpoint/2010/main" val="427289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53D3-553D-47C3-AAC7-0CB3789282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E59E0DC1-4DEE-4ED8-8780-0E5BA17BCA42}"/>
              </a:ext>
            </a:extLst>
          </p:cNvPr>
          <p:cNvSpPr>
            <a:spLocks noGrp="1"/>
          </p:cNvSpPr>
          <p:nvPr>
            <p:ph idx="1"/>
          </p:nvPr>
        </p:nvSpPr>
        <p:spPr>
          <a:xfrm>
            <a:off x="994611" y="2197768"/>
            <a:ext cx="7234989" cy="397443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Server software: </a:t>
            </a:r>
            <a:r>
              <a:rPr lang="en-US" sz="2000" b="0" i="0" dirty="0">
                <a:solidFill>
                  <a:srgbClr val="000000"/>
                </a:solidFill>
                <a:effectLst/>
                <a:latin typeface="Times New Roman" panose="02020603050405020304" pitchFamily="18" charset="0"/>
                <a:cs typeface="Times New Roman" panose="02020603050405020304" pitchFamily="18" charset="0"/>
              </a:rPr>
              <a:t>(What is Server Software? - Definition from Techopedia, 2021)</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Server software is software that is meant to be run, managed, and used on a computer server. It allows and simplifies the use of underlying server processing power for a variety of high-end computing facilities and functions.</a:t>
            </a:r>
            <a:endParaRPr lang="en-US" sz="1800" b="1" dirty="0">
              <a:latin typeface="Times New Roman" panose="02020603050405020304" pitchFamily="18" charset="0"/>
              <a:cs typeface="Times New Roman" panose="02020603050405020304" pitchFamily="18" charset="0"/>
            </a:endParaRPr>
          </a:p>
        </p:txBody>
      </p:sp>
      <p:pic>
        <p:nvPicPr>
          <p:cNvPr id="5122" name="Picture 2" descr="Server Software">
            <a:extLst>
              <a:ext uri="{FF2B5EF4-FFF2-40B4-BE49-F238E27FC236}">
                <a16:creationId xmlns:a16="http://schemas.microsoft.com/office/drawing/2014/main" id="{F6865F17-24FB-47DB-B43A-CDAF45B4C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63" y="2197768"/>
            <a:ext cx="3619500" cy="299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5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FBCC-25EB-4990-93A1-FDBA7A8DD8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91EBC623-2703-4619-8CE0-14A592104448}"/>
              </a:ext>
            </a:extLst>
          </p:cNvPr>
          <p:cNvSpPr>
            <a:spLocks noGrp="1"/>
          </p:cNvSpPr>
          <p:nvPr>
            <p:ph idx="1"/>
          </p:nvPr>
        </p:nvSpPr>
        <p:spPr>
          <a:xfrm>
            <a:off x="838200" y="3914274"/>
            <a:ext cx="10515600" cy="225792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Server operating system: </a:t>
            </a:r>
            <a:r>
              <a:rPr lang="en-US" sz="2400" dirty="0">
                <a:latin typeface="Times New Roman" panose="02020603050405020304" pitchFamily="18" charset="0"/>
                <a:cs typeface="Times New Roman" panose="02020603050405020304" pitchFamily="18" charset="0"/>
              </a:rPr>
              <a:t>A server operating system, also known as a server OS, is a computer operating system designed to run on servers, which are specialized machines that operate in a client/server architecture to serve demands from client computers on the network </a:t>
            </a:r>
            <a:r>
              <a:rPr lang="en-US" sz="2400" b="0" i="0" dirty="0">
                <a:solidFill>
                  <a:srgbClr val="000000"/>
                </a:solidFill>
                <a:effectLst/>
                <a:latin typeface="Times New Roman" panose="02020603050405020304" pitchFamily="18" charset="0"/>
                <a:cs typeface="Times New Roman" panose="02020603050405020304" pitchFamily="18" charset="0"/>
              </a:rPr>
              <a:t>(Stroud, 2021)</a:t>
            </a:r>
            <a:r>
              <a:rPr lang="en-US" sz="2400" dirty="0">
                <a:latin typeface="Times New Roman" panose="02020603050405020304" pitchFamily="18" charset="0"/>
                <a:cs typeface="Times New Roman" panose="02020603050405020304" pitchFamily="18" charset="0"/>
              </a:rPr>
              <a:t>.</a:t>
            </a:r>
          </a:p>
        </p:txBody>
      </p:sp>
      <p:pic>
        <p:nvPicPr>
          <p:cNvPr id="6146" name="Picture 2" descr="What is A Server Operating System? | Webopedia">
            <a:extLst>
              <a:ext uri="{FF2B5EF4-FFF2-40B4-BE49-F238E27FC236}">
                <a16:creationId xmlns:a16="http://schemas.microsoft.com/office/drawing/2014/main" id="{3AE0638F-A40B-48CE-8DF4-1AD7E8801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2" y="1690688"/>
            <a:ext cx="42957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4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C703-7596-42FC-BBD7-53560FCF3B7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7633B9C4-E169-4DEA-AC97-AA9838953157}"/>
              </a:ext>
            </a:extLst>
          </p:cNvPr>
          <p:cNvSpPr>
            <a:spLocks noGrp="1"/>
          </p:cNvSpPr>
          <p:nvPr>
            <p:ph idx="1"/>
          </p:nvPr>
        </p:nvSpPr>
        <p:spPr>
          <a:xfrm>
            <a:off x="838200" y="2011680"/>
            <a:ext cx="5081337" cy="41605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Web server: </a:t>
            </a:r>
            <a:r>
              <a:rPr lang="en-US" sz="2400" dirty="0">
                <a:latin typeface="Times New Roman" panose="02020603050405020304" pitchFamily="18" charset="0"/>
                <a:cs typeface="Times New Roman" panose="02020603050405020304" pitchFamily="18" charset="0"/>
              </a:rPr>
              <a:t>A web server is a program that manages the hosting of websites. It's a computer software that requisitions web pages and distributes them as needed. The web server's primary goal is to store, process, and distribute web pages to customers. The Hypertext Transfer Protocol is used for this intercommunication (HTTP)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Barua</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p:txBody>
      </p:sp>
      <p:pic>
        <p:nvPicPr>
          <p:cNvPr id="7170" name="Picture 2" descr="Web server là gì? Hiểu rõ về web server | TopDev">
            <a:extLst>
              <a:ext uri="{FF2B5EF4-FFF2-40B4-BE49-F238E27FC236}">
                <a16:creationId xmlns:a16="http://schemas.microsoft.com/office/drawing/2014/main" id="{05D654C9-56E4-41D7-BEB8-AAED812F1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1680"/>
            <a:ext cx="5823389" cy="391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8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0AE-62ED-4679-B39D-6CFDB726901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C9E0C22A-256B-41EC-BC24-E95C1CFBEE20}"/>
              </a:ext>
            </a:extLst>
          </p:cNvPr>
          <p:cNvSpPr>
            <a:spLocks noGrp="1"/>
          </p:cNvSpPr>
          <p:nvPr>
            <p:ph idx="1"/>
          </p:nvPr>
        </p:nvSpPr>
        <p:spPr>
          <a:xfrm>
            <a:off x="838199" y="4186989"/>
            <a:ext cx="10311063" cy="2661236"/>
          </a:xfrm>
        </p:spPr>
        <p:txBody>
          <a:bodyPr/>
          <a:lstStyle/>
          <a:p>
            <a:pPr marL="0" indent="0">
              <a:buNone/>
            </a:pPr>
            <a:r>
              <a:rPr lang="en-US" sz="2400" b="1" dirty="0">
                <a:latin typeface="Times New Roman" panose="02020603050405020304" pitchFamily="18" charset="0"/>
                <a:cs typeface="Times New Roman" panose="02020603050405020304" pitchFamily="18" charset="0"/>
              </a:rPr>
              <a:t>Web server:</a:t>
            </a:r>
          </a:p>
          <a:p>
            <a:r>
              <a:rPr lang="en-US" sz="2000" b="1" dirty="0">
                <a:latin typeface="Times New Roman" panose="02020603050405020304" pitchFamily="18" charset="0"/>
                <a:cs typeface="Times New Roman" panose="02020603050405020304" pitchFamily="18" charset="0"/>
              </a:rPr>
              <a:t>Apache</a:t>
            </a:r>
            <a:r>
              <a:rPr lang="en-US" sz="2000" dirty="0">
                <a:latin typeface="Times New Roman" panose="02020603050405020304" pitchFamily="18" charset="0"/>
                <a:cs typeface="Times New Roman" panose="02020603050405020304" pitchFamily="18" charset="0"/>
              </a:rPr>
              <a:t>: The Apache HTTP Server Project is a project aimed at creating and maintaining an open-source HTTP server for mainstream operating systems such as UNIX and Windows. The aim of this project is to create a stable, effective, and extensible HTTP server that complies with current HTTP standards </a:t>
            </a:r>
            <a:r>
              <a:rPr lang="en-US" sz="2000" b="0" i="0" dirty="0">
                <a:solidFill>
                  <a:srgbClr val="000000"/>
                </a:solidFill>
                <a:effectLst/>
                <a:latin typeface="Times New Roman" panose="02020603050405020304" pitchFamily="18" charset="0"/>
                <a:cs typeface="Times New Roman" panose="02020603050405020304" pitchFamily="18" charset="0"/>
              </a:rPr>
              <a:t>(Welcome! - The Apache HTTP Server Project, 2021)</a:t>
            </a:r>
            <a:r>
              <a:rPr lang="en-US" sz="2000" dirty="0">
                <a:latin typeface="Times New Roman" panose="02020603050405020304" pitchFamily="18" charset="0"/>
                <a:cs typeface="Times New Roman" panose="02020603050405020304" pitchFamily="18" charset="0"/>
              </a:rPr>
              <a:t>.</a:t>
            </a:r>
          </a:p>
        </p:txBody>
      </p:sp>
      <p:pic>
        <p:nvPicPr>
          <p:cNvPr id="8194" name="Picture 2" descr="Hướng dẫn toàn tập apache - THOAIMAICHON.COM">
            <a:extLst>
              <a:ext uri="{FF2B5EF4-FFF2-40B4-BE49-F238E27FC236}">
                <a16:creationId xmlns:a16="http://schemas.microsoft.com/office/drawing/2014/main" id="{3ACDCA22-EFE6-4D2D-BD99-E11151F51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063" y="1741961"/>
            <a:ext cx="6047874" cy="230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81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8FAE-1A25-4D76-9B3B-551A12F1519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03C49738-1D17-4BA3-A7D5-E8BFF6FE8518}"/>
              </a:ext>
            </a:extLst>
          </p:cNvPr>
          <p:cNvSpPr>
            <a:spLocks noGrp="1"/>
          </p:cNvSpPr>
          <p:nvPr>
            <p:ph idx="1"/>
          </p:nvPr>
        </p:nvSpPr>
        <p:spPr>
          <a:xfrm>
            <a:off x="780047" y="3859013"/>
            <a:ext cx="10631905" cy="2633862"/>
          </a:xfrm>
        </p:spPr>
        <p:txBody>
          <a:bodyPr/>
          <a:lstStyle/>
          <a:p>
            <a:pPr marL="0" indent="0">
              <a:buNone/>
            </a:pPr>
            <a:r>
              <a:rPr lang="en-US" sz="2400" b="1" dirty="0">
                <a:latin typeface="Times New Roman" panose="02020603050405020304" pitchFamily="18" charset="0"/>
                <a:cs typeface="Times New Roman" panose="02020603050405020304" pitchFamily="18" charset="0"/>
              </a:rPr>
              <a:t>Web server:</a:t>
            </a:r>
          </a:p>
          <a:p>
            <a:pPr algn="just"/>
            <a:r>
              <a:rPr lang="en-US" sz="2000" b="1" dirty="0">
                <a:latin typeface="Times New Roman" panose="02020603050405020304" pitchFamily="18" charset="0"/>
                <a:cs typeface="Times New Roman" panose="02020603050405020304" pitchFamily="18" charset="0"/>
              </a:rPr>
              <a:t>IIS</a:t>
            </a:r>
            <a:r>
              <a:rPr lang="en-US" sz="2000" dirty="0">
                <a:latin typeface="Times New Roman" panose="02020603050405020304" pitchFamily="18" charset="0"/>
                <a:cs typeface="Times New Roman" panose="02020603050405020304" pitchFamily="18" charset="0"/>
              </a:rPr>
              <a:t>: IIS (Internet Information Services) is a Microsoft general-purpose web server that runs on Windows systems and supports HTML pages and archives. An IIS web server receives requests from remote client computers and responds accordingly. Web servers can exchange and deliver information through local area networks (LANs), such as corporate intranets, and wide area networks (WANs), such as the internet, using this specific feature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Rosencrance</a:t>
            </a:r>
            <a:r>
              <a:rPr lang="en-US" sz="2000" b="0" i="0" dirty="0">
                <a:solidFill>
                  <a:srgbClr val="000000"/>
                </a:solidFill>
                <a:effectLst/>
                <a:latin typeface="Times New Roman" panose="02020603050405020304" pitchFamily="18" charset="0"/>
                <a:cs typeface="Times New Roman" panose="02020603050405020304" pitchFamily="18" charset="0"/>
              </a:rPr>
              <a:t> and Bigelow, 2021)</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9220" name="Picture 4" descr="Cách để cài đặt IIS trên Windowns 8 và 10 - FiveMinutes">
            <a:extLst>
              <a:ext uri="{FF2B5EF4-FFF2-40B4-BE49-F238E27FC236}">
                <a16:creationId xmlns:a16="http://schemas.microsoft.com/office/drawing/2014/main" id="{6E9EB8A1-4EFA-4A3E-8D91-82D787530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957" y="1225467"/>
            <a:ext cx="4937900" cy="263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0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C0AE-62ED-4679-B39D-6CFDB726901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Explanation of Web elements</a:t>
            </a:r>
            <a:endParaRPr lang="en-US" dirty="0"/>
          </a:p>
        </p:txBody>
      </p:sp>
      <p:sp>
        <p:nvSpPr>
          <p:cNvPr id="3" name="Content Placeholder 2">
            <a:extLst>
              <a:ext uri="{FF2B5EF4-FFF2-40B4-BE49-F238E27FC236}">
                <a16:creationId xmlns:a16="http://schemas.microsoft.com/office/drawing/2014/main" id="{C9E0C22A-256B-41EC-BC24-E95C1CFBEE20}"/>
              </a:ext>
            </a:extLst>
          </p:cNvPr>
          <p:cNvSpPr>
            <a:spLocks noGrp="1"/>
          </p:cNvSpPr>
          <p:nvPr>
            <p:ph idx="1"/>
          </p:nvPr>
        </p:nvSpPr>
        <p:spPr>
          <a:xfrm>
            <a:off x="838199" y="1690688"/>
            <a:ext cx="10311063" cy="52312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Relationship of 4 elements</a:t>
            </a:r>
          </a:p>
        </p:txBody>
      </p:sp>
      <p:graphicFrame>
        <p:nvGraphicFramePr>
          <p:cNvPr id="4" name="Table 4">
            <a:extLst>
              <a:ext uri="{FF2B5EF4-FFF2-40B4-BE49-F238E27FC236}">
                <a16:creationId xmlns:a16="http://schemas.microsoft.com/office/drawing/2014/main" id="{0F09A852-B4C6-44CC-8D6E-161BE47F71A2}"/>
              </a:ext>
            </a:extLst>
          </p:cNvPr>
          <p:cNvGraphicFramePr>
            <a:graphicFrameLocks noGrp="1"/>
          </p:cNvGraphicFramePr>
          <p:nvPr>
            <p:extLst>
              <p:ext uri="{D42A27DB-BD31-4B8C-83A1-F6EECF244321}">
                <p14:modId xmlns:p14="http://schemas.microsoft.com/office/powerpoint/2010/main" val="2763648779"/>
              </p:ext>
            </p:extLst>
          </p:nvPr>
        </p:nvGraphicFramePr>
        <p:xfrm>
          <a:off x="838198" y="2274571"/>
          <a:ext cx="10311065" cy="3880885"/>
        </p:xfrm>
        <a:graphic>
          <a:graphicData uri="http://schemas.openxmlformats.org/drawingml/2006/table">
            <a:tbl>
              <a:tblPr firstRow="1" bandRow="1">
                <a:tableStyleId>{5C22544A-7EE6-4342-B048-85BDC9FD1C3A}</a:tableStyleId>
              </a:tblPr>
              <a:tblGrid>
                <a:gridCol w="1423739">
                  <a:extLst>
                    <a:ext uri="{9D8B030D-6E8A-4147-A177-3AD203B41FA5}">
                      <a16:colId xmlns:a16="http://schemas.microsoft.com/office/drawing/2014/main" val="3380584905"/>
                    </a:ext>
                  </a:extLst>
                </a:gridCol>
                <a:gridCol w="2700687">
                  <a:extLst>
                    <a:ext uri="{9D8B030D-6E8A-4147-A177-3AD203B41FA5}">
                      <a16:colId xmlns:a16="http://schemas.microsoft.com/office/drawing/2014/main" val="859546790"/>
                    </a:ext>
                  </a:extLst>
                </a:gridCol>
                <a:gridCol w="2062213">
                  <a:extLst>
                    <a:ext uri="{9D8B030D-6E8A-4147-A177-3AD203B41FA5}">
                      <a16:colId xmlns:a16="http://schemas.microsoft.com/office/drawing/2014/main" val="3156147223"/>
                    </a:ext>
                  </a:extLst>
                </a:gridCol>
                <a:gridCol w="2062213">
                  <a:extLst>
                    <a:ext uri="{9D8B030D-6E8A-4147-A177-3AD203B41FA5}">
                      <a16:colId xmlns:a16="http://schemas.microsoft.com/office/drawing/2014/main" val="2578690754"/>
                    </a:ext>
                  </a:extLst>
                </a:gridCol>
                <a:gridCol w="2062213">
                  <a:extLst>
                    <a:ext uri="{9D8B030D-6E8A-4147-A177-3AD203B41FA5}">
                      <a16:colId xmlns:a16="http://schemas.microsoft.com/office/drawing/2014/main" val="2795835368"/>
                    </a:ext>
                  </a:extLst>
                </a:gridCol>
              </a:tblGrid>
              <a:tr h="709261">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Communication Protocols</a:t>
                      </a:r>
                    </a:p>
                  </a:txBody>
                  <a:tcPr/>
                </a:tc>
                <a:tc>
                  <a:txBody>
                    <a:bodyPr/>
                    <a:lstStyle/>
                    <a:p>
                      <a:pPr algn="ctr"/>
                      <a:r>
                        <a:rPr lang="en-US" dirty="0">
                          <a:latin typeface="Times New Roman" panose="02020603050405020304" pitchFamily="18" charset="0"/>
                          <a:cs typeface="Times New Roman" panose="02020603050405020304" pitchFamily="18" charset="0"/>
                        </a:rPr>
                        <a:t>Server Hardware</a:t>
                      </a:r>
                    </a:p>
                  </a:txBody>
                  <a:tcPr/>
                </a:tc>
                <a:tc>
                  <a:txBody>
                    <a:bodyPr/>
                    <a:lstStyle/>
                    <a:p>
                      <a:pPr algn="ctr"/>
                      <a:r>
                        <a:rPr lang="en-US" dirty="0">
                          <a:latin typeface="Times New Roman" panose="02020603050405020304" pitchFamily="18" charset="0"/>
                          <a:cs typeface="Times New Roman" panose="02020603050405020304" pitchFamily="18" charset="0"/>
                        </a:rPr>
                        <a:t>Web Server</a:t>
                      </a:r>
                    </a:p>
                    <a:p>
                      <a:pPr algn="ctr"/>
                      <a:r>
                        <a:rPr lang="en-US" dirty="0">
                          <a:latin typeface="Times New Roman" panose="02020603050405020304" pitchFamily="18" charset="0"/>
                          <a:cs typeface="Times New Roman" panose="02020603050405020304" pitchFamily="18" charset="0"/>
                        </a:rPr>
                        <a:t>Software</a:t>
                      </a:r>
                    </a:p>
                  </a:txBody>
                  <a:tcPr/>
                </a:tc>
                <a:tc>
                  <a:txBody>
                    <a:bodyPr/>
                    <a:lstStyle/>
                    <a:p>
                      <a:pPr algn="ctr"/>
                      <a:r>
                        <a:rPr lang="en-US" dirty="0">
                          <a:latin typeface="Times New Roman" panose="02020603050405020304" pitchFamily="18" charset="0"/>
                          <a:cs typeface="Times New Roman" panose="02020603050405020304" pitchFamily="18" charset="0"/>
                        </a:rPr>
                        <a:t>Operation Systems</a:t>
                      </a:r>
                    </a:p>
                  </a:txBody>
                  <a:tcPr/>
                </a:tc>
                <a:extLst>
                  <a:ext uri="{0D108BD9-81ED-4DB2-BD59-A6C34878D82A}">
                    <a16:rowId xmlns:a16="http://schemas.microsoft.com/office/drawing/2014/main" val="1740582876"/>
                  </a:ext>
                </a:extLst>
              </a:tr>
              <a:tr h="991452">
                <a:tc>
                  <a:txBody>
                    <a:bodyPr/>
                    <a:lstStyle/>
                    <a:p>
                      <a:pPr algn="ctr"/>
                      <a:r>
                        <a:rPr lang="en-US" b="1" dirty="0">
                          <a:latin typeface="Times New Roman" panose="02020603050405020304" pitchFamily="18" charset="0"/>
                          <a:cs typeface="Times New Roman" panose="02020603050405020304" pitchFamily="18" charset="0"/>
                        </a:rPr>
                        <a:t>Designing</a:t>
                      </a:r>
                    </a:p>
                  </a:txBody>
                  <a:tcPr/>
                </a:tc>
                <a:tc>
                  <a:txBody>
                    <a:bodyPr/>
                    <a:lstStyle/>
                    <a:p>
                      <a:pPr algn="ctr"/>
                      <a:r>
                        <a:rPr lang="en-US" dirty="0">
                          <a:latin typeface="Times New Roman" panose="02020603050405020304" pitchFamily="18" charset="0"/>
                          <a:cs typeface="Times New Roman" panose="02020603050405020304" pitchFamily="18" charset="0"/>
                        </a:rPr>
                        <a:t>Computer and networking systems use rules to connect with one another.</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Web design frameworks should be able to work.</a:t>
                      </a:r>
                    </a:p>
                  </a:txBody>
                  <a:tcPr/>
                </a:tc>
                <a:extLst>
                  <a:ext uri="{0D108BD9-81ED-4DB2-BD59-A6C34878D82A}">
                    <a16:rowId xmlns:a16="http://schemas.microsoft.com/office/drawing/2014/main" val="4062227064"/>
                  </a:ext>
                </a:extLst>
              </a:tr>
              <a:tr h="991452">
                <a:tc>
                  <a:txBody>
                    <a:bodyPr/>
                    <a:lstStyle/>
                    <a:p>
                      <a:pPr algn="ctr"/>
                      <a:r>
                        <a:rPr lang="en-US" b="1" dirty="0">
                          <a:latin typeface="Times New Roman" panose="02020603050405020304" pitchFamily="18" charset="0"/>
                          <a:cs typeface="Times New Roman" panose="02020603050405020304" pitchFamily="18" charset="0"/>
                        </a:rPr>
                        <a:t>Publishing</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Data and documents can be uploaded to the Internet.</a:t>
                      </a:r>
                    </a:p>
                  </a:txBody>
                  <a:tcPr/>
                </a:tc>
                <a:tc>
                  <a:txBody>
                    <a:bodyPr/>
                    <a:lstStyle/>
                    <a:p>
                      <a:pPr algn="ctr"/>
                      <a:r>
                        <a:rPr lang="en-US" dirty="0">
                          <a:latin typeface="Times New Roman" panose="02020603050405020304" pitchFamily="18" charset="0"/>
                          <a:cs typeface="Times New Roman" panose="02020603050405020304" pitchFamily="18" charset="0"/>
                        </a:rPr>
                        <a:t>Create and publish websites on the web.</a:t>
                      </a:r>
                    </a:p>
                  </a:txBody>
                  <a:tcPr/>
                </a:tc>
                <a:tc>
                  <a:txBody>
                    <a:bodyPr/>
                    <a:lstStyle/>
                    <a:p>
                      <a:pPr algn="ctr"/>
                      <a:r>
                        <a:rPr lang="en-US" dirty="0">
                          <a:latin typeface="Times New Roman" panose="02020603050405020304" pitchFamily="18" charset="0"/>
                          <a:cs typeface="Times New Roman" panose="02020603050405020304" pitchFamily="18" charset="0"/>
                        </a:rPr>
                        <a:t>The application can be circulated and distributed.</a:t>
                      </a:r>
                    </a:p>
                  </a:txBody>
                  <a:tcPr/>
                </a:tc>
                <a:extLst>
                  <a:ext uri="{0D108BD9-81ED-4DB2-BD59-A6C34878D82A}">
                    <a16:rowId xmlns:a16="http://schemas.microsoft.com/office/drawing/2014/main" val="1447721169"/>
                  </a:ext>
                </a:extLst>
              </a:tr>
              <a:tr h="991452">
                <a:tc>
                  <a:txBody>
                    <a:bodyPr/>
                    <a:lstStyle/>
                    <a:p>
                      <a:pPr algn="ctr"/>
                      <a:r>
                        <a:rPr lang="en-US" b="1" dirty="0">
                          <a:latin typeface="Times New Roman" panose="02020603050405020304" pitchFamily="18" charset="0"/>
                          <a:cs typeface="Times New Roman" panose="02020603050405020304" pitchFamily="18" charset="0"/>
                        </a:rPr>
                        <a:t>Accessing</a:t>
                      </a:r>
                    </a:p>
                  </a:txBody>
                  <a:tcPr/>
                </a:tc>
                <a:tc>
                  <a:txBody>
                    <a:bodyPr/>
                    <a:lstStyle/>
                    <a:p>
                      <a:pPr algn="ctr"/>
                      <a:r>
                        <a:rPr lang="en-US" dirty="0">
                          <a:latin typeface="Times New Roman" panose="02020603050405020304" pitchFamily="18" charset="0"/>
                          <a:cs typeface="Times New Roman" panose="02020603050405020304" pitchFamily="18" charset="0"/>
                        </a:rPr>
                        <a:t>Data can be exchanged over the internet.</a:t>
                      </a:r>
                    </a:p>
                  </a:txBody>
                  <a:tcPr/>
                </a:tc>
                <a:tc>
                  <a:txBody>
                    <a:bodyPr/>
                    <a:lstStyle/>
                    <a:p>
                      <a:pPr algn="ctr"/>
                      <a:r>
                        <a:rPr lang="en-US" dirty="0">
                          <a:latin typeface="Times New Roman" panose="02020603050405020304" pitchFamily="18" charset="0"/>
                          <a:cs typeface="Times New Roman" panose="02020603050405020304" pitchFamily="18" charset="0"/>
                        </a:rPr>
                        <a:t>Allow data to be shared between web-connected devices.</a:t>
                      </a:r>
                    </a:p>
                  </a:txBody>
                  <a:tcPr/>
                </a:tc>
                <a:tc>
                  <a:txBody>
                    <a:bodyPr/>
                    <a:lstStyle/>
                    <a:p>
                      <a:pPr algn="ctr"/>
                      <a:r>
                        <a:rPr lang="en-US" dirty="0">
                          <a:latin typeface="Times New Roman" panose="02020603050405020304" pitchFamily="18" charset="0"/>
                          <a:cs typeface="Times New Roman" panose="02020603050405020304" pitchFamily="18" charset="0"/>
                        </a:rPr>
                        <a:t>Data storage and distribution to consumer computers.</a:t>
                      </a:r>
                    </a:p>
                  </a:txBody>
                  <a:tcPr/>
                </a:tc>
                <a:tc>
                  <a:txBody>
                    <a:bodyPr/>
                    <a:lstStyle/>
                    <a:p>
                      <a:pPr algn="ctr"/>
                      <a:r>
                        <a:rPr lang="en-US" dirty="0">
                          <a:latin typeface="Times New Roman" panose="02020603050405020304" pitchFamily="18" charset="0"/>
                          <a:cs typeface="Times New Roman" panose="02020603050405020304" pitchFamily="18" charset="0"/>
                        </a:rPr>
                        <a:t>The program can be downloaded from the internet and installed.</a:t>
                      </a:r>
                    </a:p>
                  </a:txBody>
                  <a:tcPr/>
                </a:tc>
                <a:extLst>
                  <a:ext uri="{0D108BD9-81ED-4DB2-BD59-A6C34878D82A}">
                    <a16:rowId xmlns:a16="http://schemas.microsoft.com/office/drawing/2014/main" val="388856778"/>
                  </a:ext>
                </a:extLst>
              </a:tr>
            </a:tbl>
          </a:graphicData>
        </a:graphic>
      </p:graphicFrame>
    </p:spTree>
    <p:extLst>
      <p:ext uri="{BB962C8B-B14F-4D97-AF65-F5344CB8AC3E}">
        <p14:creationId xmlns:p14="http://schemas.microsoft.com/office/powerpoint/2010/main" val="427623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8B8F-D807-4987-9A82-F373D06499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48791B-DA54-42F9-BE05-EA2EDAD25DB0}"/>
              </a:ext>
            </a:extLst>
          </p:cNvPr>
          <p:cNvSpPr>
            <a:spLocks noGrp="1"/>
          </p:cNvSpPr>
          <p:nvPr>
            <p:ph idx="1"/>
          </p:nvPr>
        </p:nvSpPr>
        <p:spPr/>
        <p:txBody>
          <a:bodyPr/>
          <a:lstStyle/>
          <a:p>
            <a:endParaRPr lang="en-US"/>
          </a:p>
        </p:txBody>
      </p:sp>
      <p:pic>
        <p:nvPicPr>
          <p:cNvPr id="4" name="Picture 3" descr="Toy robot in black and grey background">
            <a:extLst>
              <a:ext uri="{FF2B5EF4-FFF2-40B4-BE49-F238E27FC236}">
                <a16:creationId xmlns:a16="http://schemas.microsoft.com/office/drawing/2014/main" id="{214EC527-CD68-4AB9-82F7-C6F37B2FA26E}"/>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6" name="Title 1">
            <a:extLst>
              <a:ext uri="{FF2B5EF4-FFF2-40B4-BE49-F238E27FC236}">
                <a16:creationId xmlns:a16="http://schemas.microsoft.com/office/drawing/2014/main" id="{D934CF50-D5B2-42C0-AA5B-3516F33E3FDB}"/>
              </a:ext>
            </a:extLst>
          </p:cNvPr>
          <p:cNvSpPr txBox="1">
            <a:spLocks/>
          </p:cNvSpPr>
          <p:nvPr/>
        </p:nvSpPr>
        <p:spPr>
          <a:xfrm>
            <a:off x="397546" y="2239070"/>
            <a:ext cx="5541054" cy="22136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lgn="ctr"/>
            <a:r>
              <a:rPr lang="en-US" dirty="0"/>
              <a:t>I. Introduction of web technology</a:t>
            </a:r>
          </a:p>
        </p:txBody>
      </p:sp>
    </p:spTree>
    <p:extLst>
      <p:ext uri="{BB962C8B-B14F-4D97-AF65-F5344CB8AC3E}">
        <p14:creationId xmlns:p14="http://schemas.microsoft.com/office/powerpoint/2010/main" val="2365016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8B8F-D807-4987-9A82-F373D06499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48791B-DA54-42F9-BE05-EA2EDAD25DB0}"/>
              </a:ext>
            </a:extLst>
          </p:cNvPr>
          <p:cNvSpPr>
            <a:spLocks noGrp="1"/>
          </p:cNvSpPr>
          <p:nvPr>
            <p:ph idx="1"/>
          </p:nvPr>
        </p:nvSpPr>
        <p:spPr/>
        <p:txBody>
          <a:bodyPr/>
          <a:lstStyle/>
          <a:p>
            <a:endParaRPr lang="en-US"/>
          </a:p>
        </p:txBody>
      </p:sp>
      <p:pic>
        <p:nvPicPr>
          <p:cNvPr id="4" name="Picture 3" descr="Toy robot in black and grey background">
            <a:extLst>
              <a:ext uri="{FF2B5EF4-FFF2-40B4-BE49-F238E27FC236}">
                <a16:creationId xmlns:a16="http://schemas.microsoft.com/office/drawing/2014/main" id="{214EC527-CD68-4AB9-82F7-C6F37B2FA26E}"/>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6" name="Title 1">
            <a:extLst>
              <a:ext uri="{FF2B5EF4-FFF2-40B4-BE49-F238E27FC236}">
                <a16:creationId xmlns:a16="http://schemas.microsoft.com/office/drawing/2014/main" id="{D934CF50-D5B2-42C0-AA5B-3516F33E3FDB}"/>
              </a:ext>
            </a:extLst>
          </p:cNvPr>
          <p:cNvSpPr txBox="1">
            <a:spLocks/>
          </p:cNvSpPr>
          <p:nvPr/>
        </p:nvSpPr>
        <p:spPr>
          <a:xfrm>
            <a:off x="397546" y="2239070"/>
            <a:ext cx="5541054" cy="22136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lgn="ctr"/>
            <a:r>
              <a:rPr lang="en-US" dirty="0"/>
              <a:t>III. Web technology</a:t>
            </a:r>
          </a:p>
        </p:txBody>
      </p:sp>
    </p:spTree>
    <p:extLst>
      <p:ext uri="{BB962C8B-B14F-4D97-AF65-F5344CB8AC3E}">
        <p14:creationId xmlns:p14="http://schemas.microsoft.com/office/powerpoint/2010/main" val="317947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CC61-E44B-4382-9E49-30C834D43A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p>
        </p:txBody>
      </p:sp>
      <p:sp>
        <p:nvSpPr>
          <p:cNvPr id="3" name="Content Placeholder 2">
            <a:extLst>
              <a:ext uri="{FF2B5EF4-FFF2-40B4-BE49-F238E27FC236}">
                <a16:creationId xmlns:a16="http://schemas.microsoft.com/office/drawing/2014/main" id="{1A61A3E2-CEA5-4F83-B938-4174024D472C}"/>
              </a:ext>
            </a:extLst>
          </p:cNvPr>
          <p:cNvSpPr>
            <a:spLocks noGrp="1"/>
          </p:cNvSpPr>
          <p:nvPr>
            <p:ph idx="1"/>
          </p:nvPr>
        </p:nvSpPr>
        <p:spPr>
          <a:xfrm>
            <a:off x="838200" y="4507832"/>
            <a:ext cx="10515600" cy="1664368"/>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Static website</a:t>
            </a:r>
            <a:r>
              <a:rPr lang="en-US" sz="2000" dirty="0">
                <a:latin typeface="Times New Roman" panose="02020603050405020304" pitchFamily="18" charset="0"/>
                <a:cs typeface="Times New Roman" panose="02020603050405020304" pitchFamily="18" charset="0"/>
              </a:rPr>
              <a:t>: A static website is the most simple and straightforward kind of website. To make a static website, you don't need to know much about web engineering or database architecture. HTML is used to code the web sites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Javapoint</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p:txBody>
      </p:sp>
      <p:pic>
        <p:nvPicPr>
          <p:cNvPr id="10246" name="Picture 6" descr="Servlet Website2">
            <a:extLst>
              <a:ext uri="{FF2B5EF4-FFF2-40B4-BE49-F238E27FC236}">
                <a16:creationId xmlns:a16="http://schemas.microsoft.com/office/drawing/2014/main" id="{079B5DA8-A7BC-42FD-B321-B87E38A09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39" y="1795299"/>
            <a:ext cx="5705322" cy="241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48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6D3B-1058-43D3-9D76-DC8D281797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AC00E82F-61E1-461B-A529-3F5987817AB5}"/>
              </a:ext>
            </a:extLst>
          </p:cNvPr>
          <p:cNvSpPr>
            <a:spLocks noGrp="1"/>
          </p:cNvSpPr>
          <p:nvPr>
            <p:ph idx="1"/>
          </p:nvPr>
        </p:nvSpPr>
        <p:spPr>
          <a:xfrm>
            <a:off x="838200" y="5037221"/>
            <a:ext cx="10515600" cy="1799222"/>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Dynamic website: </a:t>
            </a:r>
            <a:r>
              <a:rPr lang="en-US" sz="2000" dirty="0">
                <a:latin typeface="Times New Roman" panose="02020603050405020304" pitchFamily="18" charset="0"/>
                <a:cs typeface="Times New Roman" panose="02020603050405020304" pitchFamily="18" charset="0"/>
              </a:rPr>
              <a:t>A dynamic website is a series of dynamic web pages with dynamic content. It uses a database or a Content Management System to get content (CMS). As a result, when you change or update the database's content, the website's content is either changed or modified</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Javapoint</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p:txBody>
      </p:sp>
      <p:pic>
        <p:nvPicPr>
          <p:cNvPr id="11266" name="Picture 2" descr="Servlet Website3">
            <a:extLst>
              <a:ext uri="{FF2B5EF4-FFF2-40B4-BE49-F238E27FC236}">
                <a16:creationId xmlns:a16="http://schemas.microsoft.com/office/drawing/2014/main" id="{5D7A74F7-5557-453F-925C-1A867C289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735" y="1690688"/>
            <a:ext cx="4824530" cy="296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3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F70E-30E1-4E39-B445-73C024474E7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5C3996D0-7F3A-4638-9648-C50BC048C603}"/>
              </a:ext>
            </a:extLst>
          </p:cNvPr>
          <p:cNvSpPr>
            <a:spLocks noGrp="1"/>
          </p:cNvSpPr>
          <p:nvPr>
            <p:ph idx="1"/>
          </p:nvPr>
        </p:nvSpPr>
        <p:spPr>
          <a:xfrm>
            <a:off x="838200" y="4812632"/>
            <a:ext cx="10515600" cy="204536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Front-end Technology: </a:t>
            </a:r>
            <a:r>
              <a:rPr lang="en-US" sz="2000" dirty="0">
                <a:latin typeface="Times New Roman" panose="02020603050405020304" pitchFamily="18" charset="0"/>
                <a:cs typeface="Times New Roman" panose="02020603050405020304" pitchFamily="18" charset="0"/>
              </a:rPr>
              <a:t>The front end of a website is all you see and communicate with from a browser. Front-end creation is the term used to describe the process of developing this graphic component. Since they are working on the same aspect of the project, you might also argue that programmers who create user interfaces and plan interactions are also front-end developers </a:t>
            </a:r>
            <a:r>
              <a:rPr lang="en-US" sz="2000" b="0" i="0" dirty="0">
                <a:solidFill>
                  <a:srgbClr val="000000"/>
                </a:solidFill>
                <a:effectLst/>
                <a:latin typeface="Times New Roman" panose="02020603050405020304" pitchFamily="18" charset="0"/>
                <a:cs typeface="Times New Roman" panose="02020603050405020304" pitchFamily="18" charset="0"/>
              </a:rPr>
              <a:t>(Soft, 2021)</a:t>
            </a:r>
            <a:r>
              <a:rPr lang="en-US" sz="2000" dirty="0">
                <a:latin typeface="Times New Roman" panose="02020603050405020304" pitchFamily="18" charset="0"/>
                <a:cs typeface="Times New Roman" panose="02020603050405020304" pitchFamily="18" charset="0"/>
              </a:rPr>
              <a:t>.</a:t>
            </a:r>
          </a:p>
        </p:txBody>
      </p:sp>
      <p:pic>
        <p:nvPicPr>
          <p:cNvPr id="12290" name="Picture 2" descr="Front-End Technologies you need to know as a front-end Developer! - DEV  Community">
            <a:extLst>
              <a:ext uri="{FF2B5EF4-FFF2-40B4-BE49-F238E27FC236}">
                <a16:creationId xmlns:a16="http://schemas.microsoft.com/office/drawing/2014/main" id="{6450A2DA-A269-40F4-A79B-968CF260A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287" y="1497466"/>
            <a:ext cx="6639426" cy="278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42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6C01-6E22-4420-B644-E2BE392759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4F788511-E61E-42EA-A9C6-AB44475362B2}"/>
              </a:ext>
            </a:extLst>
          </p:cNvPr>
          <p:cNvSpPr>
            <a:spLocks noGrp="1"/>
          </p:cNvSpPr>
          <p:nvPr>
            <p:ph idx="1"/>
          </p:nvPr>
        </p:nvSpPr>
        <p:spPr>
          <a:xfrm>
            <a:off x="838200" y="5053263"/>
            <a:ext cx="10515600" cy="111893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Back-end Technology:</a:t>
            </a:r>
            <a:r>
              <a:rPr lang="en-US" sz="2000" dirty="0">
                <a:latin typeface="Times New Roman" panose="02020603050405020304" pitchFamily="18" charset="0"/>
                <a:cs typeface="Times New Roman" panose="02020603050405020304" pitchFamily="18" charset="0"/>
              </a:rPr>
              <a:t> The back end, on the other hand, is all that occurs behind the scenes. It houses the servers that host the web pages as well as the logic that controls the website's operations and processes</a:t>
            </a:r>
            <a:r>
              <a:rPr lang="en-US" sz="2000" b="0" i="0" dirty="0">
                <a:solidFill>
                  <a:srgbClr val="000000"/>
                </a:solidFill>
                <a:effectLst/>
                <a:latin typeface="Times New Roman" panose="02020603050405020304" pitchFamily="18" charset="0"/>
                <a:cs typeface="Times New Roman" panose="02020603050405020304" pitchFamily="18" charset="0"/>
              </a:rPr>
              <a:t> (Soft, 2021)</a:t>
            </a:r>
            <a:r>
              <a:rPr lang="en-US" sz="2000" dirty="0">
                <a:latin typeface="Times New Roman" panose="02020603050405020304" pitchFamily="18" charset="0"/>
                <a:cs typeface="Times New Roman" panose="02020603050405020304" pitchFamily="18" charset="0"/>
              </a:rPr>
              <a:t>.</a:t>
            </a:r>
          </a:p>
        </p:txBody>
      </p:sp>
      <p:pic>
        <p:nvPicPr>
          <p:cNvPr id="13314" name="Picture 2" descr="What is Backend Developer? Skills Need for Web Development">
            <a:extLst>
              <a:ext uri="{FF2B5EF4-FFF2-40B4-BE49-F238E27FC236}">
                <a16:creationId xmlns:a16="http://schemas.microsoft.com/office/drawing/2014/main" id="{F2998599-1A45-4C05-AF5C-9F6959A6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719" y="1393994"/>
            <a:ext cx="6690561" cy="327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74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8162-8A8B-4EE3-B0C6-18D3795FEE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B104A2B8-27B5-4D5B-BA43-05EF4526E01C}"/>
              </a:ext>
            </a:extLst>
          </p:cNvPr>
          <p:cNvSpPr>
            <a:spLocks noGrp="1"/>
          </p:cNvSpPr>
          <p:nvPr>
            <p:ph idx="1"/>
          </p:nvPr>
        </p:nvSpPr>
        <p:spPr>
          <a:xfrm>
            <a:off x="838200" y="1957136"/>
            <a:ext cx="7515024" cy="49008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Essentials of Front-end and Back-end:</a:t>
            </a:r>
          </a:p>
          <a:p>
            <a:pPr marL="0" indent="0">
              <a:buNone/>
            </a:pPr>
            <a:r>
              <a:rPr lang="en-US" sz="2000" dirty="0">
                <a:latin typeface="Times New Roman" panose="02020603050405020304" pitchFamily="18" charset="0"/>
                <a:cs typeface="Times New Roman" panose="02020603050405020304" pitchFamily="18" charset="0"/>
              </a:rPr>
              <a:t>The frontend is also known as the "client-side" of an application, as opposed to the backend, which is the "server-side." Languages like Java, Ruby, Python, </a:t>
            </a:r>
            <a:r>
              <a:rPr lang="en-US" sz="2000" dirty="0" err="1">
                <a:latin typeface="Times New Roman" panose="02020603050405020304" pitchFamily="18" charset="0"/>
                <a:cs typeface="Times New Roman" panose="02020603050405020304" pitchFamily="18" charset="0"/>
              </a:rPr>
              <a:t>PHP,.Net</a:t>
            </a:r>
            <a:r>
              <a:rPr lang="en-US" sz="2000" dirty="0">
                <a:latin typeface="Times New Roman" panose="02020603050405020304" pitchFamily="18" charset="0"/>
                <a:cs typeface="Times New Roman" panose="02020603050405020304" pitchFamily="18" charset="0"/>
              </a:rPr>
              <a:t>, and others are important for backend web creation. HTML, CSS, and JavaScript are the most popular frontend languages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Khillar</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Role of Front-end and Back-end:</a:t>
            </a:r>
          </a:p>
          <a:p>
            <a:pPr marL="0" indent="0">
              <a:buNone/>
            </a:pPr>
            <a:r>
              <a:rPr lang="en-US" sz="2000" dirty="0">
                <a:latin typeface="Times New Roman" panose="02020603050405020304" pitchFamily="18" charset="0"/>
                <a:cs typeface="Times New Roman" panose="02020603050405020304" pitchFamily="18" charset="0"/>
              </a:rPr>
              <a:t>Both are critical components of web creation, and despite their variations, they are like two sides of the same coin. The graphic features of a website that a person can see and feel are referred to as frontend. Backend site creation, on the other hand, is responsible for all that occurs in the past. It's sort like a frontend user experience enabler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Khillar</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p:txBody>
      </p:sp>
      <p:pic>
        <p:nvPicPr>
          <p:cNvPr id="14338" name="Picture 2" descr="WHAT IS A BACKEND DEVELOPER? HOW TO BECOME A BACKEND DEVELOPER?">
            <a:extLst>
              <a:ext uri="{FF2B5EF4-FFF2-40B4-BE49-F238E27FC236}">
                <a16:creationId xmlns:a16="http://schemas.microsoft.com/office/drawing/2014/main" id="{2F66C7F4-6F70-425B-B8F2-632798DB1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224" y="2454442"/>
            <a:ext cx="3838776" cy="341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53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B850-4C2C-40A9-8B00-0DE2966F94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2E305FA7-D561-4D33-81DC-36881DB4973E}"/>
              </a:ext>
            </a:extLst>
          </p:cNvPr>
          <p:cNvSpPr>
            <a:spLocks noGrp="1"/>
          </p:cNvSpPr>
          <p:nvPr>
            <p:ph idx="1"/>
          </p:nvPr>
        </p:nvSpPr>
        <p:spPr>
          <a:xfrm>
            <a:off x="838200" y="3962400"/>
            <a:ext cx="10515600" cy="22098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Summary of Front-end and Back-end:</a:t>
            </a:r>
          </a:p>
          <a:p>
            <a:pPr marL="0" indent="0" algn="just">
              <a:buNone/>
            </a:pPr>
            <a:r>
              <a:rPr lang="en-US" sz="2000" dirty="0">
                <a:latin typeface="Times New Roman" panose="02020603050405020304" pitchFamily="18" charset="0"/>
                <a:cs typeface="Times New Roman" panose="02020603050405020304" pitchFamily="18" charset="0"/>
              </a:rPr>
              <a:t>Although both the frontend and the backend are essential to the operation of a website, they do have certain technical variations. The client-side is referred to as the frontend, while the server-side is referred to as the backend. Both are important in web creation, but their tasks, duties, and working conditions are somewhat different. The frontend is what people see, while the backend is when everything happens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Khillar</a:t>
            </a:r>
            <a:r>
              <a:rPr lang="en-US" sz="2000" b="0" i="0" dirty="0">
                <a:solidFill>
                  <a:srgbClr val="000000"/>
                </a:solidFill>
                <a:effectLst/>
                <a:latin typeface="Times New Roman" panose="02020603050405020304" pitchFamily="18" charset="0"/>
                <a:cs typeface="Times New Roman" panose="02020603050405020304" pitchFamily="18" charset="0"/>
              </a:rPr>
              <a:t>, 2021)</a:t>
            </a:r>
            <a:r>
              <a:rPr lang="en-US" sz="2000"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15364" name="Picture 4" descr="Frontend vs Backend: Which One Is Right For You? - DEV Community">
            <a:extLst>
              <a:ext uri="{FF2B5EF4-FFF2-40B4-BE49-F238E27FC236}">
                <a16:creationId xmlns:a16="http://schemas.microsoft.com/office/drawing/2014/main" id="{CDCA3773-F877-4DE1-AD3D-AE8771B12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315452"/>
            <a:ext cx="4876800" cy="26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669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B850-4C2C-40A9-8B00-0DE2966F94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2E305FA7-D561-4D33-81DC-36881DB4973E}"/>
              </a:ext>
            </a:extLst>
          </p:cNvPr>
          <p:cNvSpPr>
            <a:spLocks noGrp="1"/>
          </p:cNvSpPr>
          <p:nvPr>
            <p:ph idx="1"/>
          </p:nvPr>
        </p:nvSpPr>
        <p:spPr>
          <a:xfrm>
            <a:off x="838200" y="1690688"/>
            <a:ext cx="6829926" cy="44815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The relationship between front end – back end, presentation layer – application layer:</a:t>
            </a:r>
          </a:p>
          <a:p>
            <a:pPr marL="0" indent="0" algn="just">
              <a:buNone/>
            </a:pPr>
            <a:r>
              <a:rPr lang="en-US" sz="2000" dirty="0">
                <a:latin typeface="Times New Roman" panose="02020603050405020304" pitchFamily="18" charset="0"/>
                <a:cs typeface="Times New Roman" panose="02020603050405020304" pitchFamily="18" charset="0"/>
              </a:rPr>
              <a:t>There are some distinctions between front-end and back-end web development. Although the front-end focuses on making your website look as good as possible, the back-end is responsible for all of the tricky and messy stuff that makes the website work. For this function, the front-end of a web application is sometimes referred to as client-side, whereas the back-end is usually referred to as server-side.</a:t>
            </a:r>
          </a:p>
          <a:p>
            <a:pPr marL="0" indent="0" algn="just">
              <a:buNone/>
            </a:pPr>
            <a:r>
              <a:rPr lang="en-US" sz="2000" dirty="0">
                <a:latin typeface="Times New Roman" panose="02020603050405020304" pitchFamily="18" charset="0"/>
                <a:cs typeface="Times New Roman" panose="02020603050405020304" pitchFamily="18" charset="0"/>
              </a:rPr>
              <a:t>Despite their variations, Front-End and Back-End Web Development are two sides of the same coin!!! Both are equally relevant, and a website can only function properly when they operate together.</a:t>
            </a:r>
          </a:p>
          <a:p>
            <a:pPr marL="0" indent="0" algn="just">
              <a:buNone/>
            </a:pPr>
            <a:endParaRPr lang="en-US" sz="2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AE5E99A-F45D-47F2-9B79-8FE1C4A07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126" y="1870590"/>
            <a:ext cx="4523874" cy="3116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4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B850-4C2C-40A9-8B00-0DE2966F94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Website Technologies</a:t>
            </a:r>
            <a:endParaRPr lang="en-US" dirty="0"/>
          </a:p>
        </p:txBody>
      </p:sp>
      <p:sp>
        <p:nvSpPr>
          <p:cNvPr id="3" name="Content Placeholder 2">
            <a:extLst>
              <a:ext uri="{FF2B5EF4-FFF2-40B4-BE49-F238E27FC236}">
                <a16:creationId xmlns:a16="http://schemas.microsoft.com/office/drawing/2014/main" id="{2E305FA7-D561-4D33-81DC-36881DB4973E}"/>
              </a:ext>
            </a:extLst>
          </p:cNvPr>
          <p:cNvSpPr>
            <a:spLocks noGrp="1"/>
          </p:cNvSpPr>
          <p:nvPr>
            <p:ph idx="1"/>
          </p:nvPr>
        </p:nvSpPr>
        <p:spPr>
          <a:xfrm>
            <a:off x="838200" y="1690688"/>
            <a:ext cx="6829926" cy="5167312"/>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The relationship between front end – back end, presentation layer – application layer:</a:t>
            </a:r>
          </a:p>
          <a:p>
            <a:pPr marL="0" indent="0" algn="just">
              <a:buNone/>
            </a:pPr>
            <a:r>
              <a:rPr lang="en-US" sz="1800" dirty="0">
                <a:latin typeface="Times New Roman" panose="02020603050405020304" pitchFamily="18" charset="0"/>
                <a:cs typeface="Times New Roman" panose="02020603050405020304" pitchFamily="18" charset="0"/>
              </a:rPr>
              <a:t>User management providers are what the application layer is all about. Thus, it is the protocols that an email client needs in order to deliver email, not the email client itself.</a:t>
            </a:r>
          </a:p>
          <a:p>
            <a:pPr marL="0" indent="0" algn="just">
              <a:buNone/>
            </a:pPr>
            <a:r>
              <a:rPr lang="en-US" sz="1800" dirty="0">
                <a:latin typeface="Times New Roman" panose="02020603050405020304" pitchFamily="18" charset="0"/>
                <a:cs typeface="Times New Roman" panose="02020603050405020304" pitchFamily="18" charset="0"/>
              </a:rPr>
              <a:t>The display layer (which should have been called the representation layer) is concerned with the presentation of results. There are some components of this. One is because some computers/processors use the most important bit of a word as the MSB, while others use the rightmost. The conversion is handled by the presentation layer, which allows these two devices to connect.</a:t>
            </a:r>
          </a:p>
          <a:p>
            <a:pPr marL="0" indent="0" algn="just">
              <a:buNone/>
            </a:pPr>
            <a:r>
              <a:rPr lang="en-US" sz="1800" dirty="0">
                <a:latin typeface="Times New Roman" panose="02020603050405020304" pitchFamily="18" charset="0"/>
                <a:cs typeface="Times New Roman" panose="02020603050405020304" pitchFamily="18" charset="0"/>
              </a:rPr>
              <a:t>Another point to consider is that certain applications can transmit structured data (e.g., a database, a linked list, etc.). Due to the fact that data networks can only transmit "static" (i.e., unstructured) data, the display layer must encrypt the structure in order to reconstruct it at the destination. The OSI specification ASN.1 is responsible for this (Abstract Syntax Notation).</a:t>
            </a:r>
          </a:p>
        </p:txBody>
      </p:sp>
      <p:pic>
        <p:nvPicPr>
          <p:cNvPr id="2050" name="Picture 2">
            <a:extLst>
              <a:ext uri="{FF2B5EF4-FFF2-40B4-BE49-F238E27FC236}">
                <a16:creationId xmlns:a16="http://schemas.microsoft.com/office/drawing/2014/main" id="{2AE5E99A-F45D-47F2-9B79-8FE1C4A07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126" y="2432063"/>
            <a:ext cx="4523874" cy="3116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32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8B8F-D807-4987-9A82-F373D06499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48791B-DA54-42F9-BE05-EA2EDAD25DB0}"/>
              </a:ext>
            </a:extLst>
          </p:cNvPr>
          <p:cNvSpPr>
            <a:spLocks noGrp="1"/>
          </p:cNvSpPr>
          <p:nvPr>
            <p:ph idx="1"/>
          </p:nvPr>
        </p:nvSpPr>
        <p:spPr/>
        <p:txBody>
          <a:bodyPr/>
          <a:lstStyle/>
          <a:p>
            <a:endParaRPr lang="en-US"/>
          </a:p>
        </p:txBody>
      </p:sp>
      <p:pic>
        <p:nvPicPr>
          <p:cNvPr id="4" name="Picture 3" descr="Toy robot in black and grey background">
            <a:extLst>
              <a:ext uri="{FF2B5EF4-FFF2-40B4-BE49-F238E27FC236}">
                <a16:creationId xmlns:a16="http://schemas.microsoft.com/office/drawing/2014/main" id="{214EC527-CD68-4AB9-82F7-C6F37B2FA26E}"/>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6" name="Title 1">
            <a:extLst>
              <a:ext uri="{FF2B5EF4-FFF2-40B4-BE49-F238E27FC236}">
                <a16:creationId xmlns:a16="http://schemas.microsoft.com/office/drawing/2014/main" id="{D934CF50-D5B2-42C0-AA5B-3516F33E3FDB}"/>
              </a:ext>
            </a:extLst>
          </p:cNvPr>
          <p:cNvSpPr txBox="1">
            <a:spLocks/>
          </p:cNvSpPr>
          <p:nvPr/>
        </p:nvSpPr>
        <p:spPr>
          <a:xfrm>
            <a:off x="397545" y="2239070"/>
            <a:ext cx="5923043" cy="22136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lgn="ctr"/>
            <a:r>
              <a:rPr lang="en-US" dirty="0"/>
              <a:t>IV. </a:t>
            </a:r>
            <a:r>
              <a:rPr lang="en-US" b="1" dirty="0">
                <a:cs typeface="Times New Roman" panose="02020603050405020304" pitchFamily="18" charset="0"/>
              </a:rPr>
              <a:t>Online creation tools and custom built</a:t>
            </a:r>
            <a:endParaRPr lang="en-US" dirty="0"/>
          </a:p>
        </p:txBody>
      </p:sp>
    </p:spTree>
    <p:extLst>
      <p:ext uri="{BB962C8B-B14F-4D97-AF65-F5344CB8AC3E}">
        <p14:creationId xmlns:p14="http://schemas.microsoft.com/office/powerpoint/2010/main" val="102643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876-3F0E-458F-9BD9-BBA8F205ADF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Introduction of web technology</a:t>
            </a:r>
          </a:p>
        </p:txBody>
      </p:sp>
      <p:sp>
        <p:nvSpPr>
          <p:cNvPr id="3" name="Content Placeholder 2">
            <a:extLst>
              <a:ext uri="{FF2B5EF4-FFF2-40B4-BE49-F238E27FC236}">
                <a16:creationId xmlns:a16="http://schemas.microsoft.com/office/drawing/2014/main" id="{022EA6BD-BD93-4630-966E-E2446D595A51}"/>
              </a:ext>
            </a:extLst>
          </p:cNvPr>
          <p:cNvSpPr>
            <a:spLocks noGrp="1"/>
          </p:cNvSpPr>
          <p:nvPr>
            <p:ph idx="1"/>
          </p:nvPr>
        </p:nvSpPr>
        <p:spPr>
          <a:xfrm>
            <a:off x="300288" y="1761123"/>
            <a:ext cx="5081337" cy="41605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Definition of web technology:</a:t>
            </a:r>
          </a:p>
          <a:p>
            <a:pPr algn="just"/>
            <a:r>
              <a:rPr lang="en-US" sz="2000" b="0" i="0" dirty="0">
                <a:effectLst/>
                <a:latin typeface="Times New Roman" panose="02020603050405020304" pitchFamily="18" charset="0"/>
                <a:cs typeface="Times New Roman" panose="02020603050405020304" pitchFamily="18" charset="0"/>
              </a:rPr>
              <a:t>Web technology refers to the mechanisms by which computers interact with one another using markup languages and multimedia bundles.</a:t>
            </a:r>
          </a:p>
          <a:p>
            <a:pPr algn="just"/>
            <a:r>
              <a:rPr lang="en-US" sz="2000" dirty="0">
                <a:latin typeface="Times New Roman" panose="02020603050405020304" pitchFamily="18" charset="0"/>
                <a:cs typeface="Times New Roman" panose="02020603050405020304" pitchFamily="18" charset="0"/>
              </a:rPr>
              <a:t>Web technology has evolved dramatically over the last few decades, from a few marked-up web sites to the potential to perform very complex work on a network without interruption. </a:t>
            </a:r>
          </a:p>
        </p:txBody>
      </p:sp>
      <p:pic>
        <p:nvPicPr>
          <p:cNvPr id="1026" name="Picture 2" descr="What is Web Technology? - Definition &amp; Trends - Video &amp; Lesson Transcript |  Study.com">
            <a:extLst>
              <a:ext uri="{FF2B5EF4-FFF2-40B4-BE49-F238E27FC236}">
                <a16:creationId xmlns:a16="http://schemas.microsoft.com/office/drawing/2014/main" id="{BC9857CA-A91E-4E54-AFFE-4614D8EE1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512" y="1856821"/>
            <a:ext cx="6470708" cy="363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4048-5C9B-4A84-8944-8B25094DDA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Online creation tools and custom built</a:t>
            </a:r>
          </a:p>
        </p:txBody>
      </p:sp>
      <p:sp>
        <p:nvSpPr>
          <p:cNvPr id="3" name="Content Placeholder 2">
            <a:extLst>
              <a:ext uri="{FF2B5EF4-FFF2-40B4-BE49-F238E27FC236}">
                <a16:creationId xmlns:a16="http://schemas.microsoft.com/office/drawing/2014/main" id="{4DC37425-4ABB-4AB4-AC9F-24C7AFD274CD}"/>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Examples of online creation tool: </a:t>
            </a:r>
          </a:p>
          <a:p>
            <a:pPr marL="0" indent="0">
              <a:buNone/>
            </a:pPr>
            <a:r>
              <a:rPr lang="en-US" sz="2000" b="1" dirty="0" err="1">
                <a:latin typeface="Times New Roman" panose="02020603050405020304" pitchFamily="18" charset="0"/>
                <a:cs typeface="Times New Roman" panose="02020603050405020304" pitchFamily="18" charset="0"/>
              </a:rPr>
              <a:t>Wix</a:t>
            </a:r>
            <a:r>
              <a:rPr lang="en-US" sz="2000" b="1" dirty="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Wix.com Ltd. is a cloud-based software development firm based in Israel. It uses online drag-and-drop software to allow users to build HTML5 websites and mobile websites</a:t>
            </a:r>
            <a:r>
              <a:rPr lang="en-US" sz="2000" b="0" i="0" dirty="0">
                <a:solidFill>
                  <a:srgbClr val="000000"/>
                </a:solidFill>
                <a:effectLst/>
                <a:latin typeface="Times New Roman" panose="02020603050405020304" pitchFamily="18" charset="0"/>
                <a:cs typeface="Times New Roman" panose="02020603050405020304" pitchFamily="18" charset="0"/>
              </a:rPr>
              <a:t> (Thompson, 2021)</a:t>
            </a:r>
            <a:r>
              <a:rPr lang="en-US" sz="2000" dirty="0">
                <a:latin typeface="Times New Roman" panose="02020603050405020304" pitchFamily="18" charset="0"/>
                <a:cs typeface="Times New Roman" panose="02020603050405020304" pitchFamily="18" charset="0"/>
              </a:rPr>
              <a:t>.</a:t>
            </a:r>
          </a:p>
        </p:txBody>
      </p:sp>
      <p:pic>
        <p:nvPicPr>
          <p:cNvPr id="16396" name="Picture 12" descr="What Is Wix?">
            <a:extLst>
              <a:ext uri="{FF2B5EF4-FFF2-40B4-BE49-F238E27FC236}">
                <a16:creationId xmlns:a16="http://schemas.microsoft.com/office/drawing/2014/main" id="{97CF4957-C283-47ED-88D0-4AA2716BB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536" y="2992217"/>
            <a:ext cx="4420927" cy="172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41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403D-259E-42A8-8B55-CEB698D205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Online creation tools and custom built</a:t>
            </a:r>
            <a:endParaRPr lang="en-US" dirty="0"/>
          </a:p>
        </p:txBody>
      </p:sp>
      <p:sp>
        <p:nvSpPr>
          <p:cNvPr id="3" name="Content Placeholder 2">
            <a:extLst>
              <a:ext uri="{FF2B5EF4-FFF2-40B4-BE49-F238E27FC236}">
                <a16:creationId xmlns:a16="http://schemas.microsoft.com/office/drawing/2014/main" id="{6093C0D9-AB5F-47DE-9018-CA63CBCC9659}"/>
              </a:ext>
            </a:extLst>
          </p:cNvPr>
          <p:cNvSpPr>
            <a:spLocks noGrp="1"/>
          </p:cNvSpPr>
          <p:nvPr>
            <p:ph idx="1"/>
          </p:nvPr>
        </p:nvSpPr>
        <p:spPr>
          <a:xfrm>
            <a:off x="838200" y="2011680"/>
            <a:ext cx="10515600" cy="472600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Examples of online creation tool:</a:t>
            </a:r>
          </a:p>
          <a:p>
            <a:pPr marL="0" indent="0">
              <a:buNone/>
            </a:pPr>
            <a:r>
              <a:rPr lang="en-US" sz="2000" b="1" dirty="0">
                <a:latin typeface="Times New Roman" panose="02020603050405020304" pitchFamily="18" charset="0"/>
                <a:cs typeface="Times New Roman" panose="02020603050405020304" pitchFamily="18" charset="0"/>
              </a:rPr>
              <a:t>Google Slides:</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endParaRPr lang="en-US" dirty="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Google Slides is a valuable extension to the Google suite if you already use other Google services. Using pre-made models, you can easily construct visually pleasing presentations. Slides may also be used to work with PowerPoint presentations that have been imported or to export your own creations to PowerPoint. Best of all, you'll never forget your job because it is saved automatically</a:t>
            </a:r>
            <a:r>
              <a:rPr lang="en-US" sz="2000" b="0" i="0" dirty="0">
                <a:solidFill>
                  <a:srgbClr val="000000"/>
                </a:solidFill>
                <a:effectLst/>
                <a:latin typeface="Times New Roman" panose="02020603050405020304" pitchFamily="18" charset="0"/>
                <a:cs typeface="Times New Roman" panose="02020603050405020304" pitchFamily="18" charset="0"/>
              </a:rPr>
              <a:t> (Thompson, 2021)</a:t>
            </a:r>
            <a:r>
              <a:rPr lang="en-US" sz="2000" dirty="0">
                <a:latin typeface="Times New Roman" panose="02020603050405020304" pitchFamily="18" charset="0"/>
                <a:cs typeface="Times New Roman" panose="02020603050405020304" pitchFamily="18" charset="0"/>
              </a:rPr>
              <a:t>.</a:t>
            </a:r>
          </a:p>
        </p:txBody>
      </p:sp>
      <p:pic>
        <p:nvPicPr>
          <p:cNvPr id="18434" name="Picture 2" descr="GOOGLE SLIDES VÀ NHỮNG ĐIỀU CẦN BIẾT">
            <a:extLst>
              <a:ext uri="{FF2B5EF4-FFF2-40B4-BE49-F238E27FC236}">
                <a16:creationId xmlns:a16="http://schemas.microsoft.com/office/drawing/2014/main" id="{812B2C2E-DF2C-488E-A45E-DE072882C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980" y="2626895"/>
            <a:ext cx="3920039" cy="220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43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22D9-CEF3-4DA9-89E6-97FD55E1CA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Online creation tools and custom built</a:t>
            </a:r>
            <a:endParaRPr lang="en-US" dirty="0"/>
          </a:p>
        </p:txBody>
      </p:sp>
      <p:sp>
        <p:nvSpPr>
          <p:cNvPr id="3" name="Content Placeholder 2">
            <a:extLst>
              <a:ext uri="{FF2B5EF4-FFF2-40B4-BE49-F238E27FC236}">
                <a16:creationId xmlns:a16="http://schemas.microsoft.com/office/drawing/2014/main" id="{7D0FA0F2-043D-4CD1-A21D-A2F92F727574}"/>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Examples of online creation tool: </a:t>
            </a:r>
          </a:p>
          <a:p>
            <a:pPr marL="0" indent="0">
              <a:buNone/>
            </a:pPr>
            <a:r>
              <a:rPr lang="en-US" sz="2000" b="1" dirty="0">
                <a:latin typeface="Times New Roman" panose="02020603050405020304" pitchFamily="18" charset="0"/>
                <a:cs typeface="Times New Roman" panose="02020603050405020304" pitchFamily="18" charset="0"/>
              </a:rPr>
              <a:t>Adobe Spark:</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Adobe Spark is a content development tool that allows you to quickly blend text, pictures, and video for better online storytelling </a:t>
            </a:r>
            <a:r>
              <a:rPr lang="en-US" sz="2000" b="0" i="0" dirty="0">
                <a:solidFill>
                  <a:srgbClr val="000000"/>
                </a:solidFill>
                <a:effectLst/>
                <a:latin typeface="Times New Roman" panose="02020603050405020304" pitchFamily="18" charset="0"/>
                <a:cs typeface="Times New Roman" panose="02020603050405020304" pitchFamily="18" charset="0"/>
              </a:rPr>
              <a:t>(Thompson, 2021)</a:t>
            </a:r>
            <a:r>
              <a:rPr lang="en-US" sz="2000" dirty="0">
                <a:latin typeface="Times New Roman" panose="02020603050405020304" pitchFamily="18" charset="0"/>
                <a:cs typeface="Times New Roman" panose="02020603050405020304" pitchFamily="18" charset="0"/>
              </a:rPr>
              <a:t>.</a:t>
            </a:r>
          </a:p>
        </p:txBody>
      </p:sp>
      <p:pic>
        <p:nvPicPr>
          <p:cNvPr id="17410" name="Picture 2" descr="Adobe Spark là gì? Reviews, Tính năng, Bảng giá, So sánh">
            <a:extLst>
              <a:ext uri="{FF2B5EF4-FFF2-40B4-BE49-F238E27FC236}">
                <a16:creationId xmlns:a16="http://schemas.microsoft.com/office/drawing/2014/main" id="{05606B77-48E9-453A-9E88-55FE5E1F8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048" y="2703595"/>
            <a:ext cx="3537904" cy="242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2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3C55-D9DA-4F22-857F-1FC98D9517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Online creation tools and custom built</a:t>
            </a:r>
            <a:endParaRPr lang="en-US" dirty="0"/>
          </a:p>
        </p:txBody>
      </p:sp>
      <p:graphicFrame>
        <p:nvGraphicFramePr>
          <p:cNvPr id="4" name="Table 4">
            <a:extLst>
              <a:ext uri="{FF2B5EF4-FFF2-40B4-BE49-F238E27FC236}">
                <a16:creationId xmlns:a16="http://schemas.microsoft.com/office/drawing/2014/main" id="{73DD888A-75B3-4211-AE26-4FB7B2FBECB3}"/>
              </a:ext>
            </a:extLst>
          </p:cNvPr>
          <p:cNvGraphicFramePr>
            <a:graphicFrameLocks noGrp="1"/>
          </p:cNvGraphicFramePr>
          <p:nvPr>
            <p:ph idx="1"/>
            <p:extLst>
              <p:ext uri="{D42A27DB-BD31-4B8C-83A1-F6EECF244321}">
                <p14:modId xmlns:p14="http://schemas.microsoft.com/office/powerpoint/2010/main" val="904104766"/>
              </p:ext>
            </p:extLst>
          </p:nvPr>
        </p:nvGraphicFramePr>
        <p:xfrm>
          <a:off x="838200" y="2011363"/>
          <a:ext cx="10515597" cy="2553151"/>
        </p:xfrm>
        <a:graphic>
          <a:graphicData uri="http://schemas.openxmlformats.org/drawingml/2006/table">
            <a:tbl>
              <a:tblPr firstRow="1" bandRow="1">
                <a:tableStyleId>{FABFCF23-3B69-468F-B69F-88F6DE6A72F2}</a:tableStyleId>
              </a:tblPr>
              <a:tblGrid>
                <a:gridCol w="3505199">
                  <a:extLst>
                    <a:ext uri="{9D8B030D-6E8A-4147-A177-3AD203B41FA5}">
                      <a16:colId xmlns:a16="http://schemas.microsoft.com/office/drawing/2014/main" val="1611029842"/>
                    </a:ext>
                  </a:extLst>
                </a:gridCol>
                <a:gridCol w="3505199">
                  <a:extLst>
                    <a:ext uri="{9D8B030D-6E8A-4147-A177-3AD203B41FA5}">
                      <a16:colId xmlns:a16="http://schemas.microsoft.com/office/drawing/2014/main" val="4230893788"/>
                    </a:ext>
                  </a:extLst>
                </a:gridCol>
                <a:gridCol w="3505199">
                  <a:extLst>
                    <a:ext uri="{9D8B030D-6E8A-4147-A177-3AD203B41FA5}">
                      <a16:colId xmlns:a16="http://schemas.microsoft.com/office/drawing/2014/main" val="4211010783"/>
                    </a:ext>
                  </a:extLst>
                </a:gridCol>
              </a:tblGrid>
              <a:tr h="370840">
                <a:tc>
                  <a:txBody>
                    <a:bodyPr/>
                    <a:lstStyle/>
                    <a:p>
                      <a:endParaRPr lang="en-US" sz="1200"/>
                    </a:p>
                  </a:txBody>
                  <a:tcPr/>
                </a:tc>
                <a:tc>
                  <a:txBody>
                    <a:bodyPr/>
                    <a:lstStyle/>
                    <a:p>
                      <a:r>
                        <a:rPr lang="en-US" sz="1200" dirty="0"/>
                        <a:t>Online creation tools</a:t>
                      </a:r>
                    </a:p>
                  </a:txBody>
                  <a:tcPr/>
                </a:tc>
                <a:tc>
                  <a:txBody>
                    <a:bodyPr/>
                    <a:lstStyle/>
                    <a:p>
                      <a:r>
                        <a:rPr lang="en-US" sz="1200" dirty="0"/>
                        <a:t>Custom built website</a:t>
                      </a:r>
                    </a:p>
                  </a:txBody>
                  <a:tcPr/>
                </a:tc>
                <a:extLst>
                  <a:ext uri="{0D108BD9-81ED-4DB2-BD59-A6C34878D82A}">
                    <a16:rowId xmlns:a16="http://schemas.microsoft.com/office/drawing/2014/main" val="1177292708"/>
                  </a:ext>
                </a:extLst>
              </a:tr>
              <a:tr h="370840">
                <a:tc>
                  <a:txBody>
                    <a:bodyPr/>
                    <a:lstStyle/>
                    <a:p>
                      <a:r>
                        <a:rPr lang="en-US" sz="1200" dirty="0">
                          <a:latin typeface="Times New Roman" panose="02020603050405020304" pitchFamily="18" charset="0"/>
                          <a:cs typeface="Times New Roman" panose="02020603050405020304" pitchFamily="18" charset="0"/>
                        </a:rPr>
                        <a:t>Design flexibility</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Minimal customization</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Rapid progressing production</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Adapt to the needs of the customer</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Production process is adaptable.</a:t>
                      </a:r>
                    </a:p>
                  </a:txBody>
                  <a:tcPr/>
                </a:tc>
                <a:extLst>
                  <a:ext uri="{0D108BD9-81ED-4DB2-BD59-A6C34878D82A}">
                    <a16:rowId xmlns:a16="http://schemas.microsoft.com/office/drawing/2014/main" val="659364097"/>
                  </a:ext>
                </a:extLst>
              </a:tr>
              <a:tr h="370840">
                <a:tc>
                  <a:txBody>
                    <a:bodyPr/>
                    <a:lstStyle/>
                    <a:p>
                      <a:r>
                        <a:rPr lang="en-US" sz="1200" dirty="0">
                          <a:latin typeface="Times New Roman" panose="02020603050405020304" pitchFamily="18" charset="0"/>
                          <a:cs typeface="Times New Roman" panose="02020603050405020304" pitchFamily="18" charset="0"/>
                        </a:rPr>
                        <a:t>Performance</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Not optimized for search engines.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design of a responsive website is challenging.</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Build a responsive website with ease.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SEO is simple to implement.</a:t>
                      </a:r>
                    </a:p>
                  </a:txBody>
                  <a:tcPr/>
                </a:tc>
                <a:extLst>
                  <a:ext uri="{0D108BD9-81ED-4DB2-BD59-A6C34878D82A}">
                    <a16:rowId xmlns:a16="http://schemas.microsoft.com/office/drawing/2014/main" val="2752370311"/>
                  </a:ext>
                </a:extLst>
              </a:tr>
              <a:tr h="370840">
                <a:tc>
                  <a:txBody>
                    <a:bodyPr/>
                    <a:lstStyle/>
                    <a:p>
                      <a:r>
                        <a:rPr lang="en-US" sz="1200" dirty="0">
                          <a:latin typeface="Times New Roman" panose="02020603050405020304" pitchFamily="18" charset="0"/>
                          <a:cs typeface="Times New Roman" panose="02020603050405020304" pitchFamily="18" charset="0"/>
                        </a:rPr>
                        <a:t>Functionality</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Tool support is minimal.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Well-maintained tools are available.</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More difficult to use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limit in creating design</a:t>
                      </a:r>
                    </a:p>
                  </a:txBody>
                  <a:tcPr/>
                </a:tc>
                <a:extLst>
                  <a:ext uri="{0D108BD9-81ED-4DB2-BD59-A6C34878D82A}">
                    <a16:rowId xmlns:a16="http://schemas.microsoft.com/office/drawing/2014/main" val="656397538"/>
                  </a:ext>
                </a:extLst>
              </a:tr>
              <a:tr h="370840">
                <a:tc>
                  <a:txBody>
                    <a:bodyPr/>
                    <a:lstStyle/>
                    <a:p>
                      <a:r>
                        <a:rPr lang="en-US" sz="1200" dirty="0">
                          <a:latin typeface="Times New Roman" panose="02020603050405020304" pitchFamily="18" charset="0"/>
                          <a:cs typeface="Times New Roman" panose="02020603050405020304" pitchFamily="18" charset="0"/>
                        </a:rPr>
                        <a:t>UX</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It's similar to most websites.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Boring and unimpressive.</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design is special</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Interesting and a strong first impression</a:t>
                      </a:r>
                    </a:p>
                  </a:txBody>
                  <a:tcPr/>
                </a:tc>
                <a:extLst>
                  <a:ext uri="{0D108BD9-81ED-4DB2-BD59-A6C34878D82A}">
                    <a16:rowId xmlns:a16="http://schemas.microsoft.com/office/drawing/2014/main" val="298702273"/>
                  </a:ext>
                </a:extLst>
              </a:tr>
              <a:tr h="353511">
                <a:tc>
                  <a:txBody>
                    <a:bodyPr/>
                    <a:lstStyle/>
                    <a:p>
                      <a:r>
                        <a:rPr lang="en-US" sz="1200" dirty="0">
                          <a:latin typeface="Times New Roman" panose="02020603050405020304" pitchFamily="18" charset="0"/>
                          <a:cs typeface="Times New Roman" panose="02020603050405020304" pitchFamily="18" charset="0"/>
                        </a:rPr>
                        <a:t>UI</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is dependent on the resources.</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Based on the website, it's one-of-a-kind.</a:t>
                      </a:r>
                    </a:p>
                  </a:txBody>
                  <a:tcPr/>
                </a:tc>
                <a:extLst>
                  <a:ext uri="{0D108BD9-81ED-4DB2-BD59-A6C34878D82A}">
                    <a16:rowId xmlns:a16="http://schemas.microsoft.com/office/drawing/2014/main" val="2743016885"/>
                  </a:ext>
                </a:extLst>
              </a:tr>
            </a:tbl>
          </a:graphicData>
        </a:graphic>
      </p:graphicFrame>
    </p:spTree>
    <p:extLst>
      <p:ext uri="{BB962C8B-B14F-4D97-AF65-F5344CB8AC3E}">
        <p14:creationId xmlns:p14="http://schemas.microsoft.com/office/powerpoint/2010/main" val="3787092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7D20-8267-4159-9666-551A28125D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C31923F-21CC-4240-8C1F-55520711C197}"/>
              </a:ext>
            </a:extLst>
          </p:cNvPr>
          <p:cNvSpPr>
            <a:spLocks noGrp="1"/>
          </p:cNvSpPr>
          <p:nvPr>
            <p:ph idx="1"/>
          </p:nvPr>
        </p:nvSpPr>
        <p:spPr>
          <a:xfrm>
            <a:off x="838200" y="1427747"/>
            <a:ext cx="10515600" cy="5430253"/>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hlinkClick r:id="rId2"/>
              </a:rPr>
              <a:t>https://study.com/academy/lesson/what-is-web-technology-definition-trends.html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http://www.webinfosearch.com/web-technology/web-technology-its-definition-and-importance.htm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https://www.cloudflare.com/learning/dns/what-is-dns/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https://www.advantage.tech/service/server-hardware</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hlinkClick r:id="rId6"/>
              </a:rPr>
              <a:t>https://dealna.com/en/Article/Post/1391/Three-Types-of-Server-Hardware</a:t>
            </a:r>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7"/>
              </a:rPr>
              <a:t>https://www.techopedia.com/definition/23735/server-software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8"/>
              </a:rPr>
              <a:t>https://www.webopedia.com/definitions/server-operating-system/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9"/>
              </a:rPr>
              <a:t>https://economictimes.indiatimes.com/definition/web-server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0"/>
              </a:rPr>
              <a:t>http://httpd.apache.org/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1"/>
              </a:rPr>
              <a:t>https://searchwindowsserver.techtarget.com/definition/IIS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2"/>
              </a:rPr>
              <a:t>https://www.javatpoint.com/website-static-vs-dynamic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3"/>
              </a:rPr>
              <a:t>https://www.altexsoft.com/blog/front-end-development-technologies-concepts/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4"/>
              </a:rPr>
              <a:t>http://www.differencebetween.net/technology/difference-between-frontend-and-backend/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5"/>
              </a:rPr>
              <a:t>https://manage.wix.com/account/sites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6"/>
              </a:rPr>
              <a:t>https://optinmonster.com/best-visual-content-creation-tools/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17"/>
              </a:rPr>
              <a:t>https://www.geeksforgeeks.org/what-is-the-difference-between-front-end-and-back-end-web-development/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87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E067-8ABA-4DEA-9C0B-3149AB363F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of web technology</a:t>
            </a:r>
            <a:endParaRPr lang="en-US" dirty="0"/>
          </a:p>
        </p:txBody>
      </p:sp>
      <p:sp>
        <p:nvSpPr>
          <p:cNvPr id="3" name="Content Placeholder 2">
            <a:extLst>
              <a:ext uri="{FF2B5EF4-FFF2-40B4-BE49-F238E27FC236}">
                <a16:creationId xmlns:a16="http://schemas.microsoft.com/office/drawing/2014/main" id="{400DF344-C563-4071-9E85-E045AF567415}"/>
              </a:ext>
            </a:extLst>
          </p:cNvPr>
          <p:cNvSpPr>
            <a:spLocks noGrp="1"/>
          </p:cNvSpPr>
          <p:nvPr>
            <p:ph idx="1"/>
          </p:nvPr>
        </p:nvSpPr>
        <p:spPr/>
        <p:txBody>
          <a:bodyPr/>
          <a:lstStyle/>
          <a:p>
            <a:pPr marL="0" indent="0" algn="just">
              <a:buNone/>
            </a:pPr>
            <a:r>
              <a:rPr lang="en-US" sz="2400" b="1" dirty="0">
                <a:latin typeface="Times New Roman" panose="02020603050405020304" pitchFamily="18" charset="0"/>
                <a:cs typeface="Times New Roman" panose="02020603050405020304" pitchFamily="18" charset="0"/>
              </a:rPr>
              <a:t>Advantages of web technology:</a:t>
            </a:r>
          </a:p>
          <a:p>
            <a:pPr algn="just"/>
            <a:r>
              <a:rPr lang="en-US" sz="2000" dirty="0">
                <a:latin typeface="Times New Roman" panose="02020603050405020304" pitchFamily="18" charset="0"/>
                <a:cs typeface="Times New Roman" panose="02020603050405020304" pitchFamily="18" charset="0"/>
              </a:rPr>
              <a:t>The most significant advantage of internet technology is that they make communication in the computer world more convenient and faster.</a:t>
            </a:r>
          </a:p>
          <a:p>
            <a:pPr algn="just"/>
            <a:r>
              <a:rPr lang="en-US" sz="2000" dirty="0">
                <a:latin typeface="Times New Roman" panose="02020603050405020304" pitchFamily="18" charset="0"/>
                <a:cs typeface="Times New Roman" panose="02020603050405020304" pitchFamily="18" charset="0"/>
              </a:rPr>
              <a:t>Web technology can make a business more efficient and reduces costs, thus increasing its potential.</a:t>
            </a:r>
          </a:p>
          <a:p>
            <a:pPr marL="0" indent="0" algn="just">
              <a:buNone/>
            </a:pPr>
            <a:r>
              <a:rPr lang="en-US" sz="2400" b="1" dirty="0">
                <a:latin typeface="Times New Roman" panose="02020603050405020304" pitchFamily="18" charset="0"/>
                <a:cs typeface="Times New Roman" panose="02020603050405020304" pitchFamily="18" charset="0"/>
              </a:rPr>
              <a:t>Disadvantages of web technology:</a:t>
            </a:r>
          </a:p>
          <a:p>
            <a:pPr algn="just"/>
            <a:r>
              <a:rPr lang="en-US" sz="2000" dirty="0">
                <a:latin typeface="Times New Roman" panose="02020603050405020304" pitchFamily="18" charset="0"/>
                <a:cs typeface="Times New Roman" panose="02020603050405020304" pitchFamily="18" charset="0"/>
              </a:rPr>
              <a:t>The internet technologies can be very confusing.</a:t>
            </a:r>
          </a:p>
          <a:p>
            <a:pPr algn="just"/>
            <a:r>
              <a:rPr lang="en-US" sz="2000" dirty="0">
                <a:latin typeface="Times New Roman" panose="02020603050405020304" pitchFamily="18" charset="0"/>
                <a:cs typeface="Times New Roman" panose="02020603050405020304" pitchFamily="18" charset="0"/>
              </a:rPr>
              <a:t>The presence of a device creates the possibility of an attack on the computer program.</a:t>
            </a:r>
          </a:p>
          <a:p>
            <a:pPr algn="just"/>
            <a:r>
              <a:rPr lang="en-US" sz="2000" dirty="0">
                <a:latin typeface="Times New Roman" panose="02020603050405020304" pitchFamily="18" charset="0"/>
                <a:cs typeface="Times New Roman" panose="02020603050405020304" pitchFamily="18" charset="0"/>
              </a:rPr>
              <a:t>Malware may corrupt the devices, causing substantial data to be corrupted or stolen.</a:t>
            </a:r>
          </a:p>
        </p:txBody>
      </p:sp>
    </p:spTree>
    <p:extLst>
      <p:ext uri="{BB962C8B-B14F-4D97-AF65-F5344CB8AC3E}">
        <p14:creationId xmlns:p14="http://schemas.microsoft.com/office/powerpoint/2010/main" val="73330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B190-8F3E-491D-B76F-3EB372CABB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name system (DNS)</a:t>
            </a:r>
            <a:endParaRPr lang="en-US" dirty="0"/>
          </a:p>
        </p:txBody>
      </p:sp>
      <p:sp>
        <p:nvSpPr>
          <p:cNvPr id="3" name="Content Placeholder 2">
            <a:extLst>
              <a:ext uri="{FF2B5EF4-FFF2-40B4-BE49-F238E27FC236}">
                <a16:creationId xmlns:a16="http://schemas.microsoft.com/office/drawing/2014/main" id="{B4C3B2A8-E9C8-413A-9B57-BE1A024B76AB}"/>
              </a:ext>
            </a:extLst>
          </p:cNvPr>
          <p:cNvSpPr>
            <a:spLocks noGrp="1"/>
          </p:cNvSpPr>
          <p:nvPr>
            <p:ph idx="1"/>
          </p:nvPr>
        </p:nvSpPr>
        <p:spPr>
          <a:xfrm>
            <a:off x="549442" y="1979596"/>
            <a:ext cx="6220326" cy="415366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Definition of DNS:</a:t>
            </a:r>
          </a:p>
          <a:p>
            <a:r>
              <a:rPr lang="en-US" sz="2000" dirty="0">
                <a:latin typeface="Times New Roman" panose="02020603050405020304" pitchFamily="18" charset="0"/>
                <a:cs typeface="Times New Roman" panose="02020603050405020304" pitchFamily="18" charset="0"/>
              </a:rPr>
              <a:t>The Domain Name System (DNS) also known as the Internet's phonebook.</a:t>
            </a:r>
          </a:p>
          <a:p>
            <a:r>
              <a:rPr lang="en-US" sz="2000" dirty="0">
                <a:latin typeface="Times New Roman" panose="02020603050405020304" pitchFamily="18" charset="0"/>
                <a:cs typeface="Times New Roman" panose="02020603050405020304" pitchFamily="18" charset="0"/>
              </a:rPr>
              <a:t>The domain name system (DNS) is a system that links URLs to the IP addresses. People can look for websites and send emails using common names thanks to DNS, which allows them to type words rather than a string of numbers into a window.</a:t>
            </a:r>
          </a:p>
        </p:txBody>
      </p:sp>
      <p:pic>
        <p:nvPicPr>
          <p:cNvPr id="2054" name="Picture 6" descr="What Is DNS? (Definition of Domain Name System)">
            <a:extLst>
              <a:ext uri="{FF2B5EF4-FFF2-40B4-BE49-F238E27FC236}">
                <a16:creationId xmlns:a16="http://schemas.microsoft.com/office/drawing/2014/main" id="{85197EC9-A42B-4F9D-891C-BBD226571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768" y="2460859"/>
            <a:ext cx="5422232" cy="275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880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0628-CC3D-4342-A020-E19913FC874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name system (DNS)</a:t>
            </a:r>
            <a:endParaRPr lang="en-US" dirty="0"/>
          </a:p>
        </p:txBody>
      </p:sp>
      <p:sp>
        <p:nvSpPr>
          <p:cNvPr id="3" name="Content Placeholder 2">
            <a:extLst>
              <a:ext uri="{FF2B5EF4-FFF2-40B4-BE49-F238E27FC236}">
                <a16:creationId xmlns:a16="http://schemas.microsoft.com/office/drawing/2014/main" id="{FE64BD2A-1D2A-45C3-8BC7-1F1811D4459D}"/>
              </a:ext>
            </a:extLst>
          </p:cNvPr>
          <p:cNvSpPr>
            <a:spLocks noGrp="1"/>
          </p:cNvSpPr>
          <p:nvPr>
            <p:ph idx="1"/>
          </p:nvPr>
        </p:nvSpPr>
        <p:spPr>
          <a:xfrm>
            <a:off x="838200" y="1690688"/>
            <a:ext cx="10515600" cy="44815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4 DNS server involved in loading a website:</a:t>
            </a:r>
          </a:p>
          <a:p>
            <a:pPr algn="just"/>
            <a:r>
              <a:rPr lang="en-US" sz="2000" b="1" dirty="0">
                <a:latin typeface="Times New Roman" panose="02020603050405020304" pitchFamily="18" charset="0"/>
                <a:cs typeface="Times New Roman" panose="02020603050405020304" pitchFamily="18" charset="0"/>
              </a:rPr>
              <a:t>DNS </a:t>
            </a:r>
            <a:r>
              <a:rPr lang="en-US" sz="2000" b="1" dirty="0" err="1">
                <a:latin typeface="Times New Roman" panose="02020603050405020304" pitchFamily="18" charset="0"/>
                <a:cs typeface="Times New Roman" panose="02020603050405020304" pitchFamily="18" charset="0"/>
              </a:rPr>
              <a:t>recursor</a:t>
            </a:r>
            <a:r>
              <a:rPr lang="en-US" sz="2000" dirty="0">
                <a:latin typeface="Times New Roman" panose="02020603050405020304" pitchFamily="18" charset="0"/>
                <a:cs typeface="Times New Roman" panose="02020603050405020304" pitchFamily="18" charset="0"/>
              </a:rPr>
              <a:t>: The DNS </a:t>
            </a:r>
            <a:r>
              <a:rPr lang="en-US" sz="2000" dirty="0" err="1">
                <a:latin typeface="Times New Roman" panose="02020603050405020304" pitchFamily="18" charset="0"/>
                <a:cs typeface="Times New Roman" panose="02020603050405020304" pitchFamily="18" charset="0"/>
              </a:rPr>
              <a:t>recursor</a:t>
            </a:r>
            <a:r>
              <a:rPr lang="en-US" sz="2000" dirty="0">
                <a:latin typeface="Times New Roman" panose="02020603050405020304" pitchFamily="18" charset="0"/>
                <a:cs typeface="Times New Roman" panose="02020603050405020304" pitchFamily="18" charset="0"/>
              </a:rPr>
              <a:t> is a server that collects queries from client machines via web browsers and other applications.</a:t>
            </a:r>
          </a:p>
          <a:p>
            <a:pPr algn="just"/>
            <a:r>
              <a:rPr lang="en-US" sz="2000" b="1" dirty="0">
                <a:latin typeface="Times New Roman" panose="02020603050405020304" pitchFamily="18" charset="0"/>
                <a:cs typeface="Times New Roman" panose="02020603050405020304" pitchFamily="18" charset="0"/>
              </a:rPr>
              <a:t>Root nameserver</a:t>
            </a:r>
            <a:r>
              <a:rPr lang="en-US" sz="2000" dirty="0">
                <a:latin typeface="Times New Roman" panose="02020603050405020304" pitchFamily="18" charset="0"/>
                <a:cs typeface="Times New Roman" panose="02020603050405020304" pitchFamily="18" charset="0"/>
              </a:rPr>
              <a:t>: The root server is the first step in converting human-readable host names to IP addresses. It's mostly used as a pointer to other, more precise sites.</a:t>
            </a:r>
          </a:p>
          <a:p>
            <a:pPr algn="just"/>
            <a:r>
              <a:rPr lang="en-US" sz="2000" b="1" dirty="0">
                <a:latin typeface="Times New Roman" panose="02020603050405020304" pitchFamily="18" charset="0"/>
                <a:cs typeface="Times New Roman" panose="02020603050405020304" pitchFamily="18" charset="0"/>
              </a:rPr>
              <a:t>TLD nameserver</a:t>
            </a:r>
            <a:r>
              <a:rPr lang="en-US" sz="2000" dirty="0">
                <a:latin typeface="Times New Roman" panose="02020603050405020304" pitchFamily="18" charset="0"/>
                <a:cs typeface="Times New Roman" panose="02020603050405020304" pitchFamily="18" charset="0"/>
              </a:rPr>
              <a:t>: The top level domain server (TLD) can be compared to a particular shelf in a library. The last part of a hostname is hosted by this nameserver, which is the next step in the search for a particular IP address.</a:t>
            </a:r>
          </a:p>
          <a:p>
            <a:pPr algn="just"/>
            <a:r>
              <a:rPr lang="en-US" sz="2000" b="1" dirty="0">
                <a:latin typeface="Times New Roman" panose="02020603050405020304" pitchFamily="18" charset="0"/>
                <a:cs typeface="Times New Roman" panose="02020603050405020304" pitchFamily="18" charset="0"/>
              </a:rPr>
              <a:t>Authoritative nameserver</a:t>
            </a:r>
            <a:r>
              <a:rPr lang="en-US" sz="2000" dirty="0">
                <a:latin typeface="Times New Roman" panose="02020603050405020304" pitchFamily="18" charset="0"/>
                <a:cs typeface="Times New Roman" panose="02020603050405020304" pitchFamily="18" charset="0"/>
              </a:rPr>
              <a:t>: In a nameserver query, the authoritative nameserver is the last stop. If the authoritative name server has access to the requested record, it will return to the DNS </a:t>
            </a:r>
            <a:r>
              <a:rPr lang="en-US" sz="2000" dirty="0" err="1">
                <a:latin typeface="Times New Roman" panose="02020603050405020304" pitchFamily="18" charset="0"/>
                <a:cs typeface="Times New Roman" panose="02020603050405020304" pitchFamily="18" charset="0"/>
              </a:rPr>
              <a:t>Recursor</a:t>
            </a:r>
            <a:r>
              <a:rPr lang="en-US" sz="2000" dirty="0">
                <a:latin typeface="Times New Roman" panose="02020603050405020304" pitchFamily="18" charset="0"/>
                <a:cs typeface="Times New Roman" panose="02020603050405020304" pitchFamily="18" charset="0"/>
              </a:rPr>
              <a:t> that made the initial request the IP address for the requested hostname.</a:t>
            </a:r>
          </a:p>
        </p:txBody>
      </p:sp>
    </p:spTree>
    <p:extLst>
      <p:ext uri="{BB962C8B-B14F-4D97-AF65-F5344CB8AC3E}">
        <p14:creationId xmlns:p14="http://schemas.microsoft.com/office/powerpoint/2010/main" val="32705521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E0C-E81A-4E09-AF5B-39C46B7405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name system (DNS)</a:t>
            </a:r>
            <a:endParaRPr lang="en-US" dirty="0"/>
          </a:p>
        </p:txBody>
      </p:sp>
      <p:sp>
        <p:nvSpPr>
          <p:cNvPr id="3" name="Content Placeholder 2">
            <a:extLst>
              <a:ext uri="{FF2B5EF4-FFF2-40B4-BE49-F238E27FC236}">
                <a16:creationId xmlns:a16="http://schemas.microsoft.com/office/drawing/2014/main" id="{6E04EDBE-0B30-4FFD-B247-20BF5C27CF98}"/>
              </a:ext>
            </a:extLst>
          </p:cNvPr>
          <p:cNvSpPr>
            <a:spLocks noGrp="1"/>
          </p:cNvSpPr>
          <p:nvPr>
            <p:ph idx="1"/>
          </p:nvPr>
        </p:nvSpPr>
        <p:spPr>
          <a:xfrm>
            <a:off x="838200" y="1690688"/>
            <a:ext cx="5979695" cy="44815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How DNS Works:</a:t>
            </a:r>
          </a:p>
          <a:p>
            <a:pPr algn="just"/>
            <a:r>
              <a:rPr lang="en-US" sz="2000" dirty="0">
                <a:latin typeface="Times New Roman" panose="02020603050405020304" pitchFamily="18" charset="0"/>
                <a:cs typeface="Times New Roman" panose="02020603050405020304" pitchFamily="18" charset="0"/>
              </a:rPr>
              <a:t>DNS resolution is the method of translating a hostname (such as www.example.com) into a computer-friendly IP address (such as 192.168.1.1).</a:t>
            </a:r>
          </a:p>
          <a:p>
            <a:pPr algn="just"/>
            <a:r>
              <a:rPr lang="en-US" sz="2000" dirty="0">
                <a:latin typeface="Times New Roman" panose="02020603050405020304" pitchFamily="18" charset="0"/>
                <a:cs typeface="Times New Roman" panose="02020603050405020304" pitchFamily="18" charset="0"/>
              </a:rPr>
              <a:t>When a user requests a webpage, a conversion must take place between the user's feedback (example.com) and the machine-friendly address needed to find the example.com webpage.</a:t>
            </a:r>
          </a:p>
        </p:txBody>
      </p:sp>
      <p:pic>
        <p:nvPicPr>
          <p:cNvPr id="3074" name="Picture 2" descr="DNS những điều bạn cần biết - Lợi BQ">
            <a:extLst>
              <a:ext uri="{FF2B5EF4-FFF2-40B4-BE49-F238E27FC236}">
                <a16:creationId xmlns:a16="http://schemas.microsoft.com/office/drawing/2014/main" id="{474A8687-DA7B-4885-91FB-428FF0CAB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95" y="1802167"/>
            <a:ext cx="5223709" cy="344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15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E0C-E81A-4E09-AF5B-39C46B7405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name system (DNS)</a:t>
            </a:r>
            <a:endParaRPr lang="en-US" dirty="0"/>
          </a:p>
        </p:txBody>
      </p:sp>
      <p:sp>
        <p:nvSpPr>
          <p:cNvPr id="3" name="Content Placeholder 2">
            <a:extLst>
              <a:ext uri="{FF2B5EF4-FFF2-40B4-BE49-F238E27FC236}">
                <a16:creationId xmlns:a16="http://schemas.microsoft.com/office/drawing/2014/main" id="{6E04EDBE-0B30-4FFD-B247-20BF5C27CF98}"/>
              </a:ext>
            </a:extLst>
          </p:cNvPr>
          <p:cNvSpPr>
            <a:spLocks noGrp="1"/>
          </p:cNvSpPr>
          <p:nvPr>
            <p:ph idx="1"/>
          </p:nvPr>
        </p:nvSpPr>
        <p:spPr>
          <a:xfrm>
            <a:off x="838200" y="1690688"/>
            <a:ext cx="5979695" cy="44815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How DNS being organized:</a:t>
            </a:r>
          </a:p>
          <a:p>
            <a:pPr algn="just"/>
            <a:r>
              <a:rPr lang="en-US" sz="1800" dirty="0">
                <a:latin typeface="Times New Roman" panose="02020603050405020304" pitchFamily="18" charset="0"/>
                <a:cs typeface="Times New Roman" panose="02020603050405020304" pitchFamily="18" charset="0"/>
              </a:rPr>
              <a:t>DNS servers are arranged in a hierarchical hierarchy and communicate with one another using private network protocols. Root DNS servers, also known as master DNS servers, are responsible for storing Internet domain names and their IP addresses in the whole database.</a:t>
            </a:r>
          </a:p>
          <a:p>
            <a:pPr algn="just"/>
            <a:r>
              <a:rPr lang="en-US" sz="1800" dirty="0">
                <a:latin typeface="Times New Roman" panose="02020603050405020304" pitchFamily="18" charset="0"/>
                <a:cs typeface="Times New Roman" panose="02020603050405020304" pitchFamily="18" charset="0"/>
              </a:rPr>
              <a:t>A DNS server is any computer that is registered with the DNS system and runs special DNS applications to help resolve domain names to their relevant hosts. Each DNS server has a public IP address and maintains a database of network names and addresses for other Internet hosts.</a:t>
            </a:r>
          </a:p>
        </p:txBody>
      </p:sp>
      <p:pic>
        <p:nvPicPr>
          <p:cNvPr id="5" name="Picture 4">
            <a:extLst>
              <a:ext uri="{FF2B5EF4-FFF2-40B4-BE49-F238E27FC236}">
                <a16:creationId xmlns:a16="http://schemas.microsoft.com/office/drawing/2014/main" id="{D556D71B-286A-416F-82D4-6403E1EEA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242" y="2248706"/>
            <a:ext cx="4681834" cy="2360588"/>
          </a:xfrm>
          <a:prstGeom prst="rect">
            <a:avLst/>
          </a:prstGeom>
        </p:spPr>
      </p:pic>
    </p:spTree>
    <p:extLst>
      <p:ext uri="{BB962C8B-B14F-4D97-AF65-F5344CB8AC3E}">
        <p14:creationId xmlns:p14="http://schemas.microsoft.com/office/powerpoint/2010/main" val="14821997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E0C-E81A-4E09-AF5B-39C46B7405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name system (DNS)</a:t>
            </a:r>
            <a:endParaRPr lang="en-US" dirty="0"/>
          </a:p>
        </p:txBody>
      </p:sp>
      <p:sp>
        <p:nvSpPr>
          <p:cNvPr id="3" name="Content Placeholder 2">
            <a:extLst>
              <a:ext uri="{FF2B5EF4-FFF2-40B4-BE49-F238E27FC236}">
                <a16:creationId xmlns:a16="http://schemas.microsoft.com/office/drawing/2014/main" id="{6E04EDBE-0B30-4FFD-B247-20BF5C27CF98}"/>
              </a:ext>
            </a:extLst>
          </p:cNvPr>
          <p:cNvSpPr>
            <a:spLocks noGrp="1"/>
          </p:cNvSpPr>
          <p:nvPr>
            <p:ph idx="1"/>
          </p:nvPr>
        </p:nvSpPr>
        <p:spPr>
          <a:xfrm>
            <a:off x="838200" y="1690688"/>
            <a:ext cx="5979695" cy="44815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How DNS being managed:</a:t>
            </a:r>
          </a:p>
          <a:p>
            <a:pPr marL="0" indent="0" algn="just">
              <a:buNone/>
            </a:pPr>
            <a:r>
              <a:rPr lang="en-US" sz="1800" dirty="0">
                <a:latin typeface="Times New Roman" panose="02020603050405020304" pitchFamily="18" charset="0"/>
                <a:cs typeface="Times New Roman" panose="02020603050405020304" pitchFamily="18" charset="0"/>
              </a:rPr>
              <a:t>DNS management software controls the DNS</a:t>
            </a:r>
          </a:p>
          <a:p>
            <a:pPr marL="0" indent="0" algn="just">
              <a:buNone/>
            </a:pPr>
            <a:r>
              <a:rPr lang="en-US" sz="1800" dirty="0">
                <a:latin typeface="Times New Roman" panose="02020603050405020304" pitchFamily="18" charset="0"/>
                <a:cs typeface="Times New Roman" panose="02020603050405020304" pitchFamily="18" charset="0"/>
              </a:rPr>
              <a:t>Purposes:</a:t>
            </a:r>
          </a:p>
          <a:p>
            <a:pPr algn="just"/>
            <a:r>
              <a:rPr lang="en-US" sz="1800" dirty="0">
                <a:latin typeface="Times New Roman" panose="02020603050405020304" pitchFamily="18" charset="0"/>
                <a:cs typeface="Times New Roman" panose="02020603050405020304" pitchFamily="18" charset="0"/>
              </a:rPr>
              <a:t>When editing complicated and repetitive DNS files, there is less chance of human error.</a:t>
            </a:r>
          </a:p>
          <a:p>
            <a:pPr algn="just"/>
            <a:r>
              <a:rPr lang="en-US" sz="1800" dirty="0">
                <a:latin typeface="Times New Roman" panose="02020603050405020304" pitchFamily="18" charset="0"/>
                <a:cs typeface="Times New Roman" panose="02020603050405020304" pitchFamily="18" charset="0"/>
              </a:rPr>
              <a:t>Reduce the time it takes to edit massive amounts of DNS files.</a:t>
            </a:r>
          </a:p>
          <a:p>
            <a:pPr algn="just"/>
            <a:r>
              <a:rPr lang="en-US" sz="1800" dirty="0">
                <a:latin typeface="Times New Roman" panose="02020603050405020304" pitchFamily="18" charset="0"/>
                <a:cs typeface="Times New Roman" panose="02020603050405020304" pitchFamily="18" charset="0"/>
              </a:rPr>
              <a:t>Until uploading DNS data to DNS servers, verify and automate the delivery of DNS data.</a:t>
            </a:r>
          </a:p>
          <a:p>
            <a:pPr algn="just"/>
            <a:endParaRPr lang="en-US" sz="1800" dirty="0">
              <a:latin typeface="Times New Roman" panose="02020603050405020304" pitchFamily="18" charset="0"/>
              <a:cs typeface="Times New Roman" panose="02020603050405020304" pitchFamily="18" charset="0"/>
            </a:endParaRPr>
          </a:p>
        </p:txBody>
      </p:sp>
      <p:pic>
        <p:nvPicPr>
          <p:cNvPr id="1026" name="Picture 2" descr="Free DNS Management at Name.com">
            <a:extLst>
              <a:ext uri="{FF2B5EF4-FFF2-40B4-BE49-F238E27FC236}">
                <a16:creationId xmlns:a16="http://schemas.microsoft.com/office/drawing/2014/main" id="{713F3801-1344-4632-A058-0C18D85A7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841" y="2099846"/>
            <a:ext cx="5281057" cy="345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007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ushVTI">
  <a:themeElements>
    <a:clrScheme name="AnalogousFromRegularSeed_2SEEDS">
      <a:dk1>
        <a:srgbClr val="000000"/>
      </a:dk1>
      <a:lt1>
        <a:srgbClr val="FFFFFF"/>
      </a:lt1>
      <a:dk2>
        <a:srgbClr val="412524"/>
      </a:dk2>
      <a:lt2>
        <a:srgbClr val="E8E5E2"/>
      </a:lt2>
      <a:accent1>
        <a:srgbClr val="1D80CF"/>
      </a:accent1>
      <a:accent2>
        <a:srgbClr val="26B4B7"/>
      </a:accent2>
      <a:accent3>
        <a:srgbClr val="2F48E1"/>
      </a:accent3>
      <a:accent4>
        <a:srgbClr val="CF1D5A"/>
      </a:accent4>
      <a:accent5>
        <a:srgbClr val="E13C2F"/>
      </a:accent5>
      <a:accent6>
        <a:srgbClr val="CF741D"/>
      </a:accent6>
      <a:hlink>
        <a:srgbClr val="B6723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469</TotalTime>
  <Words>2700</Words>
  <Application>Microsoft Office PowerPoint</Application>
  <PresentationFormat>Widescreen</PresentationFormat>
  <Paragraphs>184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Elephant</vt:lpstr>
      <vt:lpstr>Times New Roman</vt:lpstr>
      <vt:lpstr>BrushVTI</vt:lpstr>
      <vt:lpstr>Web design and development</vt:lpstr>
      <vt:lpstr>PowerPoint Presentation</vt:lpstr>
      <vt:lpstr>Introduction of web technology</vt:lpstr>
      <vt:lpstr>Introduction of web technology</vt:lpstr>
      <vt:lpstr>Domain name system (DNS)</vt:lpstr>
      <vt:lpstr>Domain name system (DNS)</vt:lpstr>
      <vt:lpstr>Domain name system (DNS)</vt:lpstr>
      <vt:lpstr>Domain name system (DNS)</vt:lpstr>
      <vt:lpstr>Domain name system (DNS)</vt:lpstr>
      <vt:lpstr>PowerPoint Presentation</vt:lpstr>
      <vt:lpstr>Explanation of Web elements</vt:lpstr>
      <vt:lpstr>Explanation of Web elements</vt:lpstr>
      <vt:lpstr>Explanation of Web elements</vt:lpstr>
      <vt:lpstr>Explanation of Web elements</vt:lpstr>
      <vt:lpstr>Explanation of Web elements</vt:lpstr>
      <vt:lpstr>Explanation of Web elements</vt:lpstr>
      <vt:lpstr>Explanation of Web elements</vt:lpstr>
      <vt:lpstr>Explanation of Web elements</vt:lpstr>
      <vt:lpstr>Explanation of Web elements</vt:lpstr>
      <vt:lpstr>PowerPoint Presentation</vt:lpstr>
      <vt:lpstr>Website Technologies</vt:lpstr>
      <vt:lpstr>Website Technologies</vt:lpstr>
      <vt:lpstr>Website Technologies</vt:lpstr>
      <vt:lpstr>Website Technologies</vt:lpstr>
      <vt:lpstr>Website Technologies</vt:lpstr>
      <vt:lpstr>Website Technologies</vt:lpstr>
      <vt:lpstr>Website Technologies</vt:lpstr>
      <vt:lpstr>Website Technologies</vt:lpstr>
      <vt:lpstr>PowerPoint Presentation</vt:lpstr>
      <vt:lpstr>Online creation tools and custom built</vt:lpstr>
      <vt:lpstr>Online creation tools and custom built</vt:lpstr>
      <vt:lpstr>Online creation tools and custom built</vt:lpstr>
      <vt:lpstr>Online creation tools and custom built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development</dc:title>
  <dc:creator>Hà Nguyễn</dc:creator>
  <cp:lastModifiedBy>Hà Nguyễn</cp:lastModifiedBy>
  <cp:revision>33</cp:revision>
  <dcterms:created xsi:type="dcterms:W3CDTF">2021-04-04T04:37:38Z</dcterms:created>
  <dcterms:modified xsi:type="dcterms:W3CDTF">2021-04-20T06:18:12Z</dcterms:modified>
</cp:coreProperties>
</file>