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-1000" r="-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1280648"/>
            <a:ext cx="8064896" cy="3780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</a:pPr>
            <a:r>
              <a:rPr lang="en-US" altLang="zh-CN" sz="96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Con Na</a:t>
            </a:r>
            <a:endParaRPr lang="en-US" altLang="zh-CN" sz="96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glow rad="101600">
                  <a:schemeClr val="tx1">
                    <a:lumMod val="95000"/>
                    <a:lumOff val="5000"/>
                    <a:alpha val="60000"/>
                  </a:schemeClr>
                </a:glow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zh-CN" altLang="en-US" sz="72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复利投资理财工具</a:t>
            </a:r>
            <a:endParaRPr lang="zh-CN" altLang="en-US" sz="72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glow rad="101600">
                  <a:schemeClr val="tx1">
                    <a:lumMod val="95000"/>
                    <a:lumOff val="5000"/>
                    <a:alpha val="60000"/>
                  </a:schemeClr>
                </a:glow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40576"/>
            <a:ext cx="23812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2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194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2935"/>
            <a:ext cx="9144000" cy="2980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08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8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989" y="1124744"/>
            <a:ext cx="56197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073" y="3789040"/>
            <a:ext cx="51911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22577" y="15032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bg1"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典型用户：</a:t>
            </a:r>
            <a:endParaRPr lang="zh-CN" alt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glow rad="63500">
                  <a:schemeClr val="bg1">
                    <a:alpha val="40000"/>
                  </a:schemeClr>
                </a:glow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06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64704"/>
            <a:ext cx="50673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3429000"/>
            <a:ext cx="39147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6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5100" y="188640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场景</a:t>
            </a:r>
            <a:r>
              <a:rPr lang="zh-CN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：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1111971"/>
            <a:ext cx="712879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000000"/>
                </a:solidFill>
                <a:latin typeface="Verdana"/>
              </a:rPr>
              <a:t>复利</a:t>
            </a:r>
            <a:r>
              <a:rPr lang="zh-CN" altLang="en-US" sz="3600" dirty="0">
                <a:solidFill>
                  <a:srgbClr val="000000"/>
                </a:solidFill>
                <a:latin typeface="Verdana"/>
              </a:rPr>
              <a:t>投资理财工具发布供用户使用</a:t>
            </a:r>
          </a:p>
          <a:p>
            <a:r>
              <a:rPr lang="zh-CN" altLang="en-US" sz="3600" dirty="0">
                <a:solidFill>
                  <a:srgbClr val="000000"/>
                </a:solidFill>
                <a:latin typeface="Verdana"/>
              </a:rPr>
              <a:t>（</a:t>
            </a:r>
            <a:r>
              <a:rPr lang="en-US" altLang="zh-CN" sz="3600" dirty="0">
                <a:solidFill>
                  <a:srgbClr val="000000"/>
                </a:solidFill>
                <a:latin typeface="Verdana"/>
              </a:rPr>
              <a:t>1</a:t>
            </a:r>
            <a:r>
              <a:rPr lang="zh-CN" altLang="en-US" sz="3600" dirty="0">
                <a:solidFill>
                  <a:srgbClr val="000000"/>
                </a:solidFill>
                <a:latin typeface="Verdana"/>
              </a:rPr>
              <a:t>）背景</a:t>
            </a:r>
          </a:p>
          <a:p>
            <a:r>
              <a:rPr lang="zh-CN" altLang="en-US" sz="3600" dirty="0">
                <a:solidFill>
                  <a:srgbClr val="000000"/>
                </a:solidFill>
                <a:latin typeface="Verdana"/>
              </a:rPr>
              <a:t>典型用户</a:t>
            </a:r>
            <a:r>
              <a:rPr lang="zh-CN" altLang="en-US" sz="3600" dirty="0" smtClean="0">
                <a:solidFill>
                  <a:srgbClr val="000000"/>
                </a:solidFill>
                <a:latin typeface="Verdana"/>
              </a:rPr>
              <a:t>：</a:t>
            </a:r>
            <a:r>
              <a:rPr lang="zh-CN" altLang="en-US" sz="3600" dirty="0">
                <a:solidFill>
                  <a:srgbClr val="000000"/>
                </a:solidFill>
                <a:latin typeface="Verdana"/>
              </a:rPr>
              <a:t>坂田</a:t>
            </a:r>
          </a:p>
          <a:p>
            <a:r>
              <a:rPr lang="zh-CN" altLang="en-US" sz="3600" dirty="0">
                <a:solidFill>
                  <a:srgbClr val="000000"/>
                </a:solidFill>
                <a:latin typeface="Verdana"/>
              </a:rPr>
              <a:t>用户迫切需要解决的问题：</a:t>
            </a:r>
          </a:p>
          <a:p>
            <a:r>
              <a:rPr lang="en-US" altLang="zh-CN" sz="3600" dirty="0">
                <a:solidFill>
                  <a:srgbClr val="000000"/>
                </a:solidFill>
                <a:latin typeface="Verdana"/>
              </a:rPr>
              <a:t>a.</a:t>
            </a:r>
            <a:r>
              <a:rPr lang="zh-CN" altLang="en-US" sz="3600" dirty="0">
                <a:solidFill>
                  <a:srgbClr val="000000"/>
                </a:solidFill>
                <a:latin typeface="Verdana"/>
              </a:rPr>
              <a:t>刚接触复利投资理财，不了解行情、风险和收益</a:t>
            </a:r>
          </a:p>
          <a:p>
            <a:r>
              <a:rPr lang="en-US" altLang="zh-CN" sz="3600" dirty="0">
                <a:solidFill>
                  <a:srgbClr val="000000"/>
                </a:solidFill>
                <a:latin typeface="Verdana"/>
              </a:rPr>
              <a:t>b.</a:t>
            </a:r>
            <a:r>
              <a:rPr lang="zh-CN" altLang="en-US" sz="3600" dirty="0">
                <a:solidFill>
                  <a:srgbClr val="000000"/>
                </a:solidFill>
                <a:latin typeface="Verdana"/>
              </a:rPr>
              <a:t>不太会投资理财</a:t>
            </a:r>
          </a:p>
          <a:p>
            <a:r>
              <a:rPr lang="zh-CN" altLang="en-US" sz="3600" dirty="0">
                <a:solidFill>
                  <a:srgbClr val="000000"/>
                </a:solidFill>
                <a:latin typeface="Verdana"/>
              </a:rPr>
              <a:t>假设：</a:t>
            </a:r>
          </a:p>
          <a:p>
            <a:r>
              <a:rPr lang="zh-CN" altLang="en-US" sz="3600" dirty="0">
                <a:solidFill>
                  <a:srgbClr val="000000"/>
                </a:solidFill>
                <a:latin typeface="Verdana"/>
              </a:rPr>
              <a:t>用户已收悉了解复利理财</a:t>
            </a:r>
          </a:p>
          <a:p>
            <a:r>
              <a:rPr lang="zh-CN" altLang="en-US" sz="3600" dirty="0">
                <a:solidFill>
                  <a:srgbClr val="000000"/>
                </a:solidFill>
                <a:latin typeface="Verdana"/>
              </a:rPr>
              <a:t> </a:t>
            </a:r>
          </a:p>
          <a:p>
            <a:endParaRPr lang="zh-CN" altLang="en-US" sz="3600" b="0" i="0" dirty="0">
              <a:solidFill>
                <a:srgbClr val="000000"/>
              </a:solidFill>
              <a:effectLst/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436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t="-1000" r="-3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908720"/>
            <a:ext cx="813690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dirty="0">
                <a:solidFill>
                  <a:srgbClr val="000000"/>
                </a:solidFill>
                <a:latin typeface="Verdana"/>
              </a:rPr>
              <a:t>（</a:t>
            </a:r>
            <a:r>
              <a:rPr lang="en-US" altLang="zh-CN" sz="3200" dirty="0">
                <a:solidFill>
                  <a:srgbClr val="000000"/>
                </a:solidFill>
                <a:latin typeface="Verdana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Verdana"/>
              </a:rPr>
              <a:t>）场景</a:t>
            </a:r>
          </a:p>
          <a:p>
            <a:pPr lvl="0"/>
            <a:r>
              <a:rPr lang="zh-CN" altLang="en-US" sz="3200" dirty="0">
                <a:solidFill>
                  <a:srgbClr val="000000"/>
                </a:solidFill>
                <a:latin typeface="Verdana"/>
              </a:rPr>
              <a:t>关于这个场景的文字描述：</a:t>
            </a:r>
          </a:p>
          <a:p>
            <a:pPr lvl="0"/>
            <a:r>
              <a:rPr lang="zh-CN" altLang="en-US" sz="3200" dirty="0">
                <a:solidFill>
                  <a:srgbClr val="000000"/>
                </a:solidFill>
                <a:latin typeface="Verdana"/>
              </a:rPr>
              <a:t>     </a:t>
            </a:r>
            <a:r>
              <a:rPr lang="zh-CN" altLang="en-US" sz="3200" dirty="0" smtClean="0">
                <a:solidFill>
                  <a:srgbClr val="000000"/>
                </a:solidFill>
                <a:latin typeface="Verdana"/>
              </a:rPr>
              <a:t>坂田要</a:t>
            </a:r>
            <a:r>
              <a:rPr lang="zh-CN" altLang="en-US" sz="3200" dirty="0">
                <a:solidFill>
                  <a:srgbClr val="000000"/>
                </a:solidFill>
                <a:latin typeface="Verdana"/>
              </a:rPr>
              <a:t>把上个月的净资产收益拿去投资，经别人介绍，他使用了复利投资理财工具。</a:t>
            </a:r>
          </a:p>
          <a:p>
            <a:pPr lvl="0"/>
            <a:r>
              <a:rPr lang="zh-CN" altLang="en-US" sz="3200" dirty="0">
                <a:solidFill>
                  <a:srgbClr val="000000"/>
                </a:solidFill>
                <a:latin typeface="Verdana"/>
              </a:rPr>
              <a:t>     他先注册用户，然后进入到工具主页面。</a:t>
            </a:r>
          </a:p>
          <a:p>
            <a:pPr lvl="0"/>
            <a:r>
              <a:rPr lang="zh-CN" altLang="en-US" sz="3200" dirty="0">
                <a:solidFill>
                  <a:srgbClr val="000000"/>
                </a:solidFill>
                <a:latin typeface="Verdana"/>
              </a:rPr>
              <a:t>     他选中相应的复选框（单利计算、复利计算、本金计算、年限计算、年利率计算、定期投资、投资资讯），提交，可以进行相关的计算。例如，他选中复利计算，可以用复利的方式求本息和。</a:t>
            </a:r>
          </a:p>
          <a:p>
            <a:pPr lvl="0"/>
            <a:r>
              <a:rPr lang="zh-CN" altLang="en-US" sz="3600" dirty="0">
                <a:solidFill>
                  <a:srgbClr val="000000"/>
                </a:solidFill>
                <a:latin typeface="Verdana"/>
              </a:rPr>
              <a:t>     </a:t>
            </a:r>
            <a:endParaRPr lang="en-US" altLang="zh-CN" sz="36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759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-1000" r="-3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242088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1412776"/>
            <a:ext cx="78488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>
                <a:solidFill>
                  <a:srgbClr val="000000"/>
                </a:solidFill>
                <a:latin typeface="Verdana"/>
              </a:rPr>
              <a:t>他选中投资资讯，提交，就</a:t>
            </a:r>
            <a:r>
              <a:rPr lang="zh-CN" altLang="en-US" sz="2800" dirty="0" smtClean="0">
                <a:solidFill>
                  <a:srgbClr val="000000"/>
                </a:solidFill>
                <a:latin typeface="Verdana"/>
              </a:rPr>
              <a:t>会显示</a:t>
            </a:r>
            <a:r>
              <a:rPr lang="zh-CN" altLang="en-US" sz="2800" dirty="0">
                <a:solidFill>
                  <a:srgbClr val="000000"/>
                </a:solidFill>
                <a:latin typeface="Verdana"/>
              </a:rPr>
              <a:t>出很多投资理财的讯息。再点击复利投资方式，就会看到复利方式的投资资讯。</a:t>
            </a:r>
          </a:p>
          <a:p>
            <a:pPr lvl="0"/>
            <a:r>
              <a:rPr lang="zh-CN" altLang="en-US" sz="2800" dirty="0">
                <a:solidFill>
                  <a:srgbClr val="000000"/>
                </a:solidFill>
                <a:latin typeface="Verdana"/>
              </a:rPr>
              <a:t>     对比其它投资资讯，选择他觉得受益最大的进行投资。</a:t>
            </a:r>
          </a:p>
          <a:p>
            <a:pPr lvl="0"/>
            <a:r>
              <a:rPr lang="zh-CN" altLang="en-US" sz="2800" dirty="0">
                <a:solidFill>
                  <a:srgbClr val="000000"/>
                </a:solidFill>
                <a:latin typeface="Verdana"/>
              </a:rPr>
              <a:t>     他选择好要投资的方式，输入要投入的金额，投入时间。经过分析，会得出一个预期受益。</a:t>
            </a:r>
          </a:p>
          <a:p>
            <a:pPr lvl="0"/>
            <a:r>
              <a:rPr lang="zh-CN" altLang="en-US" sz="2800" dirty="0">
                <a:solidFill>
                  <a:srgbClr val="000000"/>
                </a:solidFill>
                <a:latin typeface="Verdana"/>
              </a:rPr>
              <a:t>     他点击退出，退出该工具。</a:t>
            </a:r>
          </a:p>
          <a:p>
            <a:pPr lvl="0"/>
            <a:r>
              <a:rPr lang="zh-CN" altLang="en-US" sz="2800" dirty="0">
                <a:solidFill>
                  <a:srgbClr val="000000"/>
                </a:solidFill>
                <a:latin typeface="Verdana"/>
              </a:rPr>
              <a:t>     他再次使用复利投资理财工具时，直接登录首次注册的信息就可以进入主页面。可以进行相应的操作。</a:t>
            </a:r>
            <a:endParaRPr lang="zh-CN" altLang="en-US" sz="2800" b="1" dirty="0">
              <a:solidFill>
                <a:prstClr val="black"/>
              </a:solidFill>
              <a:latin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4999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0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效果图</a:t>
            </a:r>
            <a:r>
              <a:rPr lang="zh-CN" alt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：</a:t>
            </a:r>
            <a:endParaRPr lang="zh-CN" alt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6867122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769" y="1340768"/>
            <a:ext cx="6934985" cy="360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769" y="1340768"/>
            <a:ext cx="7007194" cy="383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015" y="1414274"/>
            <a:ext cx="6564491" cy="3619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66" y="1414274"/>
            <a:ext cx="7880344" cy="3526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91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112</Words>
  <Application>Microsoft Office PowerPoint</Application>
  <PresentationFormat>全屏显示(4:3)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tclsevers</cp:lastModifiedBy>
  <cp:revision>27</cp:revision>
  <dcterms:created xsi:type="dcterms:W3CDTF">2016-05-31T16:10:02Z</dcterms:created>
  <dcterms:modified xsi:type="dcterms:W3CDTF">2016-06-21T05:51:59Z</dcterms:modified>
</cp:coreProperties>
</file>