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s/slide28.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notesSlides/notesSlide2.xml" ContentType="application/vnd.openxmlformats-officedocument.presentationml.notesSlide+xml"/>
  <Override PartName="/ppt/slides/slide23.xml" ContentType="application/vnd.openxmlformats-officedocument.presentationml.slide+xml"/>
  <Override PartName="/ppt/notesSlides/notesSlide5.xml" ContentType="application/vnd.openxmlformats-officedocument.presentationml.notes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22.xml" ContentType="application/vnd.openxmlformats-officedocument.presentationml.slid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s/slide29.xml" ContentType="application/vnd.openxmlformats-officedocument.presentationml.slide+xml"/>
  <Override PartName="/ppt/slideLayouts/slideLayout5.xml" ContentType="application/vnd.openxmlformats-officedocument.presentationml.slideLayout+xml"/>
  <Override PartName="/ppt/slides/slide21.xml" ContentType="application/vnd.openxmlformats-officedocument.presentationml.slide+xml"/>
  <Override PartName="/docProps/core.xml" ContentType="application/vnd.openxmlformats-package.core-properties+xml"/>
  <Override PartName="/ppt/slides/slide4.xml" ContentType="application/vnd.openxmlformats-officedocument.presentationml.slide+xml"/>
  <Override PartName="/ppt/slides/slide19.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bookmarkIdSeed="2" saveSubsetFonts="1">
  <p:sldMasterIdLst>
    <p:sldMasterId id="2147483648" r:id="rId1"/>
  </p:sldMasterIdLst>
  <p:notesMasterIdLst>
    <p:notesMasterId r:id="rId3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6858000" type="screen4x3"/>
  <p:notesSz cx="9144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notesMaster" Target="notesMasters/notesMaster1.xml"/><Relationship Id="rId34" Type="http://schemas.openxmlformats.org/officeDocument/2006/relationships/presProps" Target="presProps.xml" /><Relationship Id="rId35" Type="http://schemas.openxmlformats.org/officeDocument/2006/relationships/tableStyles" Target="tableStyles.xml" /><Relationship Id="rId3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Верхний колонтитул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ru-RU"/>
          </a:p>
        </p:txBody>
      </p:sp>
      <p:sp>
        <p:nvSpPr>
          <p:cNvPr id="3" name="Дата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CE4B2F43-6356-4A27-AF02-F3CBD30D2C4A}" type="datetimeFigureOut">
              <a:rPr lang="ru-RU"/>
              <a:t/>
            </a:fld>
            <a:endParaRPr lang="ru-RU"/>
          </a:p>
        </p:txBody>
      </p:sp>
      <p:sp>
        <p:nvSpPr>
          <p:cNvPr id="4" name="Образ слайда 3"/>
          <p:cNvSpPr>
            <a:spLocks noChangeAspect="1" noGrp="1" noRot="1"/>
          </p:cNvSpPr>
          <p:nvPr>
            <p:ph type="sldImg" idx="2"/>
          </p:nvPr>
        </p:nvSpPr>
        <p:spPr bwMode="auto">
          <a:xfrm>
            <a:off x="1371600" y="1143000"/>
            <a:ext cx="4114800" cy="3086100"/>
          </a:xfrm>
          <a:prstGeom prst="rect">
            <a:avLst/>
          </a:prstGeom>
          <a:noFill/>
          <a:ln w="12700">
            <a:solidFill>
              <a:prstClr val="black"/>
            </a:solidFill>
          </a:ln>
        </p:spPr>
        <p:txBody>
          <a:bodyPr vert="horz" lIns="91440" tIns="45720" rIns="91440" bIns="45720" rtlCol="0" anchor="ctr"/>
          <a:lstStyle/>
          <a:p>
            <a:pPr>
              <a:defRPr/>
            </a:pPr>
            <a:endParaRPr lang="ru-RU"/>
          </a:p>
        </p:txBody>
      </p:sp>
      <p:sp>
        <p:nvSpPr>
          <p:cNvPr id="5" name="Заметки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Нижний колонтитул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ru-RU"/>
          </a:p>
        </p:txBody>
      </p:sp>
      <p:sp>
        <p:nvSpPr>
          <p:cNvPr id="7" name="Номер слайда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D589EBF3-33BC-4FAB-9F01-2CB88C188FFE}" type="slidenum">
              <a:rPr lang="ru-RU"/>
              <a:t/>
            </a:fld>
            <a:endParaRPr lang="ru-RU"/>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Образ слайда 1"/>
          <p:cNvSpPr>
            <a:spLocks noChangeAspect="1" noGrp="1" noRot="1"/>
          </p:cNvSpPr>
          <p:nvPr>
            <p:ph type="sldImg"/>
          </p:nvPr>
        </p:nvSpPr>
        <p:spPr bwMode="auto"/>
      </p:sp>
      <p:sp>
        <p:nvSpPr>
          <p:cNvPr id="3" name="Заметки 2"/>
          <p:cNvSpPr>
            <a:spLocks noGrp="1"/>
          </p:cNvSpPr>
          <p:nvPr>
            <p:ph type="body" idx="1"/>
          </p:nvPr>
        </p:nvSpPr>
        <p:spPr bwMode="auto"/>
        <p:txBody>
          <a:bodyPr/>
          <a:lstStyle/>
          <a:p>
            <a:pPr marL="0" marR="0" lvl="0" indent="0" algn="just" defTabSz="914400">
              <a:lnSpc>
                <a:spcPct val="100000"/>
              </a:lnSpc>
              <a:spcBef>
                <a:spcPts val="0"/>
              </a:spcBef>
              <a:spcAft>
                <a:spcPts val="0"/>
              </a:spcAft>
              <a:buClrTx/>
              <a:buSzTx/>
              <a:buFontTx/>
              <a:buNone/>
              <a:defRPr/>
            </a:pPr>
            <a:r>
              <a:rPr lang="ru-RU" sz="1200">
                <a:solidFill>
                  <a:schemeClr val="tx1"/>
                </a:solidFill>
                <a:latin typeface="+mn-lt"/>
                <a:ea typeface="+mn-ea"/>
                <a:cs typeface="+mn-cs"/>
              </a:rPr>
              <a:t>Идеи о том, что вся окружающая нас материя состоит из небольшого количества мельчайших неделимых «кирпичиков» принадлежит еще древним грекам. Эти кирпичики они назвали атомами. В средние века алхимики, пытаясь получить золото из других веществ, пришли к выводу, что все вещества состоят из сравнительно небольшого набора элементов. Эти элементы имеют четко определенные свойства и вступают в химические реакции в строго определенных соотношениях. Следуя античной традиции, эти элементы назвали атомами. На протяжении нескольких столетий атомы казались неделимыми. Наконец, в 1911 году Эрнест Резерфорд показал, что атомы имеют структуру и их можно «разбить» на составные части. Примерно с этого времени начинается современная история поиска </a:t>
            </a:r>
            <a:r>
              <a:rPr lang="ru-RU" sz="1200">
                <a:solidFill>
                  <a:schemeClr val="tx1"/>
                </a:solidFill>
                <a:latin typeface="+mn-lt"/>
                <a:ea typeface="+mn-ea"/>
                <a:cs typeface="+mn-cs"/>
              </a:rPr>
              <a:t>первокирпичиков</a:t>
            </a:r>
            <a:r>
              <a:rPr lang="ru-RU" sz="1200">
                <a:solidFill>
                  <a:schemeClr val="tx1"/>
                </a:solidFill>
                <a:latin typeface="+mn-lt"/>
                <a:ea typeface="+mn-ea"/>
                <a:cs typeface="+mn-cs"/>
              </a:rPr>
              <a:t> материи, которые теперь называются элементарными частицами.</a:t>
            </a:r>
            <a:endParaRPr/>
          </a:p>
          <a:p>
            <a:pPr algn="just">
              <a:spcBef>
                <a:spcPts val="0"/>
              </a:spcBef>
              <a:buFontTx/>
              <a:buNone/>
              <a:defRPr/>
            </a:pPr>
            <a:endParaRPr lang="ru-RU"/>
          </a:p>
        </p:txBody>
      </p:sp>
      <p:sp>
        <p:nvSpPr>
          <p:cNvPr id="4" name="Номер слайда 3"/>
          <p:cNvSpPr>
            <a:spLocks noGrp="1"/>
          </p:cNvSpPr>
          <p:nvPr>
            <p:ph type="sldNum" sz="quarter" idx="10"/>
          </p:nvPr>
        </p:nvSpPr>
        <p:spPr bwMode="auto"/>
        <p:txBody>
          <a:bodyPr/>
          <a:lstStyle/>
          <a:p>
            <a:pPr>
              <a:defRPr/>
            </a:pPr>
            <a:fld id="{D589EBF3-33BC-4FAB-9F01-2CB88C188FFE}" type="slidenum">
              <a:rPr lang="ru-RU"/>
              <a:t/>
            </a:fld>
            <a:endParaRPr lang="ru-RU"/>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Образ слайда 1"/>
          <p:cNvSpPr>
            <a:spLocks noChangeAspect="1" noGrp="1" noRot="1"/>
          </p:cNvSpPr>
          <p:nvPr>
            <p:ph type="sldImg"/>
          </p:nvPr>
        </p:nvSpPr>
        <p:spPr bwMode="auto"/>
      </p:sp>
      <p:sp>
        <p:nvSpPr>
          <p:cNvPr id="3" name="Заметки 2"/>
          <p:cNvSpPr>
            <a:spLocks noGrp="1"/>
          </p:cNvSpPr>
          <p:nvPr>
            <p:ph type="body" idx="1"/>
          </p:nvPr>
        </p:nvSpPr>
        <p:spPr bwMode="auto"/>
        <p:txBody>
          <a:bodyPr/>
          <a:lstStyle/>
          <a:p>
            <a:pPr>
              <a:defRPr/>
            </a:pPr>
            <a:r>
              <a:rPr lang="ru-RU" sz="1200">
                <a:solidFill>
                  <a:schemeClr val="tx1"/>
                </a:solidFill>
                <a:latin typeface="+mn-lt"/>
                <a:ea typeface="+mn-ea"/>
                <a:cs typeface="+mn-cs"/>
              </a:rPr>
              <a:t>Из частиц первого поколения состоит обычная материя, которая окружает нас. Из этих же частиц состоят звезды и другие космические объекты. Кроме того, все космическое пространство заполнено нейтрино. Часть из них возникли в момент Большого взрыва, другие непрерывно рождаются в ядерных реакциях внутри звезд. Нейтрино настолько слабо взаимодействуют с веществом, что свободно проникают даже через такие большие и плотные объекты, как Земля и Солнце. На самом деле, электроны, протоны и нейтроны – большая редкость! На каждый из них во Вселенной приходится порядка одного миллиарда нейтрино.</a:t>
            </a:r>
            <a:endParaRPr/>
          </a:p>
          <a:p>
            <a:pPr>
              <a:defRPr/>
            </a:pPr>
            <a:r>
              <a:rPr lang="ru-RU" sz="1200">
                <a:solidFill>
                  <a:schemeClr val="tx1"/>
                </a:solidFill>
                <a:latin typeface="+mn-lt"/>
                <a:ea typeface="+mn-ea"/>
                <a:cs typeface="+mn-cs"/>
              </a:rPr>
              <a:t>Частицы второго и третьего поколения нестабильны и живут очень недолго. Рождаться эти частицы могут при столкновении частиц первого поколения, если для этого достаточно энергии. В частности, такие столкновения происходят при входе космических лучей в атмосферу Земли. Частицы третьего поколения еще тяжелее и их наблюдают только при очень больших энергиях в ускорителях.</a:t>
            </a:r>
            <a:endParaRPr/>
          </a:p>
          <a:p>
            <a:pPr marL="0" marR="0" lvl="0" indent="0" algn="just" defTabSz="914400">
              <a:lnSpc>
                <a:spcPct val="100000"/>
              </a:lnSpc>
              <a:spcBef>
                <a:spcPts val="0"/>
              </a:spcBef>
              <a:spcAft>
                <a:spcPts val="0"/>
              </a:spcAft>
              <a:buClrTx/>
              <a:buSzTx/>
              <a:buFontTx/>
              <a:buNone/>
              <a:defRPr/>
            </a:pPr>
            <a:r>
              <a:rPr lang="ru-RU" sz="1200">
                <a:solidFill>
                  <a:schemeClr val="tx1"/>
                </a:solidFill>
                <a:latin typeface="+mn-lt"/>
                <a:ea typeface="+mn-ea"/>
                <a:cs typeface="+mn-cs"/>
              </a:rPr>
              <a:t>У каждой частицы вещества есть античастица. Частицы и античастицы имеют заряды противоположных знаков и в точности одинаковую массу. Если у частицы все заряды равны нулю, то у нее нет античастицы. Отметим, что недостаточно равенства нулю электрического заряда. Так у нейтрино электрического заряда нет, но есть лептонный заряд. Поэтому у нейтрино есть античастица. Полностью нейтральными являются лишь фотон и Z бозон. Можно сказать, что они сами себе античастицы, ведь меняя знаки всех зарядов, мы оставляем их неизменными.</a:t>
            </a:r>
            <a:endParaRPr/>
          </a:p>
          <a:p>
            <a:pPr algn="just">
              <a:spcBef>
                <a:spcPts val="0"/>
              </a:spcBef>
              <a:buFontTx/>
              <a:buNone/>
              <a:defRPr/>
            </a:pPr>
            <a:endParaRPr lang="ru-RU"/>
          </a:p>
        </p:txBody>
      </p:sp>
      <p:sp>
        <p:nvSpPr>
          <p:cNvPr id="4" name="Номер слайда 3"/>
          <p:cNvSpPr>
            <a:spLocks noGrp="1"/>
          </p:cNvSpPr>
          <p:nvPr>
            <p:ph type="sldNum" sz="quarter" idx="10"/>
          </p:nvPr>
        </p:nvSpPr>
        <p:spPr bwMode="auto"/>
        <p:txBody>
          <a:bodyPr/>
          <a:lstStyle/>
          <a:p>
            <a:pPr>
              <a:defRPr/>
            </a:pPr>
            <a:fld id="{D589EBF3-33BC-4FAB-9F01-2CB88C188FFE}" type="slidenum">
              <a:rPr lang="ru-RU"/>
              <a:t/>
            </a:fld>
            <a:endParaRPr lang="ru-RU"/>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Образ слайда 1"/>
          <p:cNvSpPr>
            <a:spLocks noChangeAspect="1" noGrp="1" noRot="1"/>
          </p:cNvSpPr>
          <p:nvPr>
            <p:ph type="sldImg"/>
          </p:nvPr>
        </p:nvSpPr>
        <p:spPr bwMode="auto"/>
      </p:sp>
      <p:sp>
        <p:nvSpPr>
          <p:cNvPr id="3" name="Заметки 2"/>
          <p:cNvSpPr>
            <a:spLocks noGrp="1"/>
          </p:cNvSpPr>
          <p:nvPr>
            <p:ph type="body" idx="1"/>
          </p:nvPr>
        </p:nvSpPr>
        <p:spPr bwMode="auto"/>
        <p:txBody>
          <a:bodyPr/>
          <a:lstStyle/>
          <a:p>
            <a:pPr marL="0" marR="0" lvl="0" indent="0" algn="just" defTabSz="914400">
              <a:lnSpc>
                <a:spcPct val="100000"/>
              </a:lnSpc>
              <a:spcBef>
                <a:spcPts val="0"/>
              </a:spcBef>
              <a:spcAft>
                <a:spcPts val="0"/>
              </a:spcAft>
              <a:buClrTx/>
              <a:buSzTx/>
              <a:buFontTx/>
              <a:buNone/>
              <a:defRPr/>
            </a:pPr>
            <a:r>
              <a:rPr lang="ru-RU" sz="1200">
                <a:solidFill>
                  <a:schemeClr val="tx1"/>
                </a:solidFill>
                <a:latin typeface="+mn-lt"/>
                <a:ea typeface="+mn-ea"/>
                <a:cs typeface="+mn-cs"/>
              </a:rPr>
              <a:t>Мы уже говорили, что стабильность частиц первого поколения связана с законами сохранения зарядов. Закон сохранения лептонного заряда не позволяет распасться нейтрино. У электрона тот же лептонный заряд, что и у более легкого нейтрино, но он стабилен из-за закона сохранения электрического заряда. Протон мог бы распасться на позитрон и антинейтрино, но у него есть барионный заряд. Все эти законы сохранения точно также работают и для античастиц. Поэтому сами по себе античастицы первого поколения также стабильны, как и частицы. Однако при встрече частиц и античастиц происходит взаимное уничтожение – аннигиляция. Действительно, у пары частица-античастица все заряды равны нулю. Поэтому ничто не запрещает такой паре распасться на любую другую пару частица-античастица меньшей массы или на два фотона.</a:t>
            </a:r>
            <a:endParaRPr/>
          </a:p>
          <a:p>
            <a:pPr algn="just">
              <a:spcBef>
                <a:spcPts val="0"/>
              </a:spcBef>
              <a:buFontTx/>
              <a:buNone/>
              <a:defRPr/>
            </a:pPr>
            <a:r>
              <a:rPr lang="ru-RU" sz="1200">
                <a:solidFill>
                  <a:schemeClr val="tx1"/>
                </a:solidFill>
                <a:latin typeface="+mn-lt"/>
                <a:ea typeface="+mn-ea"/>
                <a:cs typeface="+mn-cs"/>
              </a:rPr>
              <a:t>Соберем вместе все частицы Стандартной модели. Они представлены ниже на рисунке. Мы видим там три поколения частиц вещества и четыре переносчика взаимодействий, о которых уже говорилось выше. Всего получается 16 частиц. Но в центре этого рисунка есть еще одна частица, семнадцатая, про которую пока речи не было. Это бозон </a:t>
            </a:r>
            <a:r>
              <a:rPr lang="ru-RU" sz="1200">
                <a:solidFill>
                  <a:schemeClr val="tx1"/>
                </a:solidFill>
                <a:latin typeface="+mn-lt"/>
                <a:ea typeface="+mn-ea"/>
                <a:cs typeface="+mn-cs"/>
              </a:rPr>
              <a:t>Хиггса</a:t>
            </a:r>
            <a:r>
              <a:rPr lang="ru-RU" sz="1200">
                <a:solidFill>
                  <a:schemeClr val="tx1"/>
                </a:solidFill>
                <a:latin typeface="+mn-lt"/>
                <a:ea typeface="+mn-ea"/>
                <a:cs typeface="+mn-cs"/>
              </a:rPr>
              <a:t> (</a:t>
            </a:r>
            <a:r>
              <a:rPr lang="ru-RU" sz="1200">
                <a:solidFill>
                  <a:schemeClr val="tx1"/>
                </a:solidFill>
                <a:latin typeface="+mn-lt"/>
                <a:ea typeface="+mn-ea"/>
                <a:cs typeface="+mn-cs"/>
              </a:rPr>
              <a:t>Higgs</a:t>
            </a:r>
            <a:r>
              <a:rPr lang="ru-RU" sz="1200">
                <a:solidFill>
                  <a:schemeClr val="tx1"/>
                </a:solidFill>
                <a:latin typeface="+mn-lt"/>
                <a:ea typeface="+mn-ea"/>
                <a:cs typeface="+mn-cs"/>
              </a:rPr>
              <a:t>) H. В отличие от остальных бозонов его спин равен нулю. В СМ этот бозон играет особую роль. Дело в том, что сами по себе все частицы в СМ – безмассовые.</a:t>
            </a:r>
            <a:endParaRPr lang="ru-RU"/>
          </a:p>
        </p:txBody>
      </p:sp>
      <p:sp>
        <p:nvSpPr>
          <p:cNvPr id="4" name="Номер слайда 3"/>
          <p:cNvSpPr>
            <a:spLocks noGrp="1"/>
          </p:cNvSpPr>
          <p:nvPr>
            <p:ph type="sldNum" sz="quarter" idx="10"/>
          </p:nvPr>
        </p:nvSpPr>
        <p:spPr bwMode="auto"/>
        <p:txBody>
          <a:bodyPr/>
          <a:lstStyle/>
          <a:p>
            <a:pPr>
              <a:defRPr/>
            </a:pPr>
            <a:fld id="{D589EBF3-33BC-4FAB-9F01-2CB88C188FFE}" type="slidenum">
              <a:rPr lang="ru-RU"/>
              <a:t/>
            </a:fld>
            <a:endParaRPr lang="ru-RU"/>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Образ слайда 1"/>
          <p:cNvSpPr>
            <a:spLocks noChangeAspect="1" noGrp="1" noRot="1"/>
          </p:cNvSpPr>
          <p:nvPr>
            <p:ph type="sldImg"/>
          </p:nvPr>
        </p:nvSpPr>
        <p:spPr bwMode="auto"/>
      </p:sp>
      <p:sp>
        <p:nvSpPr>
          <p:cNvPr id="3" name="Заметки 2"/>
          <p:cNvSpPr>
            <a:spLocks noGrp="1"/>
          </p:cNvSpPr>
          <p:nvPr>
            <p:ph type="body" idx="1"/>
          </p:nvPr>
        </p:nvSpPr>
        <p:spPr bwMode="auto"/>
        <p:txBody>
          <a:bodyPr/>
          <a:lstStyle/>
          <a:p>
            <a:pPr>
              <a:defRPr/>
            </a:pPr>
            <a:r>
              <a:rPr lang="ru-RU" sz="1200">
                <a:solidFill>
                  <a:schemeClr val="tx1"/>
                </a:solidFill>
                <a:latin typeface="+mn-lt"/>
                <a:ea typeface="+mn-ea"/>
                <a:cs typeface="+mn-cs"/>
              </a:rPr>
              <a:t>Современная физика основана на том, что все окружающие нас явления природы сводятся к взаимодействиям и превращениям элементарных частиц. И материя, и поля, описывающие взаимодействия, состоят из элементарных частиц. Свойства элементарных частиц определяют все наблюдаемые нами явления. Именно поэтому нам представляется важным дать некоторое представление о современной теории элементарных частиц тем, кто не знаком с квантовой механикой. Возможно, кого-то это заинтересует настолько, что у вас появится желание продолжить изучение этой чрезвычайно интересной части теоретической физики.</a:t>
            </a:r>
            <a:endParaRPr/>
          </a:p>
        </p:txBody>
      </p:sp>
      <p:sp>
        <p:nvSpPr>
          <p:cNvPr id="4" name="Номер слайда 3"/>
          <p:cNvSpPr>
            <a:spLocks noGrp="1"/>
          </p:cNvSpPr>
          <p:nvPr>
            <p:ph type="sldNum" sz="quarter" idx="10"/>
          </p:nvPr>
        </p:nvSpPr>
        <p:spPr bwMode="auto"/>
        <p:txBody>
          <a:bodyPr/>
          <a:lstStyle/>
          <a:p>
            <a:pPr>
              <a:defRPr/>
            </a:pPr>
            <a:fld id="{D589EBF3-33BC-4FAB-9F01-2CB88C188FFE}" type="slidenum">
              <a:rPr lang="ru-RU"/>
              <a:t/>
            </a:fld>
            <a:endParaRPr lang="ru-RU"/>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Образ слайда 1"/>
          <p:cNvSpPr>
            <a:spLocks noChangeAspect="1" noGrp="1" noRot="1"/>
          </p:cNvSpPr>
          <p:nvPr>
            <p:ph type="sldImg"/>
          </p:nvPr>
        </p:nvSpPr>
        <p:spPr bwMode="auto"/>
      </p:sp>
      <p:sp>
        <p:nvSpPr>
          <p:cNvPr id="3" name="Заметки 2"/>
          <p:cNvSpPr>
            <a:spLocks noGrp="1"/>
          </p:cNvSpPr>
          <p:nvPr>
            <p:ph type="body" idx="1"/>
          </p:nvPr>
        </p:nvSpPr>
        <p:spPr bwMode="auto"/>
        <p:txBody>
          <a:bodyPr/>
          <a:lstStyle/>
          <a:p>
            <a:pPr algn="just">
              <a:spcBef>
                <a:spcPts val="0"/>
              </a:spcBef>
              <a:buFontTx/>
              <a:buNone/>
              <a:defRPr/>
            </a:pPr>
            <a:r>
              <a:rPr lang="ru-RU" sz="1200">
                <a:solidFill>
                  <a:schemeClr val="tx1"/>
                </a:solidFill>
                <a:latin typeface="+mn-lt"/>
                <a:ea typeface="+mn-ea"/>
                <a:cs typeface="+mn-cs"/>
              </a:rPr>
              <a:t>позже мы обсудим Стандартную модель (СМ) и дадим описание всех входящих в нее элементарных частиц. После этого мы кратко опишем некоторые гипотезы о возможном составе темной материи и о соответствующих расширениях СМ. Перед тем как перейти к описанию СМ кратко расскажу об основных событиях в исследовании элементарных частиц, которые привели к появлению этой теории. Заканчивая это введение, напомним характерные размеры атомов и субатомных частиц, о которых ниже пойдет речь (см. Рис.). Уже атомы много меньше длины волны видимого света, поэтому мы не можем «видеть» субатомные частицы. Для того чтобы их наблюдать нужны неоптические приборы, такие как ускорители элементарных частиц с соответствующими детекторами</a:t>
            </a:r>
            <a:endParaRPr lang="ru-RU"/>
          </a:p>
        </p:txBody>
      </p:sp>
      <p:sp>
        <p:nvSpPr>
          <p:cNvPr id="4" name="Номер слайда 3"/>
          <p:cNvSpPr>
            <a:spLocks noGrp="1"/>
          </p:cNvSpPr>
          <p:nvPr>
            <p:ph type="sldNum" sz="quarter" idx="10"/>
          </p:nvPr>
        </p:nvSpPr>
        <p:spPr bwMode="auto"/>
        <p:txBody>
          <a:bodyPr/>
          <a:lstStyle/>
          <a:p>
            <a:pPr>
              <a:defRPr/>
            </a:pPr>
            <a:fld id="{D589EBF3-33BC-4FAB-9F01-2CB88C188FFE}" type="slidenum">
              <a:rPr lang="ru-RU"/>
              <a:t/>
            </a:fld>
            <a:endParaRPr lang="ru-RU"/>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Образ слайда 1"/>
          <p:cNvSpPr>
            <a:spLocks noChangeAspect="1" noGrp="1" noRot="1"/>
          </p:cNvSpPr>
          <p:nvPr>
            <p:ph type="sldImg"/>
          </p:nvPr>
        </p:nvSpPr>
        <p:spPr bwMode="auto"/>
      </p:sp>
      <p:sp>
        <p:nvSpPr>
          <p:cNvPr id="3" name="Заметки 2"/>
          <p:cNvSpPr>
            <a:spLocks noGrp="1"/>
          </p:cNvSpPr>
          <p:nvPr>
            <p:ph type="body" idx="1"/>
          </p:nvPr>
        </p:nvSpPr>
        <p:spPr bwMode="auto"/>
        <p:txBody>
          <a:bodyPr/>
          <a:lstStyle/>
          <a:p>
            <a:pPr marL="0" marR="0" lvl="0" indent="0" algn="just" defTabSz="914400">
              <a:lnSpc>
                <a:spcPct val="100000"/>
              </a:lnSpc>
              <a:spcBef>
                <a:spcPts val="0"/>
              </a:spcBef>
              <a:spcAft>
                <a:spcPts val="0"/>
              </a:spcAft>
              <a:buClrTx/>
              <a:buSzTx/>
              <a:buFontTx/>
              <a:buNone/>
              <a:defRPr/>
            </a:pPr>
            <a:r>
              <a:rPr lang="ru-RU" sz="1200">
                <a:solidFill>
                  <a:schemeClr val="tx1"/>
                </a:solidFill>
                <a:latin typeface="Bookman Old Style"/>
              </a:rPr>
              <a:t>Теперь мы знаем, что есть еще более тяжелый аналог электрона – тау-лептон (τ). Оказалось, что все частицы материи делятся на три поколения, которые отличаются массой.</a:t>
            </a:r>
            <a:endParaRPr/>
          </a:p>
          <a:p>
            <a:pPr algn="just">
              <a:spcBef>
                <a:spcPts val="0"/>
              </a:spcBef>
              <a:buFontTx/>
              <a:buNone/>
              <a:defRPr/>
            </a:pPr>
            <a:endParaRPr lang="ru-RU"/>
          </a:p>
        </p:txBody>
      </p:sp>
      <p:sp>
        <p:nvSpPr>
          <p:cNvPr id="4" name="Номер слайда 3"/>
          <p:cNvSpPr>
            <a:spLocks noGrp="1"/>
          </p:cNvSpPr>
          <p:nvPr>
            <p:ph type="sldNum" sz="quarter" idx="10"/>
          </p:nvPr>
        </p:nvSpPr>
        <p:spPr bwMode="auto"/>
        <p:txBody>
          <a:bodyPr/>
          <a:lstStyle/>
          <a:p>
            <a:pPr>
              <a:defRPr/>
            </a:pPr>
            <a:fld id="{D589EBF3-33BC-4FAB-9F01-2CB88C188FFE}" type="slidenum">
              <a:rPr lang="ru-RU"/>
              <a:t/>
            </a:fld>
            <a:endParaRPr lang="ru-RU"/>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Образ слайда 1"/>
          <p:cNvSpPr>
            <a:spLocks noChangeAspect="1" noGrp="1" noRot="1"/>
          </p:cNvSpPr>
          <p:nvPr>
            <p:ph type="sldImg"/>
          </p:nvPr>
        </p:nvSpPr>
        <p:spPr bwMode="auto"/>
      </p:sp>
      <p:sp>
        <p:nvSpPr>
          <p:cNvPr id="3" name="Заметки 2"/>
          <p:cNvSpPr>
            <a:spLocks noGrp="1"/>
          </p:cNvSpPr>
          <p:nvPr>
            <p:ph type="body" idx="1"/>
          </p:nvPr>
        </p:nvSpPr>
        <p:spPr bwMode="auto"/>
        <p:txBody>
          <a:bodyPr/>
          <a:lstStyle/>
          <a:p>
            <a:pPr>
              <a:defRPr/>
            </a:pPr>
            <a:r>
              <a:rPr lang="ru-RU"/>
              <a:t>ЦЕРН -</a:t>
            </a:r>
            <a:r>
              <a:rPr/>
              <a:t> </a:t>
            </a:r>
            <a:r>
              <a:rPr sz="1000" b="0" i="0" u="none">
                <a:solidFill>
                  <a:srgbClr val="333333"/>
                </a:solidFill>
                <a:latin typeface="Arial"/>
                <a:ea typeface="Arial"/>
                <a:cs typeface="Arial"/>
              </a:rPr>
              <a:t>Европейский центр ядерных исследований</a:t>
            </a:r>
            <a:endParaRPr/>
          </a:p>
        </p:txBody>
      </p:sp>
      <p:sp>
        <p:nvSpPr>
          <p:cNvPr id="4" name="Номер слайда 3"/>
          <p:cNvSpPr>
            <a:spLocks noGrp="1"/>
          </p:cNvSpPr>
          <p:nvPr>
            <p:ph type="sldNum" sz="quarter" idx="10"/>
          </p:nvPr>
        </p:nvSpPr>
        <p:spPr bwMode="auto"/>
        <p:txBody>
          <a:bodyPr/>
          <a:lstStyle/>
          <a:p>
            <a:pPr>
              <a:defRPr/>
            </a:pPr>
            <a:fld id="{D589EBF3-33BC-4FAB-9F01-2CB88C188FFE}" type="slidenum">
              <a:rPr lang="ru-RU"/>
              <a:t/>
            </a:fld>
            <a:endParaRPr lang="ru-RU"/>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Образ слайда 1"/>
          <p:cNvSpPr>
            <a:spLocks noChangeAspect="1" noGrp="1" noRot="1"/>
          </p:cNvSpPr>
          <p:nvPr>
            <p:ph type="sldImg"/>
          </p:nvPr>
        </p:nvSpPr>
        <p:spPr bwMode="auto"/>
      </p:sp>
      <p:sp>
        <p:nvSpPr>
          <p:cNvPr id="3" name="Заметки 2"/>
          <p:cNvSpPr>
            <a:spLocks noGrp="1"/>
          </p:cNvSpPr>
          <p:nvPr>
            <p:ph type="body" idx="1"/>
          </p:nvPr>
        </p:nvSpPr>
        <p:spPr bwMode="auto"/>
        <p:txBody>
          <a:bodyPr/>
          <a:lstStyle/>
          <a:p>
            <a:pPr algn="just">
              <a:spcBef>
                <a:spcPts val="0"/>
              </a:spcBef>
              <a:buFontTx/>
              <a:buNone/>
              <a:defRPr/>
            </a:pPr>
            <a:r>
              <a:rPr lang="ru-RU" sz="1200">
                <a:solidFill>
                  <a:schemeClr val="tx1"/>
                </a:solidFill>
                <a:latin typeface="+mn-lt"/>
                <a:ea typeface="+mn-ea"/>
                <a:cs typeface="+mn-cs"/>
              </a:rPr>
              <a:t>Попробуем кратко просуммировать то, что мы узнали в предыдущем разделе. </a:t>
            </a:r>
            <a:endParaRPr lang="ru-RU"/>
          </a:p>
        </p:txBody>
      </p:sp>
      <p:sp>
        <p:nvSpPr>
          <p:cNvPr id="4" name="Номер слайда 3"/>
          <p:cNvSpPr>
            <a:spLocks noGrp="1"/>
          </p:cNvSpPr>
          <p:nvPr>
            <p:ph type="sldNum" sz="quarter" idx="10"/>
          </p:nvPr>
        </p:nvSpPr>
        <p:spPr bwMode="auto"/>
        <p:txBody>
          <a:bodyPr/>
          <a:lstStyle/>
          <a:p>
            <a:pPr>
              <a:defRPr/>
            </a:pPr>
            <a:fld id="{D589EBF3-33BC-4FAB-9F01-2CB88C188FFE}" type="slidenum">
              <a:rPr lang="ru-RU"/>
              <a:t/>
            </a:fld>
            <a:endParaRPr lang="ru-RU"/>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Образ слайда 1"/>
          <p:cNvSpPr>
            <a:spLocks noChangeAspect="1" noGrp="1" noRot="1"/>
          </p:cNvSpPr>
          <p:nvPr>
            <p:ph type="sldImg"/>
          </p:nvPr>
        </p:nvSpPr>
        <p:spPr bwMode="auto"/>
      </p:sp>
      <p:sp>
        <p:nvSpPr>
          <p:cNvPr id="3" name="Заметки 2"/>
          <p:cNvSpPr>
            <a:spLocks noGrp="1"/>
          </p:cNvSpPr>
          <p:nvPr>
            <p:ph type="body" idx="1"/>
          </p:nvPr>
        </p:nvSpPr>
        <p:spPr bwMode="auto"/>
        <p:txBody>
          <a:bodyPr/>
          <a:lstStyle/>
          <a:p>
            <a:pPr>
              <a:defRPr/>
            </a:pPr>
            <a:r>
              <a:rPr lang="ru-RU" sz="1200">
                <a:solidFill>
                  <a:schemeClr val="tx1"/>
                </a:solidFill>
                <a:latin typeface="+mn-lt"/>
                <a:ea typeface="+mn-ea"/>
                <a:cs typeface="+mn-cs"/>
              </a:rPr>
              <a:t>Теперь обсудим каждый вид взаимодействия немного подробнее.</a:t>
            </a:r>
            <a:endParaRPr/>
          </a:p>
        </p:txBody>
      </p:sp>
      <p:sp>
        <p:nvSpPr>
          <p:cNvPr id="4" name="Номер слайда 3"/>
          <p:cNvSpPr>
            <a:spLocks noGrp="1"/>
          </p:cNvSpPr>
          <p:nvPr>
            <p:ph type="sldNum" sz="quarter" idx="10"/>
          </p:nvPr>
        </p:nvSpPr>
        <p:spPr bwMode="auto"/>
        <p:txBody>
          <a:bodyPr/>
          <a:lstStyle/>
          <a:p>
            <a:pPr>
              <a:defRPr/>
            </a:pPr>
            <a:fld id="{D589EBF3-33BC-4FAB-9F01-2CB88C188FFE}" type="slidenum">
              <a:rPr lang="ru-RU"/>
              <a:t/>
            </a:fld>
            <a:endParaRPr lang="ru-RU"/>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Образ слайда 1"/>
          <p:cNvSpPr>
            <a:spLocks noChangeAspect="1" noGrp="1" noRot="1"/>
          </p:cNvSpPr>
          <p:nvPr>
            <p:ph type="sldImg"/>
          </p:nvPr>
        </p:nvSpPr>
        <p:spPr bwMode="auto"/>
      </p:sp>
      <p:sp>
        <p:nvSpPr>
          <p:cNvPr id="3" name="Заметки 2"/>
          <p:cNvSpPr>
            <a:spLocks noGrp="1"/>
          </p:cNvSpPr>
          <p:nvPr>
            <p:ph type="body" idx="1"/>
          </p:nvPr>
        </p:nvSpPr>
        <p:spPr bwMode="auto"/>
        <p:txBody>
          <a:bodyPr/>
          <a:lstStyle/>
          <a:p>
            <a:pPr>
              <a:defRPr/>
            </a:pPr>
            <a:r>
              <a:rPr lang="ru-RU" sz="1200">
                <a:solidFill>
                  <a:schemeClr val="tx1"/>
                </a:solidFill>
                <a:latin typeface="+mn-lt"/>
                <a:ea typeface="+mn-ea"/>
                <a:cs typeface="+mn-cs"/>
              </a:rPr>
              <a:t>Попробуем разобраться, откуда взялось название </a:t>
            </a:r>
            <a:r>
              <a:rPr lang="ru-RU" sz="1200">
                <a:solidFill>
                  <a:schemeClr val="tx1"/>
                </a:solidFill>
                <a:latin typeface="+mn-lt"/>
                <a:ea typeface="+mn-ea"/>
                <a:cs typeface="+mn-cs"/>
              </a:rPr>
              <a:t>хромодинамика</a:t>
            </a:r>
            <a:r>
              <a:rPr lang="ru-RU" sz="1200">
                <a:solidFill>
                  <a:schemeClr val="tx1"/>
                </a:solidFill>
                <a:latin typeface="+mn-lt"/>
                <a:ea typeface="+mn-ea"/>
                <a:cs typeface="+mn-cs"/>
              </a:rPr>
              <a:t>. Хрома по-гречески означает цвет. Конечно, </a:t>
            </a:r>
            <a:r>
              <a:rPr lang="ru-RU" sz="1200">
                <a:solidFill>
                  <a:schemeClr val="tx1"/>
                </a:solidFill>
                <a:latin typeface="+mn-lt"/>
                <a:ea typeface="+mn-ea"/>
                <a:cs typeface="+mn-cs"/>
              </a:rPr>
              <a:t>хромодинамика</a:t>
            </a:r>
            <a:r>
              <a:rPr lang="ru-RU" sz="1200">
                <a:solidFill>
                  <a:schemeClr val="tx1"/>
                </a:solidFill>
                <a:latin typeface="+mn-lt"/>
                <a:ea typeface="+mn-ea"/>
                <a:cs typeface="+mn-cs"/>
              </a:rPr>
              <a:t> к обычным цветам не имеет прямого отношения. Как часто бывает в теории элементарных частиц, название возникло из аналогии. В </a:t>
            </a:r>
            <a:r>
              <a:rPr lang="ru-RU" sz="1200">
                <a:solidFill>
                  <a:schemeClr val="tx1"/>
                </a:solidFill>
                <a:latin typeface="+mn-lt"/>
                <a:ea typeface="+mn-ea"/>
                <a:cs typeface="+mn-cs"/>
              </a:rPr>
              <a:t>хромодинамике</a:t>
            </a:r>
            <a:r>
              <a:rPr lang="ru-RU" sz="1200">
                <a:solidFill>
                  <a:schemeClr val="tx1"/>
                </a:solidFill>
                <a:latin typeface="+mn-lt"/>
                <a:ea typeface="+mn-ea"/>
                <a:cs typeface="+mn-cs"/>
              </a:rPr>
              <a:t> заряды бывают трех типов. Для того чтобы получить нейтральную систему, которая почти не создает вокруг себя цветного поля, надо сложить заряды всех трех типов в одинаковом количестве. Это похоже на то, как </a:t>
            </a:r>
            <a:r>
              <a:rPr lang="ru-RU" sz="1200">
                <a:solidFill>
                  <a:schemeClr val="tx1"/>
                </a:solidFill>
                <a:latin typeface="+mn-lt"/>
                <a:ea typeface="+mn-ea"/>
                <a:cs typeface="+mn-cs"/>
              </a:rPr>
              <a:t>складывая в</a:t>
            </a:r>
            <a:r>
              <a:rPr lang="ru-RU" sz="1200">
                <a:solidFill>
                  <a:schemeClr val="tx1"/>
                </a:solidFill>
                <a:latin typeface="+mn-lt"/>
                <a:ea typeface="+mn-ea"/>
                <a:cs typeface="+mn-cs"/>
              </a:rPr>
              <a:t> оптике красный, зеленый и синий цвет, получаем белый. Поэтому заряды в КХД и стали называть цветными. Таким образом, кварки бывают трех цветов: красного, зеленого и синего. У </a:t>
            </a:r>
            <a:r>
              <a:rPr lang="ru-RU" sz="1200">
                <a:solidFill>
                  <a:schemeClr val="tx1"/>
                </a:solidFill>
                <a:latin typeface="+mn-lt"/>
                <a:ea typeface="+mn-ea"/>
                <a:cs typeface="+mn-cs"/>
              </a:rPr>
              <a:t>антикварков</a:t>
            </a:r>
            <a:r>
              <a:rPr lang="ru-RU" sz="1200">
                <a:solidFill>
                  <a:schemeClr val="tx1"/>
                </a:solidFill>
                <a:latin typeface="+mn-lt"/>
                <a:ea typeface="+mn-ea"/>
                <a:cs typeface="+mn-cs"/>
              </a:rPr>
              <a:t> цвета противоположные –анти-красный, анти-зеленый и анти-синий. Получить нейтральный объект можно двумя способами: либо взяв кварк и </a:t>
            </a:r>
            <a:r>
              <a:rPr lang="ru-RU" sz="1200">
                <a:solidFill>
                  <a:schemeClr val="tx1"/>
                </a:solidFill>
                <a:latin typeface="+mn-lt"/>
                <a:ea typeface="+mn-ea"/>
                <a:cs typeface="+mn-cs"/>
              </a:rPr>
              <a:t>антикварк</a:t>
            </a:r>
            <a:r>
              <a:rPr lang="ru-RU" sz="1200">
                <a:solidFill>
                  <a:schemeClr val="tx1"/>
                </a:solidFill>
                <a:latin typeface="+mn-lt"/>
                <a:ea typeface="+mn-ea"/>
                <a:cs typeface="+mn-cs"/>
              </a:rPr>
              <a:t>, либо взяв три кварка (или </a:t>
            </a:r>
            <a:r>
              <a:rPr lang="ru-RU" sz="1200">
                <a:solidFill>
                  <a:schemeClr val="tx1"/>
                </a:solidFill>
                <a:latin typeface="+mn-lt"/>
                <a:ea typeface="+mn-ea"/>
                <a:cs typeface="+mn-cs"/>
              </a:rPr>
              <a:t>антикварка</a:t>
            </a:r>
            <a:r>
              <a:rPr lang="ru-RU" sz="1200">
                <a:solidFill>
                  <a:schemeClr val="tx1"/>
                </a:solidFill>
                <a:latin typeface="+mn-lt"/>
                <a:ea typeface="+mn-ea"/>
                <a:cs typeface="+mn-cs"/>
              </a:rPr>
              <a:t>) разных цветов. Это существенное отличие КХД от КЭД, где существует только первый способ.</a:t>
            </a:r>
            <a:endParaRPr/>
          </a:p>
        </p:txBody>
      </p:sp>
      <p:sp>
        <p:nvSpPr>
          <p:cNvPr id="4" name="Номер слайда 3"/>
          <p:cNvSpPr>
            <a:spLocks noGrp="1"/>
          </p:cNvSpPr>
          <p:nvPr>
            <p:ph type="sldNum" sz="quarter" idx="10"/>
          </p:nvPr>
        </p:nvSpPr>
        <p:spPr bwMode="auto"/>
        <p:txBody>
          <a:bodyPr/>
          <a:lstStyle/>
          <a:p>
            <a:pPr>
              <a:defRPr/>
            </a:pPr>
            <a:fld id="{D589EBF3-33BC-4FAB-9F01-2CB88C188FFE}" type="slidenum">
              <a:rPr lang="ru-RU"/>
              <a:t/>
            </a:fld>
            <a:endParaRPr lang="ru-RU"/>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Образ слайда 1"/>
          <p:cNvSpPr>
            <a:spLocks noChangeAspect="1" noGrp="1" noRot="1"/>
          </p:cNvSpPr>
          <p:nvPr>
            <p:ph type="sldImg"/>
          </p:nvPr>
        </p:nvSpPr>
        <p:spPr bwMode="auto"/>
      </p:sp>
      <p:sp>
        <p:nvSpPr>
          <p:cNvPr id="3" name="Заметки 2"/>
          <p:cNvSpPr>
            <a:spLocks noGrp="1"/>
          </p:cNvSpPr>
          <p:nvPr>
            <p:ph type="body" idx="1"/>
          </p:nvPr>
        </p:nvSpPr>
        <p:spPr bwMode="auto"/>
        <p:txBody>
          <a:bodyPr/>
          <a:lstStyle/>
          <a:p>
            <a:pPr marL="0" marR="0" lvl="0" indent="0" algn="just" defTabSz="914400">
              <a:lnSpc>
                <a:spcPct val="100000"/>
              </a:lnSpc>
              <a:spcBef>
                <a:spcPts val="0"/>
              </a:spcBef>
              <a:spcAft>
                <a:spcPts val="0"/>
              </a:spcAft>
              <a:buClrTx/>
              <a:buSzTx/>
              <a:buFontTx/>
              <a:buNone/>
              <a:defRPr/>
            </a:pPr>
            <a:r>
              <a:rPr lang="ru-RU" sz="1200">
                <a:solidFill>
                  <a:schemeClr val="tx1"/>
                </a:solidFill>
                <a:latin typeface="+mn-lt"/>
                <a:ea typeface="+mn-ea"/>
                <a:cs typeface="+mn-cs"/>
              </a:rPr>
              <a:t>Выше мы сказали, что адроны не имеют цветового заряда. Почему же мы называем их сильновзаимодействующими частицами? В некотором смысле адроны похожи на атомы, которые состоят из положительно заряженного ядра и отрицательно заряженных электронов, но сами электрически нейтральны. Тем не менее, атомы взаимодействуют друг с другом электромагнитно. Это взаимодействие называется </a:t>
            </a:r>
            <a:r>
              <a:rPr lang="ru-RU" sz="1200">
                <a:solidFill>
                  <a:schemeClr val="tx1"/>
                </a:solidFill>
                <a:latin typeface="+mn-lt"/>
                <a:ea typeface="+mn-ea"/>
                <a:cs typeface="+mn-cs"/>
              </a:rPr>
              <a:t>ван</a:t>
            </a:r>
            <a:r>
              <a:rPr lang="ru-RU" sz="1200">
                <a:solidFill>
                  <a:schemeClr val="tx1"/>
                </a:solidFill>
                <a:latin typeface="+mn-lt"/>
                <a:ea typeface="+mn-ea"/>
                <a:cs typeface="+mn-cs"/>
              </a:rPr>
              <a:t> дер Ваальсовым. Оно существенно слабее, чем взаимодействие заряженных частиц </a:t>
            </a:r>
            <a:r>
              <a:rPr lang="ru-RU" sz="1200">
                <a:solidFill>
                  <a:schemeClr val="tx1"/>
                </a:solidFill>
                <a:latin typeface="+mn-lt"/>
                <a:ea typeface="+mn-ea"/>
                <a:cs typeface="+mn-cs"/>
              </a:rPr>
              <a:t>и гораздо</a:t>
            </a:r>
            <a:r>
              <a:rPr lang="ru-RU" sz="1200">
                <a:solidFill>
                  <a:schemeClr val="tx1"/>
                </a:solidFill>
                <a:latin typeface="+mn-lt"/>
                <a:ea typeface="+mn-ea"/>
                <a:cs typeface="+mn-cs"/>
              </a:rPr>
              <a:t> быстрее убывает с расстоянием. Аналогично этому «сильное» взаимодействие адронов между собой гораздо слабее цветного взаимодействия кварков и является короткодействующим.</a:t>
            </a:r>
            <a:endParaRPr/>
          </a:p>
          <a:p>
            <a:pPr algn="just">
              <a:spcBef>
                <a:spcPts val="0"/>
              </a:spcBef>
              <a:buFontTx/>
              <a:buNone/>
              <a:defRPr/>
            </a:pPr>
            <a:endParaRPr lang="ru-RU"/>
          </a:p>
        </p:txBody>
      </p:sp>
      <p:sp>
        <p:nvSpPr>
          <p:cNvPr id="4" name="Номер слайда 3"/>
          <p:cNvSpPr>
            <a:spLocks noGrp="1"/>
          </p:cNvSpPr>
          <p:nvPr>
            <p:ph type="sldNum" sz="quarter" idx="10"/>
          </p:nvPr>
        </p:nvSpPr>
        <p:spPr bwMode="auto"/>
        <p:txBody>
          <a:bodyPr/>
          <a:lstStyle/>
          <a:p>
            <a:pPr>
              <a:defRPr/>
            </a:pPr>
            <a:fld id="{D589EBF3-33BC-4FAB-9F01-2CB88C188FFE}" type="slidenum">
              <a:rPr lang="ru-RU"/>
              <a:t/>
            </a:fld>
            <a:endParaRPr lang="ru-RU"/>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Титульный слайд">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685800" y="2130425"/>
            <a:ext cx="7772400" cy="1470025"/>
          </a:xfrm>
        </p:spPr>
        <p:txBody>
          <a:bodyPr/>
          <a:lstStyle/>
          <a:p>
            <a:pPr>
              <a:defRPr/>
            </a:pPr>
            <a:r>
              <a:rPr lang="ru-RU"/>
              <a:t>Образец заголовка</a:t>
            </a:r>
            <a:endParaRPr/>
          </a:p>
        </p:txBody>
      </p:sp>
      <p:sp>
        <p:nvSpPr>
          <p:cNvPr id="3" name="Подзаголовок 2"/>
          <p:cNvSpPr>
            <a:spLocks noGrp="1"/>
          </p:cNvSpPr>
          <p:nvPr>
            <p:ph type="subTitle" idx="1"/>
          </p:nvPr>
        </p:nvSpPr>
        <p:spPr bwMode="auto">
          <a:xfrm>
            <a:off x="1371600" y="3886200"/>
            <a:ext cx="64008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a:p>
        </p:txBody>
      </p:sp>
      <p:sp>
        <p:nvSpPr>
          <p:cNvPr id="4" name="Дата 3"/>
          <p:cNvSpPr>
            <a:spLocks noGrp="1"/>
          </p:cNvSpPr>
          <p:nvPr>
            <p:ph type="dt" sz="half" idx="10"/>
          </p:nvPr>
        </p:nvSpPr>
        <p:spPr bwMode="auto"/>
        <p:txBody>
          <a:bodyPr/>
          <a:lstStyle/>
          <a:p>
            <a:pPr>
              <a:defRPr/>
            </a:pPr>
            <a:fld id="{C9B563E4-D693-4CA1-BB4B-B4D32FE9D56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B86180DE-6573-4A06-AE88-E2F0979ECCD9}" type="slidenum">
              <a:rPr lang="ru-RU"/>
              <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Заголовок и вертикальный текс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Дата 3"/>
          <p:cNvSpPr>
            <a:spLocks noGrp="1"/>
          </p:cNvSpPr>
          <p:nvPr>
            <p:ph type="dt" sz="half" idx="10"/>
          </p:nvPr>
        </p:nvSpPr>
        <p:spPr bwMode="auto"/>
        <p:txBody>
          <a:bodyPr/>
          <a:lstStyle/>
          <a:p>
            <a:pPr>
              <a:defRPr/>
            </a:pPr>
            <a:fld id="{C9B563E4-D693-4CA1-BB4B-B4D32FE9D56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B86180DE-6573-4A06-AE88-E2F0979ECCD9}"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Вертикальный заголовок и текст">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6629400" y="274638"/>
            <a:ext cx="2057400" cy="5851525"/>
          </a:xfrm>
        </p:spPr>
        <p:txBody>
          <a:bodyPr vert="eaVert"/>
          <a:lstStyle/>
          <a:p>
            <a:pPr>
              <a:defRPr/>
            </a:pPr>
            <a:r>
              <a:rPr lang="ru-RU"/>
              <a:t>Образец заголовка</a:t>
            </a:r>
            <a:endParaRPr/>
          </a:p>
        </p:txBody>
      </p:sp>
      <p:sp>
        <p:nvSpPr>
          <p:cNvPr id="3" name="Вертикальный текст 2"/>
          <p:cNvSpPr>
            <a:spLocks noGrp="1"/>
          </p:cNvSpPr>
          <p:nvPr>
            <p:ph type="body" orient="vert" idx="1"/>
          </p:nvPr>
        </p:nvSpPr>
        <p:spPr bwMode="auto">
          <a:xfrm>
            <a:off x="457200" y="274638"/>
            <a:ext cx="6019800" cy="5851525"/>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Дата 3"/>
          <p:cNvSpPr>
            <a:spLocks noGrp="1"/>
          </p:cNvSpPr>
          <p:nvPr>
            <p:ph type="dt" sz="half" idx="10"/>
          </p:nvPr>
        </p:nvSpPr>
        <p:spPr bwMode="auto"/>
        <p:txBody>
          <a:bodyPr/>
          <a:lstStyle/>
          <a:p>
            <a:pPr>
              <a:defRPr/>
            </a:pPr>
            <a:fld id="{C9B563E4-D693-4CA1-BB4B-B4D32FE9D56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B86180DE-6573-4A06-AE88-E2F0979ECCD9}"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Заголовок и объек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Дата 3"/>
          <p:cNvSpPr>
            <a:spLocks noGrp="1"/>
          </p:cNvSpPr>
          <p:nvPr>
            <p:ph type="dt" sz="half" idx="10"/>
          </p:nvPr>
        </p:nvSpPr>
        <p:spPr bwMode="auto"/>
        <p:txBody>
          <a:bodyPr/>
          <a:lstStyle/>
          <a:p>
            <a:pPr>
              <a:defRPr/>
            </a:pPr>
            <a:fld id="{C9B563E4-D693-4CA1-BB4B-B4D32FE9D56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B86180DE-6573-4A06-AE88-E2F0979ECCD9}"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Заголовок раздел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722313" y="4406900"/>
            <a:ext cx="7772400" cy="1362075"/>
          </a:xfrm>
        </p:spPr>
        <p:txBody>
          <a:bodyPr anchor="t"/>
          <a:lstStyle>
            <a:lvl1pPr algn="l">
              <a:defRPr sz="4000" b="1" cap="all"/>
            </a:lvl1pPr>
          </a:lstStyle>
          <a:p>
            <a:pPr>
              <a:defRPr/>
            </a:pPr>
            <a:r>
              <a:rPr lang="ru-RU"/>
              <a:t>Образец заголовка</a:t>
            </a:r>
            <a:endParaRPr/>
          </a:p>
        </p:txBody>
      </p:sp>
      <p:sp>
        <p:nvSpPr>
          <p:cNvPr id="3" name="Текст 2"/>
          <p:cNvSpPr>
            <a:spLocks noGrp="1"/>
          </p:cNvSpPr>
          <p:nvPr>
            <p:ph type="body" idx="1"/>
          </p:nvPr>
        </p:nvSpPr>
        <p:spPr bwMode="auto">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C9B563E4-D693-4CA1-BB4B-B4D32FE9D56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B86180DE-6573-4A06-AE88-E2F0979ECCD9}"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Два объект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a:p>
        </p:txBody>
      </p:sp>
      <p:sp>
        <p:nvSpPr>
          <p:cNvPr id="3" name="Объект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Объект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5" name="Дата 4"/>
          <p:cNvSpPr>
            <a:spLocks noGrp="1"/>
          </p:cNvSpPr>
          <p:nvPr>
            <p:ph type="dt" sz="half" idx="10"/>
          </p:nvPr>
        </p:nvSpPr>
        <p:spPr bwMode="auto"/>
        <p:txBody>
          <a:bodyPr/>
          <a:lstStyle/>
          <a:p>
            <a:pPr>
              <a:defRPr/>
            </a:pPr>
            <a:fld id="{C9B563E4-D693-4CA1-BB4B-B4D32FE9D56B}"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B86180DE-6573-4A06-AE88-E2F0979ECCD9}"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Сравнение">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rPr lang="ru-RU"/>
              <a:t>Образец заголовка</a:t>
            </a:r>
            <a:endParaRPr/>
          </a:p>
        </p:txBody>
      </p:sp>
      <p:sp>
        <p:nvSpPr>
          <p:cNvPr id="3" name="Текст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5" name="Текст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7" name="Дата 6"/>
          <p:cNvSpPr>
            <a:spLocks noGrp="1"/>
          </p:cNvSpPr>
          <p:nvPr>
            <p:ph type="dt" sz="half" idx="10"/>
          </p:nvPr>
        </p:nvSpPr>
        <p:spPr bwMode="auto"/>
        <p:txBody>
          <a:bodyPr/>
          <a:lstStyle/>
          <a:p>
            <a:pPr>
              <a:defRPr/>
            </a:pPr>
            <a:fld id="{C9B563E4-D693-4CA1-BB4B-B4D32FE9D56B}" type="datetimeFigureOut">
              <a:rPr lang="ru-RU"/>
              <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B86180DE-6573-4A06-AE88-E2F0979ECCD9}"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Только заголовок">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a:p>
        </p:txBody>
      </p:sp>
      <p:sp>
        <p:nvSpPr>
          <p:cNvPr id="3" name="Дата 2"/>
          <p:cNvSpPr>
            <a:spLocks noGrp="1"/>
          </p:cNvSpPr>
          <p:nvPr>
            <p:ph type="dt" sz="half" idx="10"/>
          </p:nvPr>
        </p:nvSpPr>
        <p:spPr bwMode="auto"/>
        <p:txBody>
          <a:bodyPr/>
          <a:lstStyle/>
          <a:p>
            <a:pPr>
              <a:defRPr/>
            </a:pPr>
            <a:fld id="{C9B563E4-D693-4CA1-BB4B-B4D32FE9D56B}" type="datetimeFigureOut">
              <a:rPr lang="ru-RU"/>
              <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B86180DE-6573-4A06-AE88-E2F0979ECCD9}"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Пустой слайд">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C9B563E4-D693-4CA1-BB4B-B4D32FE9D56B}" type="datetimeFigureOut">
              <a:rPr lang="ru-RU"/>
              <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B86180DE-6573-4A06-AE88-E2F0979ECCD9}"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Объект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57200" y="273050"/>
            <a:ext cx="3008313" cy="1162050"/>
          </a:xfrm>
        </p:spPr>
        <p:txBody>
          <a:bodyPr anchor="b"/>
          <a:lstStyle>
            <a:lvl1pPr algn="l">
              <a:defRPr sz="2000" b="1"/>
            </a:lvl1pPr>
          </a:lstStyle>
          <a:p>
            <a:pPr>
              <a:defRPr/>
            </a:pPr>
            <a:r>
              <a:rPr lang="ru-RU"/>
              <a:t>Образец заголовка</a:t>
            </a:r>
            <a:endParaRPr/>
          </a:p>
        </p:txBody>
      </p:sp>
      <p:sp>
        <p:nvSpPr>
          <p:cNvPr id="3" name="Объект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Текст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C9B563E4-D693-4CA1-BB4B-B4D32FE9D56B}"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B86180DE-6573-4A06-AE88-E2F0979ECCD9}"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Рисунок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792288" y="4800600"/>
            <a:ext cx="5486400" cy="566738"/>
          </a:xfrm>
        </p:spPr>
        <p:txBody>
          <a:bodyPr anchor="b"/>
          <a:lstStyle>
            <a:lvl1pPr algn="l">
              <a:defRPr sz="2000" b="1"/>
            </a:lvl1pPr>
          </a:lstStyle>
          <a:p>
            <a:pPr>
              <a:defRPr/>
            </a:pPr>
            <a:r>
              <a:rPr lang="ru-RU"/>
              <a:t>Образец заголовка</a:t>
            </a:r>
            <a:endParaRPr/>
          </a:p>
        </p:txBody>
      </p:sp>
      <p:sp>
        <p:nvSpPr>
          <p:cNvPr id="3" name="Рисунок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4" name="Текст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C9B563E4-D693-4CA1-BB4B-B4D32FE9D56B}"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B86180DE-6573-4A06-AE88-E2F0979ECCD9}"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a:gsLst>
            <a:gs pos="1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bgPr>
    </p:bg>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lang="ru-RU"/>
              <a:t>Образец заголовка</a:t>
            </a:r>
            <a:endParaRPr/>
          </a:p>
        </p:txBody>
      </p:sp>
      <p:sp>
        <p:nvSpPr>
          <p:cNvPr id="3" name="Текст 2"/>
          <p:cNvSpPr>
            <a:spLocks noGrp="1"/>
          </p:cNvSpPr>
          <p:nvPr>
            <p:ph type="body" idx="1"/>
          </p:nvPr>
        </p:nvSpPr>
        <p:spPr bwMode="auto">
          <a:xfrm>
            <a:off x="457200" y="1600200"/>
            <a:ext cx="8229600" cy="4525963"/>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Дата 3"/>
          <p:cNvSpPr>
            <a:spLocks noGrp="1"/>
          </p:cNvSpPr>
          <p:nvPr>
            <p:ph type="dt" sz="half" idx="2"/>
          </p:nvPr>
        </p:nvSpPr>
        <p:spPr bwMode="auto">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9B563E4-D693-4CA1-BB4B-B4D32FE9D56B}" type="datetimeFigureOut">
              <a:rPr lang="ru-RU"/>
              <a:t/>
            </a:fld>
            <a:endParaRPr lang="ru-RU"/>
          </a:p>
        </p:txBody>
      </p:sp>
      <p:sp>
        <p:nvSpPr>
          <p:cNvPr id="5" name="Нижний колонтитул 4"/>
          <p:cNvSpPr>
            <a:spLocks noGrp="1"/>
          </p:cNvSpPr>
          <p:nvPr>
            <p:ph type="ftr" sz="quarter" idx="3"/>
          </p:nvPr>
        </p:nvSpPr>
        <p:spPr bwMode="auto">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Номер слайда 5"/>
          <p:cNvSpPr>
            <a:spLocks noGrp="1"/>
          </p:cNvSpPr>
          <p:nvPr>
            <p:ph type="sldNum" sz="quarter" idx="4"/>
          </p:nvPr>
        </p:nvSpPr>
        <p:spPr bwMode="auto">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86180DE-6573-4A06-AE88-E2F0979ECCD9}" type="slidenum">
              <a:rPr lang="ru-RU"/>
              <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jp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jp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jpg"/><Relationship Id="rId4" Type="http://schemas.openxmlformats.org/officeDocument/2006/relationships/image" Target="../media/image18.jp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jp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815621" y="1859138"/>
            <a:ext cx="7772400" cy="2024038"/>
          </a:xfrm>
        </p:spPr>
        <p:txBody>
          <a:bodyPr>
            <a:normAutofit fontScale="90000"/>
          </a:bodyPr>
          <a:lstStyle/>
          <a:p>
            <a:pPr>
              <a:defRPr/>
            </a:pPr>
            <a:r>
              <a:rPr lang="ru-RU" b="1" cap="all">
                <a:solidFill>
                  <a:srgbClr val="FF0000"/>
                </a:solidFill>
                <a:latin typeface="Bookman Old Style"/>
              </a:rPr>
              <a:t>Введение в физику элементарных частиц</a:t>
            </a:r>
            <a:endParaRPr/>
          </a:p>
        </p:txBody>
      </p:sp>
      <p:sp>
        <p:nvSpPr>
          <p:cNvPr id="4" name="Прямоугольник 3"/>
          <p:cNvSpPr/>
          <p:nvPr/>
        </p:nvSpPr>
        <p:spPr bwMode="auto">
          <a:xfrm>
            <a:off x="0" y="0"/>
            <a:ext cx="9180513" cy="112553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pic>
        <p:nvPicPr>
          <p:cNvPr id="6" name="Изображение 14" descr="ETU_FUll_Logo_white.png"/>
          <p:cNvPicPr>
            <a:picLocks noChangeAspect="1"/>
          </p:cNvPicPr>
          <p:nvPr/>
        </p:nvPicPr>
        <p:blipFill>
          <a:blip r:embed="rId2"/>
          <a:srcRect l="22372" t="0" r="0" b="0"/>
          <a:stretch/>
        </p:blipFill>
        <p:spPr bwMode="auto">
          <a:xfrm>
            <a:off x="1209675" y="115888"/>
            <a:ext cx="2498725" cy="835025"/>
          </a:xfrm>
          <a:prstGeom prst="rect">
            <a:avLst/>
          </a:prstGeom>
          <a:noFill/>
          <a:ln>
            <a:noFill/>
          </a:ln>
        </p:spPr>
      </p:pic>
      <p:pic>
        <p:nvPicPr>
          <p:cNvPr id="7" name="Изображение 14" descr="ETU_FUll_Logo_white.png"/>
          <p:cNvPicPr>
            <a:picLocks noChangeAspect="1"/>
          </p:cNvPicPr>
          <p:nvPr/>
        </p:nvPicPr>
        <p:blipFill>
          <a:blip r:embed="rId2"/>
          <a:srcRect l="0" t="0" r="77628" b="0"/>
          <a:stretch/>
        </p:blipFill>
        <p:spPr bwMode="auto">
          <a:xfrm>
            <a:off x="488950" y="201613"/>
            <a:ext cx="720724" cy="835025"/>
          </a:xfrm>
          <a:prstGeom prst="rect">
            <a:avLst/>
          </a:prstGeom>
          <a:noFill/>
          <a:ln>
            <a:noFill/>
          </a:ln>
        </p:spPr>
      </p:pic>
      <p:sp>
        <p:nvSpPr>
          <p:cNvPr id="8" name="Прямоугольник 7"/>
          <p:cNvSpPr/>
          <p:nvPr/>
        </p:nvSpPr>
        <p:spPr bwMode="auto">
          <a:xfrm rot="10800000">
            <a:off x="3175" y="5786438"/>
            <a:ext cx="9180513" cy="1125537"/>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sp>
        <p:nvSpPr>
          <p:cNvPr id="5" name="TextBox 4"/>
          <p:cNvSpPr txBox="1"/>
          <p:nvPr/>
        </p:nvSpPr>
        <p:spPr bwMode="auto">
          <a:xfrm>
            <a:off x="2948111" y="6237312"/>
            <a:ext cx="3290640" cy="400110"/>
          </a:xfrm>
          <a:prstGeom prst="rect">
            <a:avLst/>
          </a:prstGeom>
          <a:noFill/>
        </p:spPr>
        <p:txBody>
          <a:bodyPr wrap="square" rtlCol="0">
            <a:spAutoFit/>
          </a:bodyPr>
          <a:lstStyle/>
          <a:p>
            <a:pPr algn="ctr">
              <a:defRPr/>
            </a:pPr>
            <a:r>
              <a:rPr lang="ru-RU" sz="2000">
                <a:solidFill>
                  <a:schemeClr val="bg1"/>
                </a:solidFill>
              </a:rPr>
              <a:t>Кафедра физики</a:t>
            </a:r>
            <a:endParaRPr/>
          </a:p>
        </p:txBody>
      </p:sp>
      <p:sp>
        <p:nvSpPr>
          <p:cNvPr id="9" name="Подзаголовок 8"/>
          <p:cNvSpPr>
            <a:spLocks noGrp="1"/>
          </p:cNvSpPr>
          <p:nvPr>
            <p:ph type="subTitle" idx="1"/>
          </p:nvPr>
        </p:nvSpPr>
        <p:spPr bwMode="auto">
          <a:xfrm>
            <a:off x="251520" y="5218634"/>
            <a:ext cx="4176464" cy="478904"/>
          </a:xfrm>
        </p:spPr>
        <p:txBody>
          <a:bodyPr>
            <a:noAutofit/>
          </a:bodyPr>
          <a:lstStyle/>
          <a:p>
            <a:pPr>
              <a:defRPr/>
            </a:pPr>
            <a:r>
              <a:rPr lang="ru-RU" sz="1400" b="1" i="1">
                <a:solidFill>
                  <a:schemeClr val="accent2">
                    <a:lumMod val="50000"/>
                  </a:schemeClr>
                </a:solidFill>
                <a:latin typeface="Bookman Old Style"/>
              </a:rPr>
              <a:t>3 семестр ФИБС</a:t>
            </a:r>
            <a:endParaRPr/>
          </a:p>
          <a:p>
            <a:pPr>
              <a:defRPr/>
            </a:pPr>
            <a:r>
              <a:rPr lang="ru-RU" sz="1400" b="1" i="1">
                <a:solidFill>
                  <a:schemeClr val="accent2">
                    <a:lumMod val="50000"/>
                  </a:schemeClr>
                </a:solidFill>
                <a:latin typeface="Bookman Old Style"/>
              </a:rPr>
              <a:t>Лектор – Посредник Олеся Валерьевна</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Краткий исторический обзор</a:t>
            </a:r>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a:bodyPr>
          <a:lstStyle/>
          <a:p>
            <a:pPr>
              <a:spcBef>
                <a:spcPts val="0"/>
              </a:spcBef>
              <a:defRPr/>
            </a:pPr>
            <a:r>
              <a:rPr lang="ru-RU" sz="2400">
                <a:solidFill>
                  <a:schemeClr val="tx1"/>
                </a:solidFill>
                <a:latin typeface="Bookman Old Style"/>
              </a:rPr>
              <a:t>1960е-1970е годы: Совместными усилиями многих теоретиков сформулирована теория сильных взаимодействий - квантовая </a:t>
            </a:r>
            <a:r>
              <a:rPr lang="ru-RU" sz="2400">
                <a:solidFill>
                  <a:schemeClr val="tx1"/>
                </a:solidFill>
                <a:latin typeface="Bookman Old Style"/>
              </a:rPr>
              <a:t>хромодинамика</a:t>
            </a:r>
            <a:r>
              <a:rPr lang="ru-RU" sz="2400">
                <a:solidFill>
                  <a:schemeClr val="tx1"/>
                </a:solidFill>
                <a:latin typeface="Bookman Old Style"/>
              </a:rPr>
              <a:t> (КХД). Эта теория во многом похожа на квантовую электродинамику (КЭД). Переносчиками взаимодействия в ней являются </a:t>
            </a:r>
            <a:r>
              <a:rPr lang="ru-RU" sz="2400">
                <a:solidFill>
                  <a:schemeClr val="tx1"/>
                </a:solidFill>
                <a:latin typeface="Bookman Old Style"/>
              </a:rPr>
              <a:t>глюоны</a:t>
            </a:r>
            <a:r>
              <a:rPr lang="ru-RU" sz="2400">
                <a:solidFill>
                  <a:schemeClr val="tx1"/>
                </a:solidFill>
                <a:latin typeface="Bookman Old Style"/>
              </a:rPr>
              <a:t> (g), аналогичные фотонам. Как и все остальные переносчики взаимодействий </a:t>
            </a:r>
            <a:r>
              <a:rPr lang="ru-RU" sz="2400">
                <a:solidFill>
                  <a:schemeClr val="tx1"/>
                </a:solidFill>
                <a:latin typeface="Bookman Old Style"/>
              </a:rPr>
              <a:t>глюоны</a:t>
            </a:r>
            <a:r>
              <a:rPr lang="ru-RU" sz="2400">
                <a:solidFill>
                  <a:schemeClr val="tx1"/>
                </a:solidFill>
                <a:latin typeface="Bookman Old Style"/>
              </a:rPr>
              <a:t> являются бозонами. КХД, вместе с </a:t>
            </a:r>
            <a:r>
              <a:rPr lang="ru-RU" sz="2400">
                <a:solidFill>
                  <a:schemeClr val="tx1"/>
                </a:solidFill>
                <a:latin typeface="Bookman Old Style"/>
              </a:rPr>
              <a:t>электрослабой</a:t>
            </a:r>
            <a:r>
              <a:rPr lang="ru-RU" sz="2400">
                <a:solidFill>
                  <a:schemeClr val="tx1"/>
                </a:solidFill>
                <a:latin typeface="Bookman Old Style"/>
              </a:rPr>
              <a:t> теорией легли в основу Стандартной модели</a:t>
            </a: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Виды фундаментальных взаимодействий</a:t>
            </a:r>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lnSpcReduction="10000"/>
          </a:bodyPr>
          <a:lstStyle/>
          <a:p>
            <a:pPr algn="l">
              <a:spcBef>
                <a:spcPts val="0"/>
              </a:spcBef>
              <a:defRPr/>
            </a:pPr>
            <a:r>
              <a:rPr lang="ru-RU" sz="2200">
                <a:solidFill>
                  <a:schemeClr val="tx1"/>
                </a:solidFill>
                <a:latin typeface="Bookman Old Style"/>
              </a:rPr>
              <a:t>Во-первых, существуют </a:t>
            </a:r>
            <a:r>
              <a:rPr lang="ru-RU" sz="2200" b="1">
                <a:solidFill>
                  <a:srgbClr val="FFC000"/>
                </a:solidFill>
                <a:latin typeface="Bookman Old Style"/>
              </a:rPr>
              <a:t>три вида взаимодействий элементарных частиц: электромагнитное, сильное и слабое. </a:t>
            </a:r>
            <a:r>
              <a:rPr lang="ru-RU" sz="2200">
                <a:solidFill>
                  <a:schemeClr val="tx1"/>
                </a:solidFill>
                <a:latin typeface="Bookman Old Style"/>
              </a:rPr>
              <a:t>Сильное взаимодействие, естественно, самое сильное; слабое взаимодействие - самое универсальное. Во-вторых, в настоящее время элементарными частицами считаются шесть кварков, электрон, мюон, тау-лептон и три нейтрино. Элементарны также переносчики взаимодействий – </a:t>
            </a:r>
            <a:r>
              <a:rPr lang="ru-RU" sz="2200">
                <a:solidFill>
                  <a:schemeClr val="tx1"/>
                </a:solidFill>
                <a:latin typeface="Bookman Old Style"/>
              </a:rPr>
              <a:t>глюон</a:t>
            </a:r>
            <a:r>
              <a:rPr lang="ru-RU" sz="2200">
                <a:solidFill>
                  <a:schemeClr val="tx1"/>
                </a:solidFill>
                <a:latin typeface="Bookman Old Style"/>
              </a:rPr>
              <a:t>, фотон, </a:t>
            </a:r>
            <a:r>
              <a:rPr lang="en-US" sz="2200">
                <a:solidFill>
                  <a:schemeClr val="tx1"/>
                </a:solidFill>
                <a:latin typeface="Bookman Old Style"/>
              </a:rPr>
              <a:t>W</a:t>
            </a:r>
            <a:r>
              <a:rPr lang="ru-RU" sz="2200">
                <a:solidFill>
                  <a:schemeClr val="tx1"/>
                </a:solidFill>
                <a:latin typeface="Bookman Old Style"/>
              </a:rPr>
              <a:t>- и </a:t>
            </a:r>
            <a:r>
              <a:rPr lang="en-US" sz="2200">
                <a:solidFill>
                  <a:schemeClr val="tx1"/>
                </a:solidFill>
                <a:latin typeface="Bookman Old Style"/>
              </a:rPr>
              <a:t>Z</a:t>
            </a:r>
            <a:r>
              <a:rPr lang="ru-RU" sz="2200">
                <a:solidFill>
                  <a:schemeClr val="tx1"/>
                </a:solidFill>
                <a:latin typeface="Bookman Old Style"/>
              </a:rPr>
              <a:t>-бозоны. Переносчики взаимодействий – бозоны</a:t>
            </a:r>
            <a:br>
              <a:rPr lang="ru-RU" sz="2200">
                <a:solidFill>
                  <a:schemeClr val="tx1"/>
                </a:solidFill>
                <a:latin typeface="Bookman Old Style"/>
              </a:rPr>
            </a:br>
            <a:r>
              <a:rPr lang="ru-RU" sz="2200">
                <a:solidFill>
                  <a:schemeClr val="tx1"/>
                </a:solidFill>
                <a:latin typeface="Bookman Old Style"/>
              </a:rPr>
              <a:t> – подчиняются статистике </a:t>
            </a:r>
            <a:endParaRPr/>
          </a:p>
          <a:p>
            <a:pPr algn="l">
              <a:spcBef>
                <a:spcPts val="0"/>
              </a:spcBef>
              <a:defRPr/>
            </a:pPr>
            <a:r>
              <a:rPr lang="ru-RU" sz="2200">
                <a:solidFill>
                  <a:schemeClr val="tx1"/>
                </a:solidFill>
                <a:latin typeface="Bookman Old Style"/>
              </a:rPr>
              <a:t>Бозе</a:t>
            </a:r>
            <a:r>
              <a:rPr lang="ru-RU" sz="2200">
                <a:solidFill>
                  <a:schemeClr val="tx1"/>
                </a:solidFill>
                <a:latin typeface="Bookman Old Style"/>
              </a:rPr>
              <a:t>-Эйнштейна, которая </a:t>
            </a:r>
            <a:endParaRPr/>
          </a:p>
          <a:p>
            <a:pPr algn="l">
              <a:spcBef>
                <a:spcPts val="0"/>
              </a:spcBef>
              <a:defRPr/>
            </a:pPr>
            <a:r>
              <a:rPr lang="ru-RU" sz="2200">
                <a:solidFill>
                  <a:schemeClr val="tx1"/>
                </a:solidFill>
                <a:latin typeface="Bookman Old Style"/>
              </a:rPr>
              <a:t>разрешает частицам занимать</a:t>
            </a:r>
            <a:endParaRPr/>
          </a:p>
          <a:p>
            <a:pPr algn="l">
              <a:spcBef>
                <a:spcPts val="0"/>
              </a:spcBef>
              <a:defRPr/>
            </a:pPr>
            <a:r>
              <a:rPr lang="ru-RU" sz="2200">
                <a:solidFill>
                  <a:schemeClr val="tx1"/>
                </a:solidFill>
                <a:latin typeface="Bookman Old Style"/>
              </a:rPr>
              <a:t>одинаковые квантовые состояния</a:t>
            </a:r>
            <a:endParaRPr/>
          </a:p>
          <a:p>
            <a:pPr algn="l">
              <a:spcBef>
                <a:spcPts val="0"/>
              </a:spcBef>
              <a:defRPr/>
            </a:pPr>
            <a:r>
              <a:rPr lang="ru-RU" sz="2200">
                <a:solidFill>
                  <a:schemeClr val="tx1"/>
                </a:solidFill>
                <a:latin typeface="Bookman Old Style"/>
              </a:rPr>
              <a:t> (уровни энергии). Частицы </a:t>
            </a:r>
            <a:endParaRPr/>
          </a:p>
          <a:p>
            <a:pPr algn="l">
              <a:spcBef>
                <a:spcPts val="0"/>
              </a:spcBef>
              <a:defRPr/>
            </a:pPr>
            <a:r>
              <a:rPr lang="ru-RU" sz="2200">
                <a:solidFill>
                  <a:schemeClr val="tx1"/>
                </a:solidFill>
                <a:latin typeface="Bookman Old Style"/>
              </a:rPr>
              <a:t>вещества – фермионы – </a:t>
            </a:r>
            <a:endParaRPr/>
          </a:p>
          <a:p>
            <a:pPr algn="l">
              <a:spcBef>
                <a:spcPts val="0"/>
              </a:spcBef>
              <a:defRPr/>
            </a:pPr>
            <a:r>
              <a:rPr lang="ru-RU" sz="2200">
                <a:solidFill>
                  <a:schemeClr val="tx1"/>
                </a:solidFill>
                <a:latin typeface="Bookman Old Style"/>
              </a:rPr>
              <a:t>подчиняются статистике</a:t>
            </a:r>
            <a:endParaRPr/>
          </a:p>
          <a:p>
            <a:pPr algn="l">
              <a:spcBef>
                <a:spcPts val="0"/>
              </a:spcBef>
              <a:defRPr/>
            </a:pPr>
            <a:r>
              <a:rPr lang="ru-RU" sz="2200">
                <a:solidFill>
                  <a:schemeClr val="tx1"/>
                </a:solidFill>
                <a:latin typeface="Bookman Old Style"/>
              </a:rPr>
              <a:t> Ферми-Дирака, которая </a:t>
            </a:r>
            <a:endParaRPr/>
          </a:p>
          <a:p>
            <a:pPr algn="l">
              <a:spcBef>
                <a:spcPts val="0"/>
              </a:spcBef>
              <a:defRPr/>
            </a:pPr>
            <a:r>
              <a:rPr lang="ru-RU" sz="2200">
                <a:solidFill>
                  <a:schemeClr val="tx1"/>
                </a:solidFill>
                <a:latin typeface="Bookman Old Style"/>
              </a:rPr>
              <a:t>запрещает частицам занимать </a:t>
            </a:r>
            <a:endParaRPr/>
          </a:p>
          <a:p>
            <a:pPr algn="l">
              <a:spcBef>
                <a:spcPts val="0"/>
              </a:spcBef>
              <a:defRPr/>
            </a:pPr>
            <a:r>
              <a:rPr lang="ru-RU" sz="2200">
                <a:solidFill>
                  <a:schemeClr val="tx1"/>
                </a:solidFill>
                <a:latin typeface="Bookman Old Style"/>
              </a:rPr>
              <a:t>одни и те же квантовые </a:t>
            </a:r>
            <a:endParaRPr/>
          </a:p>
          <a:p>
            <a:pPr algn="l">
              <a:spcBef>
                <a:spcPts val="0"/>
              </a:spcBef>
              <a:defRPr/>
            </a:pPr>
            <a:r>
              <a:rPr lang="ru-RU" sz="2200">
                <a:solidFill>
                  <a:schemeClr val="tx1"/>
                </a:solidFill>
                <a:latin typeface="Bookman Old Style"/>
              </a:rPr>
              <a:t>состояния (см. Рис.).</a:t>
            </a:r>
            <a:endParaRPr/>
          </a:p>
          <a:p>
            <a:pPr>
              <a:spcBef>
                <a:spcPts val="0"/>
              </a:spcBef>
              <a:defRPr/>
            </a:pP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pic>
        <p:nvPicPr>
          <p:cNvPr id="5" name="Рисунок 4" descr="bosonvsf.gif"/>
          <p:cNvPicPr/>
          <p:nvPr/>
        </p:nvPicPr>
        <p:blipFill>
          <a:blip r:embed="rId3"/>
          <a:stretch/>
        </p:blipFill>
        <p:spPr bwMode="auto">
          <a:xfrm>
            <a:off x="5108053" y="3284984"/>
            <a:ext cx="4066505" cy="280565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Виды фундаментальных взаимодействий</a:t>
            </a:r>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fontScale="92500" lnSpcReduction="20000"/>
          </a:bodyPr>
          <a:lstStyle/>
          <a:p>
            <a:pPr>
              <a:spcBef>
                <a:spcPts val="0"/>
              </a:spcBef>
              <a:defRPr/>
            </a:pPr>
            <a:r>
              <a:rPr lang="ru-RU" sz="2400">
                <a:solidFill>
                  <a:schemeClr val="tx1"/>
                </a:solidFill>
                <a:latin typeface="Bookman Old Style"/>
              </a:rPr>
              <a:t>Все фермионы делятся на три поколения. Частицы разных поколений имеют одинаковые заряды, но различаются массой: </a:t>
            </a:r>
            <a:endParaRPr/>
          </a:p>
          <a:p>
            <a:pPr lvl="0">
              <a:spcBef>
                <a:spcPts val="0"/>
              </a:spcBef>
              <a:defRPr/>
            </a:pPr>
            <a:r>
              <a:rPr lang="ru-RU" sz="2400">
                <a:solidFill>
                  <a:schemeClr val="tx1"/>
                </a:solidFill>
                <a:latin typeface="Bookman Old Style"/>
              </a:rPr>
              <a:t>Первое поколение: (u, d) кварки и лептоны (e, ν</a:t>
            </a:r>
            <a:r>
              <a:rPr lang="en-US" sz="2400" baseline="-25000">
                <a:solidFill>
                  <a:schemeClr val="tx1"/>
                </a:solidFill>
                <a:latin typeface="Bookman Old Style"/>
              </a:rPr>
              <a:t>e</a:t>
            </a:r>
            <a:r>
              <a:rPr lang="ru-RU" sz="2400">
                <a:solidFill>
                  <a:schemeClr val="tx1"/>
                </a:solidFill>
                <a:latin typeface="Bookman Old Style"/>
              </a:rPr>
              <a:t>);</a:t>
            </a:r>
            <a:endParaRPr/>
          </a:p>
          <a:p>
            <a:pPr lvl="0">
              <a:spcBef>
                <a:spcPts val="0"/>
              </a:spcBef>
              <a:defRPr/>
            </a:pPr>
            <a:r>
              <a:rPr lang="ru-RU" sz="2400">
                <a:solidFill>
                  <a:schemeClr val="tx1"/>
                </a:solidFill>
                <a:latin typeface="Bookman Old Style"/>
              </a:rPr>
              <a:t>Второе поколение: (c, s) и (µ,ν</a:t>
            </a:r>
            <a:r>
              <a:rPr lang="ru-RU" sz="2400" baseline="-25000">
                <a:solidFill>
                  <a:schemeClr val="tx1"/>
                </a:solidFill>
                <a:latin typeface="Bookman Old Style"/>
              </a:rPr>
              <a:t>µ</a:t>
            </a:r>
            <a:r>
              <a:rPr lang="ru-RU" sz="2400">
                <a:solidFill>
                  <a:schemeClr val="tx1"/>
                </a:solidFill>
                <a:latin typeface="Bookman Old Style"/>
              </a:rPr>
              <a:t>);</a:t>
            </a:r>
            <a:endParaRPr/>
          </a:p>
          <a:p>
            <a:pPr lvl="0">
              <a:spcBef>
                <a:spcPts val="0"/>
              </a:spcBef>
              <a:defRPr/>
            </a:pPr>
            <a:r>
              <a:rPr lang="ru-RU" sz="2400">
                <a:solidFill>
                  <a:schemeClr val="tx1"/>
                </a:solidFill>
                <a:latin typeface="Bookman Old Style"/>
              </a:rPr>
              <a:t>Третье поколение: (t, b) и (τ, ν</a:t>
            </a:r>
            <a:r>
              <a:rPr lang="en-US" sz="2400" baseline="-25000">
                <a:solidFill>
                  <a:schemeClr val="tx1"/>
                </a:solidFill>
                <a:latin typeface="Bookman Old Style"/>
              </a:rPr>
              <a:t>τ</a:t>
            </a:r>
            <a:r>
              <a:rPr lang="ru-RU" sz="2400">
                <a:solidFill>
                  <a:schemeClr val="tx1"/>
                </a:solidFill>
                <a:latin typeface="Bookman Old Style"/>
              </a:rPr>
              <a:t>).</a:t>
            </a:r>
            <a:endParaRPr/>
          </a:p>
          <a:p>
            <a:pPr>
              <a:spcBef>
                <a:spcPts val="0"/>
              </a:spcBef>
              <a:defRPr/>
            </a:pPr>
            <a:r>
              <a:rPr lang="ru-RU" sz="2400">
                <a:solidFill>
                  <a:schemeClr val="tx1"/>
                </a:solidFill>
                <a:latin typeface="Bookman Old Style"/>
              </a:rPr>
              <a:t>У большинства элементарных частиц есть античастицы. Некоторые из них имеют свои названия (антиэлектрон называется позитроном), другие просто называются </a:t>
            </a:r>
            <a:r>
              <a:rPr lang="ru-RU" sz="2400">
                <a:solidFill>
                  <a:schemeClr val="tx1"/>
                </a:solidFill>
                <a:latin typeface="Bookman Old Style"/>
              </a:rPr>
              <a:t>антикварками</a:t>
            </a:r>
            <a:r>
              <a:rPr lang="ru-RU" sz="2400">
                <a:solidFill>
                  <a:schemeClr val="tx1"/>
                </a:solidFill>
                <a:latin typeface="Bookman Old Style"/>
              </a:rPr>
              <a:t>, антинейтрино и т.д. Частицы и античастицы имеют заряды противоположного знака. Так </a:t>
            </a:r>
            <a:r>
              <a:rPr lang="en-US" sz="2400">
                <a:solidFill>
                  <a:schemeClr val="tx1"/>
                </a:solidFill>
                <a:latin typeface="Bookman Old Style"/>
              </a:rPr>
              <a:t>W</a:t>
            </a:r>
            <a:r>
              <a:rPr lang="ru-RU" sz="2400" baseline="30000">
                <a:solidFill>
                  <a:schemeClr val="tx1"/>
                </a:solidFill>
                <a:latin typeface="Bookman Old Style"/>
              </a:rPr>
              <a:t>-</a:t>
            </a:r>
            <a:r>
              <a:rPr lang="ru-RU" sz="2400">
                <a:solidFill>
                  <a:schemeClr val="tx1"/>
                </a:solidFill>
                <a:latin typeface="Bookman Old Style"/>
              </a:rPr>
              <a:t>является античастицей для </a:t>
            </a:r>
            <a:r>
              <a:rPr lang="en-US" sz="2400">
                <a:solidFill>
                  <a:schemeClr val="tx1"/>
                </a:solidFill>
                <a:latin typeface="Bookman Old Style"/>
              </a:rPr>
              <a:t>W</a:t>
            </a:r>
            <a:r>
              <a:rPr lang="ru-RU" sz="2400" baseline="30000">
                <a:solidFill>
                  <a:schemeClr val="tx1"/>
                </a:solidFill>
                <a:latin typeface="Bookman Old Style"/>
              </a:rPr>
              <a:t>+</a:t>
            </a:r>
            <a:r>
              <a:rPr lang="ru-RU" sz="2400">
                <a:solidFill>
                  <a:schemeClr val="tx1"/>
                </a:solidFill>
                <a:latin typeface="Bookman Old Style"/>
              </a:rPr>
              <a:t>. Отметим, что кроме электрических зарядов у частиц бывают и другие заряды. У кварков есть барионный заряд, а у лептонов – лептонный заряд. Хотя у нейтрино нет электрического заряда, но есть лептонный заряд. У антинейтрино лептонный заряд отрицательный. Частицы, у которых нет никаких зарядов, не имеют античастиц (γ, </a:t>
            </a:r>
            <a:r>
              <a:rPr lang="en-US" sz="2400">
                <a:solidFill>
                  <a:schemeClr val="tx1"/>
                </a:solidFill>
                <a:latin typeface="Bookman Old Style"/>
              </a:rPr>
              <a:t>Z</a:t>
            </a:r>
            <a:r>
              <a:rPr lang="ru-RU" sz="2400">
                <a:solidFill>
                  <a:schemeClr val="tx1"/>
                </a:solidFill>
                <a:latin typeface="Bookman Old Style"/>
              </a:rPr>
              <a:t>). Обозначаются античастицы той же буквой, что и соответствующие частицы, но сверху ставится черта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lang="ru-RU" sz="2400" i="1">
                              <a:solidFill>
                                <a:schemeClr val="tx1"/>
                              </a:solidFill>
                              <a:latin typeface="Cambria Math"/>
                              <a:ea typeface="Cambria Math"/>
                              <a:cs typeface="Cambria Math"/>
                            </a:rPr>
                          </m:ctrlPr>
                        </m:accPr>
                        <m:e>
                          <m:r>
                            <m:rPr/>
                            <a:rPr lang="ru-RU" sz="2400" i="1">
                              <a:solidFill>
                                <a:schemeClr val="tx1"/>
                              </a:solidFill>
                              <a:latin typeface="Cambria Math"/>
                            </a:rPr>
                            <m:t>𝑞</m:t>
                          </m:r>
                        </m:e>
                      </m:acc>
                    </m:oMath>
                  </m:oMathPara>
                </a14:m>
              </mc:Choice>
              <mc:Fallback/>
            </mc:AlternateContent>
            <a:r>
              <a:rPr lang="ru-RU" sz="2400">
                <a:solidFill>
                  <a:schemeClr val="tx1"/>
                </a:solidFill>
                <a:latin typeface="Bookman Old Style"/>
              </a:rPr>
              <a:t>,</a:t>
            </a:r>
            <mc:AlternateContent xmlns:mc="http://schemas.openxmlformats.org/markup-compatibility/2006" xmlns:m="http://schemas.openxmlformats.org/officeDocument/2006/math">
              <mc:Choice xmlns:a14="http://schemas.microsoft.com/office/drawing/2010/main" Requires="a14">
                <a14:m>
                  <m:oMathPara>
                    <m:oMathParaPr/>
                    <m:oMath>
                      <m:bar>
                        <m:barPr>
                          <m:pos m:val="top"/>
                          <m:ctrlPr>
                            <a:rPr lang="ru-RU" sz="2400" i="1">
                              <a:solidFill>
                                <a:schemeClr val="tx1"/>
                              </a:solidFill>
                              <a:latin typeface="Cambria Math"/>
                              <a:ea typeface="Cambria Math"/>
                              <a:cs typeface="Cambria Math"/>
                            </a:rPr>
                          </m:ctrlPr>
                        </m:barPr>
                        <m:e>
                          <m:r>
                            <m:rPr/>
                            <a:rPr lang="en-US" sz="2400" i="1">
                              <a:solidFill>
                                <a:schemeClr val="tx1"/>
                              </a:solidFill>
                              <a:latin typeface="Cambria Math"/>
                            </a:rPr>
                            <m:t>𝜈</m:t>
                          </m:r>
                        </m:e>
                      </m:bar>
                      <m:r>
                        <m:rPr/>
                        <a:rPr lang="en-US" sz="2400" i="1">
                          <a:solidFill>
                            <a:schemeClr val="tx1"/>
                          </a:solidFill>
                          <a:latin typeface="Cambria Math"/>
                        </a:rPr>
                        <m:t> </m:t>
                      </m:r>
                      <m:r>
                        <m:rPr/>
                        <a:rPr lang="ru-RU" sz="2400" i="1">
                          <a:solidFill>
                            <a:schemeClr val="tx1"/>
                          </a:solidFill>
                          <a:latin typeface="Cambria Math"/>
                        </a:rPr>
                        <m:t>и т.д.</m:t>
                      </m:r>
                    </m:oMath>
                  </m:oMathPara>
                </a14:m>
              </mc:Choice>
              <mc:Fallback/>
            </mc:AlternateContent>
            <a:r>
              <a:rPr lang="ru-RU" sz="2400">
                <a:solidFill>
                  <a:schemeClr val="tx1"/>
                </a:solidFill>
                <a:latin typeface="Bookman Old Style"/>
              </a:rPr>
              <a:t>). Иногда вместо этого явно указывают знак заряда(</a:t>
            </a:r>
            <a:r>
              <a:rPr lang="en-US" sz="2400">
                <a:solidFill>
                  <a:schemeClr val="tx1"/>
                </a:solidFill>
                <a:latin typeface="Bookman Old Style"/>
              </a:rPr>
              <a:t>e</a:t>
            </a:r>
            <a:r>
              <a:rPr lang="ru-RU" sz="2400" baseline="30000">
                <a:solidFill>
                  <a:schemeClr val="tx1"/>
                </a:solidFill>
                <a:latin typeface="Bookman Old Style"/>
              </a:rPr>
              <a:t>+</a:t>
            </a:r>
            <a:r>
              <a:rPr lang="ru-RU" sz="2400">
                <a:solidFill>
                  <a:schemeClr val="tx1"/>
                </a:solidFill>
                <a:latin typeface="Bookman Old Style"/>
              </a:rPr>
              <a:t>, </a:t>
            </a:r>
            <a:r>
              <a:rPr lang="en-US" sz="2400">
                <a:solidFill>
                  <a:schemeClr val="tx1"/>
                </a:solidFill>
                <a:latin typeface="Bookman Old Style"/>
              </a:rPr>
              <a:t>p</a:t>
            </a:r>
            <a:r>
              <a:rPr lang="ru-RU" sz="2400" baseline="30000">
                <a:solidFill>
                  <a:schemeClr val="tx1"/>
                </a:solidFill>
                <a:latin typeface="Bookman Old Style"/>
              </a:rPr>
              <a:t>-</a:t>
            </a:r>
            <a:r>
              <a:rPr lang="ru-RU" sz="2400">
                <a:solidFill>
                  <a:schemeClr val="tx1"/>
                </a:solidFill>
                <a:latin typeface="Bookman Old Style"/>
              </a:rPr>
              <a:t>, </a:t>
            </a:r>
            <a:r>
              <a:rPr lang="en-US" sz="2400">
                <a:solidFill>
                  <a:schemeClr val="tx1"/>
                </a:solidFill>
                <a:latin typeface="Bookman Old Style"/>
              </a:rPr>
              <a:t>W</a:t>
            </a:r>
            <a:r>
              <a:rPr lang="ru-RU" sz="2400" baseline="30000">
                <a:solidFill>
                  <a:schemeClr val="tx1"/>
                </a:solidFill>
                <a:latin typeface="Bookman Old Style"/>
              </a:rPr>
              <a:t>-</a:t>
            </a:r>
            <a:r>
              <a:rPr lang="ru-RU" sz="2400">
                <a:solidFill>
                  <a:schemeClr val="tx1"/>
                </a:solidFill>
                <a:latin typeface="Bookman Old Style"/>
              </a:rPr>
              <a:t> и т.д.).</a:t>
            </a: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Виды фундаментальных взаимодействий</a:t>
            </a:r>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a:bodyPr>
          <a:lstStyle/>
          <a:p>
            <a:pPr>
              <a:spcBef>
                <a:spcPts val="0"/>
              </a:spcBef>
              <a:defRPr/>
            </a:pPr>
            <a:r>
              <a:rPr lang="ru-RU" sz="2200">
                <a:solidFill>
                  <a:schemeClr val="tx1"/>
                </a:solidFill>
                <a:latin typeface="Bookman Old Style"/>
              </a:rPr>
              <a:t>Электромагнитные взаимодействия происходят между заряженными частицами. Электрический заряд есть и у кварков и у электрона, мюона и тау лептонов. Электромагнитное взаимодействие переносится фотонами и описывается квантовой электродинамикой (КЭД). Электромагнитное взаимодействие – дальнодействующее. Это значит, что оно медленно убывает с расстоянием (F~1/</a:t>
            </a:r>
            <a:r>
              <a:rPr lang="en-US" sz="2200">
                <a:solidFill>
                  <a:schemeClr val="tx1"/>
                </a:solidFill>
                <a:latin typeface="Bookman Old Style"/>
              </a:rPr>
              <a:t>r</a:t>
            </a:r>
            <a:r>
              <a:rPr lang="ru-RU" sz="2200" baseline="30000">
                <a:solidFill>
                  <a:schemeClr val="tx1"/>
                </a:solidFill>
                <a:latin typeface="Bookman Old Style"/>
              </a:rPr>
              <a:t>2</a:t>
            </a:r>
            <a:r>
              <a:rPr lang="ru-RU" sz="2200">
                <a:solidFill>
                  <a:schemeClr val="tx1"/>
                </a:solidFill>
                <a:latin typeface="Bookman Old Style"/>
              </a:rPr>
              <a:t>). В квантовой теории это соответствует тому, что у фотона нет массы. У фотона нет и электрического заряда. Поэтому фотоны не взаимодействуют друг с другом.</a:t>
            </a:r>
            <a:endParaRPr/>
          </a:p>
          <a:p>
            <a:pPr algn="l">
              <a:spcBef>
                <a:spcPts val="0"/>
              </a:spcBef>
              <a:defRPr/>
            </a:pPr>
            <a:r>
              <a:rPr lang="ru-RU" sz="2200">
                <a:solidFill>
                  <a:schemeClr val="tx1"/>
                </a:solidFill>
                <a:latin typeface="Bookman Old Style"/>
              </a:rPr>
              <a:t>В классической теории этому</a:t>
            </a:r>
            <a:endParaRPr/>
          </a:p>
          <a:p>
            <a:pPr algn="l">
              <a:spcBef>
                <a:spcPts val="0"/>
              </a:spcBef>
              <a:defRPr/>
            </a:pPr>
            <a:r>
              <a:rPr lang="ru-RU" sz="2200">
                <a:solidFill>
                  <a:schemeClr val="tx1"/>
                </a:solidFill>
                <a:latin typeface="Bookman Old Style"/>
              </a:rPr>
              <a:t> соответствует принцип суперпозиции,</a:t>
            </a:r>
            <a:endParaRPr/>
          </a:p>
          <a:p>
            <a:pPr algn="l">
              <a:spcBef>
                <a:spcPts val="0"/>
              </a:spcBef>
              <a:defRPr/>
            </a:pPr>
            <a:r>
              <a:rPr lang="ru-RU" sz="2200">
                <a:solidFill>
                  <a:schemeClr val="tx1"/>
                </a:solidFill>
                <a:latin typeface="Bookman Old Style"/>
              </a:rPr>
              <a:t> согласно которому электромагнитные </a:t>
            </a:r>
            <a:endParaRPr/>
          </a:p>
          <a:p>
            <a:pPr algn="l">
              <a:spcBef>
                <a:spcPts val="0"/>
              </a:spcBef>
              <a:defRPr/>
            </a:pPr>
            <a:r>
              <a:rPr lang="ru-RU" sz="2200">
                <a:solidFill>
                  <a:schemeClr val="tx1"/>
                </a:solidFill>
                <a:latin typeface="Bookman Old Style"/>
              </a:rPr>
              <a:t>поля просто накладываются друг на друга,</a:t>
            </a:r>
            <a:endParaRPr/>
          </a:p>
          <a:p>
            <a:pPr algn="l">
              <a:spcBef>
                <a:spcPts val="0"/>
              </a:spcBef>
              <a:defRPr/>
            </a:pPr>
            <a:r>
              <a:rPr lang="ru-RU" sz="2200">
                <a:solidFill>
                  <a:schemeClr val="tx1"/>
                </a:solidFill>
                <a:latin typeface="Bookman Old Style"/>
              </a:rPr>
              <a:t> не усиливаясь и не ослабляясь. </a:t>
            </a:r>
            <a:endParaRPr/>
          </a:p>
          <a:p>
            <a:pPr algn="l">
              <a:spcBef>
                <a:spcPts val="0"/>
              </a:spcBef>
              <a:defRPr/>
            </a:pPr>
            <a:r>
              <a:rPr lang="ru-RU" sz="2200">
                <a:solidFill>
                  <a:schemeClr val="tx1"/>
                </a:solidFill>
                <a:latin typeface="Bookman Old Style"/>
              </a:rPr>
              <a:t>Силовые линии электромагнитного поля </a:t>
            </a:r>
            <a:endParaRPr/>
          </a:p>
          <a:p>
            <a:pPr algn="l">
              <a:spcBef>
                <a:spcPts val="0"/>
              </a:spcBef>
              <a:defRPr/>
            </a:pPr>
            <a:r>
              <a:rPr lang="ru-RU" sz="2200">
                <a:solidFill>
                  <a:schemeClr val="tx1"/>
                </a:solidFill>
                <a:latin typeface="Bookman Old Style"/>
              </a:rPr>
              <a:t>выглядят так, как показано на рисунке.</a:t>
            </a: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pic>
        <p:nvPicPr>
          <p:cNvPr id="5" name="Рисунок 4" descr="image4278337531459238173_2951808898572558718.jpg"/>
          <p:cNvPicPr/>
          <p:nvPr/>
        </p:nvPicPr>
        <p:blipFill>
          <a:blip r:embed="rId3"/>
          <a:stretch/>
        </p:blipFill>
        <p:spPr bwMode="auto">
          <a:xfrm>
            <a:off x="6276964" y="3926036"/>
            <a:ext cx="2851150" cy="2527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Виды фундаментальных взаимодействий</a:t>
            </a:r>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fontScale="92500"/>
          </a:bodyPr>
          <a:lstStyle/>
          <a:p>
            <a:pPr>
              <a:spcBef>
                <a:spcPts val="0"/>
              </a:spcBef>
              <a:defRPr/>
            </a:pPr>
            <a:r>
              <a:rPr lang="ru-RU" sz="2400">
                <a:solidFill>
                  <a:schemeClr val="tx1"/>
                </a:solidFill>
                <a:latin typeface="Bookman Old Style"/>
              </a:rPr>
              <a:t>В электродинамике заряды бывают положительными и отрицательными. Электрически нейтральные системы состоят из равного числа положительных и отрицательных зарядов. Такие системы почти не создают вокруг себя электромагнитных полей.</a:t>
            </a:r>
            <a:endParaRPr/>
          </a:p>
          <a:p>
            <a:pPr>
              <a:spcBef>
                <a:spcPts val="0"/>
              </a:spcBef>
              <a:defRPr/>
            </a:pPr>
            <a:r>
              <a:rPr lang="ru-RU" sz="2400">
                <a:solidFill>
                  <a:schemeClr val="tx1"/>
                </a:solidFill>
                <a:latin typeface="Bookman Old Style"/>
              </a:rPr>
              <a:t>В сильном взаимодействии участвуют только тяжелые частицы, получившие название адронов. К адронам относятся протон, нейтрон, пи мезоны и множество более тяжелых частиц. Адроны не элементарны и состоят из шести типов кварков (u, d, c, s, t, b). Взаимодействуют кварки путем обмена </a:t>
            </a:r>
            <a:r>
              <a:rPr lang="ru-RU" sz="2400">
                <a:solidFill>
                  <a:schemeClr val="tx1"/>
                </a:solidFill>
                <a:latin typeface="Bookman Old Style"/>
              </a:rPr>
              <a:t>глюонами</a:t>
            </a:r>
            <a:r>
              <a:rPr lang="ru-RU" sz="2400">
                <a:solidFill>
                  <a:schemeClr val="tx1"/>
                </a:solidFill>
                <a:latin typeface="Bookman Old Style"/>
              </a:rPr>
              <a:t> </a:t>
            </a:r>
            <a:r>
              <a:rPr lang="en-US" sz="2400">
                <a:solidFill>
                  <a:schemeClr val="tx1"/>
                </a:solidFill>
                <a:latin typeface="Bookman Old Style"/>
              </a:rPr>
              <a:t>g</a:t>
            </a:r>
            <a:r>
              <a:rPr lang="ru-RU" sz="2400">
                <a:solidFill>
                  <a:schemeClr val="tx1"/>
                </a:solidFill>
                <a:latin typeface="Bookman Old Style"/>
              </a:rPr>
              <a:t> (от слова </a:t>
            </a:r>
            <a:r>
              <a:rPr lang="en-US" sz="2400">
                <a:solidFill>
                  <a:schemeClr val="tx1"/>
                </a:solidFill>
                <a:latin typeface="Bookman Old Style"/>
              </a:rPr>
              <a:t>glue</a:t>
            </a:r>
            <a:r>
              <a:rPr lang="ru-RU" sz="2400">
                <a:solidFill>
                  <a:schemeClr val="tx1"/>
                </a:solidFill>
                <a:latin typeface="Bookman Old Style"/>
              </a:rPr>
              <a:t>–клей). Таким образом «сектор» сильных взаимодействий включает в себя 6 кварков и </a:t>
            </a:r>
            <a:r>
              <a:rPr lang="ru-RU" sz="2400">
                <a:solidFill>
                  <a:schemeClr val="tx1"/>
                </a:solidFill>
                <a:latin typeface="Bookman Old Style"/>
              </a:rPr>
              <a:t>глюон</a:t>
            </a:r>
            <a:r>
              <a:rPr lang="ru-RU" sz="2400">
                <a:solidFill>
                  <a:schemeClr val="tx1"/>
                </a:solidFill>
                <a:latin typeface="Bookman Old Style"/>
              </a:rPr>
              <a:t>. Теория сильных взаимодействий называется квантовой </a:t>
            </a:r>
            <a:r>
              <a:rPr lang="ru-RU" sz="2400">
                <a:solidFill>
                  <a:schemeClr val="tx1"/>
                </a:solidFill>
                <a:latin typeface="Bookman Old Style"/>
              </a:rPr>
              <a:t>хромодинамикой</a:t>
            </a:r>
            <a:r>
              <a:rPr lang="ru-RU" sz="2400">
                <a:solidFill>
                  <a:schemeClr val="tx1"/>
                </a:solidFill>
                <a:latin typeface="Bookman Old Style"/>
              </a:rPr>
              <a:t> (КХД). Она построена по аналогии с КЭД. </a:t>
            </a:r>
            <a:r>
              <a:rPr lang="ru-RU" sz="2400">
                <a:solidFill>
                  <a:schemeClr val="tx1"/>
                </a:solidFill>
                <a:latin typeface="Bookman Old Style"/>
              </a:rPr>
              <a:t>Глюон</a:t>
            </a:r>
            <a:r>
              <a:rPr lang="ru-RU" sz="2400">
                <a:solidFill>
                  <a:schemeClr val="tx1"/>
                </a:solidFill>
                <a:latin typeface="Bookman Old Style"/>
              </a:rPr>
              <a:t>, как и фотон – безмассовый. Он взаимодействует с «цветными» зарядами кварков (отсюда название </a:t>
            </a:r>
            <a:r>
              <a:rPr lang="ru-RU" sz="2400">
                <a:solidFill>
                  <a:schemeClr val="tx1"/>
                </a:solidFill>
                <a:latin typeface="Bookman Old Style"/>
              </a:rPr>
              <a:t>хромодинамика</a:t>
            </a:r>
            <a:r>
              <a:rPr lang="ru-RU" sz="2400">
                <a:solidFill>
                  <a:schemeClr val="tx1"/>
                </a:solidFill>
                <a:latin typeface="Bookman Old Style"/>
              </a:rPr>
              <a:t>).</a:t>
            </a:r>
            <a:endParaRPr/>
          </a:p>
          <a:p>
            <a:pPr>
              <a:spcBef>
                <a:spcPts val="0"/>
              </a:spcBef>
              <a:defRPr/>
            </a:pP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Виды фундаментальных взаимодействий</a:t>
            </a:r>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a:bodyPr>
          <a:lstStyle/>
          <a:p>
            <a:pPr>
              <a:spcBef>
                <a:spcPts val="0"/>
              </a:spcBef>
              <a:defRPr/>
            </a:pPr>
            <a:r>
              <a:rPr lang="ru-RU" sz="2200">
                <a:solidFill>
                  <a:schemeClr val="tx1"/>
                </a:solidFill>
                <a:latin typeface="Bookman Old Style"/>
              </a:rPr>
              <a:t>Другое важное отличие КХД от КЭД в том, что у </a:t>
            </a:r>
            <a:r>
              <a:rPr lang="ru-RU" sz="2200">
                <a:solidFill>
                  <a:schemeClr val="tx1"/>
                </a:solidFill>
                <a:latin typeface="Bookman Old Style"/>
              </a:rPr>
              <a:t>глюона</a:t>
            </a:r>
            <a:r>
              <a:rPr lang="ru-RU" sz="2200">
                <a:solidFill>
                  <a:schemeClr val="tx1"/>
                </a:solidFill>
                <a:latin typeface="Bookman Old Style"/>
              </a:rPr>
              <a:t> тоже есть свой цветной заряд. Поэтому для </a:t>
            </a:r>
            <a:r>
              <a:rPr lang="ru-RU" sz="2200">
                <a:solidFill>
                  <a:schemeClr val="tx1"/>
                </a:solidFill>
                <a:latin typeface="Bookman Old Style"/>
              </a:rPr>
              <a:t>глюонного</a:t>
            </a:r>
            <a:r>
              <a:rPr lang="ru-RU" sz="2200">
                <a:solidFill>
                  <a:schemeClr val="tx1"/>
                </a:solidFill>
                <a:latin typeface="Bookman Old Style"/>
              </a:rPr>
              <a:t> поля не выполняется принцип суперпозиции – там, где поле сильнее, оно сильнее взаимодействует само с собой и еще больше усиливается. Силовые линии поля собираются в плотные трубки (см. Рис.).  Это увеличивает взаимодействие кварков друг с другом. В результате они не могут удалиться друг от друга и всегда образуют нейтральные объекты. Это и есть сильновзаимодействующие частицы – адроны.</a:t>
            </a:r>
            <a:endParaRPr/>
          </a:p>
          <a:p>
            <a:pPr algn="r">
              <a:spcBef>
                <a:spcPts val="0"/>
              </a:spcBef>
              <a:defRPr/>
            </a:pPr>
            <a:r>
              <a:rPr lang="ru-RU" sz="2200">
                <a:solidFill>
                  <a:schemeClr val="tx1"/>
                </a:solidFill>
                <a:latin typeface="Bookman Old Style"/>
              </a:rPr>
              <a:t>Как мы видели, такие частицы должны состоять либо из кварка и </a:t>
            </a:r>
            <a:r>
              <a:rPr lang="ru-RU" sz="2200">
                <a:solidFill>
                  <a:schemeClr val="tx1"/>
                </a:solidFill>
                <a:latin typeface="Bookman Old Style"/>
              </a:rPr>
              <a:t>антикварка</a:t>
            </a:r>
            <a:r>
              <a:rPr lang="ru-RU" sz="2200">
                <a:solidFill>
                  <a:schemeClr val="tx1"/>
                </a:solidFill>
                <a:latin typeface="Bookman Old Style"/>
              </a:rPr>
              <a:t>, либо</a:t>
            </a:r>
            <a:endParaRPr/>
          </a:p>
          <a:p>
            <a:pPr algn="r">
              <a:spcBef>
                <a:spcPts val="0"/>
              </a:spcBef>
              <a:defRPr/>
            </a:pPr>
            <a:r>
              <a:rPr lang="ru-RU" sz="2200">
                <a:solidFill>
                  <a:schemeClr val="tx1"/>
                </a:solidFill>
                <a:latin typeface="Bookman Old Style"/>
              </a:rPr>
              <a:t> из трех кварков. Первые </a:t>
            </a:r>
            <a:endParaRPr/>
          </a:p>
          <a:p>
            <a:pPr algn="r">
              <a:spcBef>
                <a:spcPts val="0"/>
              </a:spcBef>
              <a:defRPr/>
            </a:pPr>
            <a:r>
              <a:rPr lang="ru-RU" sz="2200">
                <a:solidFill>
                  <a:schemeClr val="tx1"/>
                </a:solidFill>
                <a:latin typeface="Bookman Old Style"/>
              </a:rPr>
              <a:t>называются мезонами,</a:t>
            </a:r>
            <a:endParaRPr/>
          </a:p>
          <a:p>
            <a:pPr algn="r">
              <a:spcBef>
                <a:spcPts val="0"/>
              </a:spcBef>
              <a:defRPr/>
            </a:pPr>
            <a:r>
              <a:rPr lang="ru-RU" sz="2200">
                <a:solidFill>
                  <a:schemeClr val="tx1"/>
                </a:solidFill>
                <a:latin typeface="Bookman Old Style"/>
              </a:rPr>
              <a:t> а вторые – барионами</a:t>
            </a: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pic>
        <p:nvPicPr>
          <p:cNvPr id="5" name="Рисунок 4" descr="Scholar_GtH_vortices.gif"/>
          <p:cNvPicPr/>
          <p:nvPr/>
        </p:nvPicPr>
        <p:blipFill>
          <a:blip r:embed="rId3"/>
          <a:stretch/>
        </p:blipFill>
        <p:spPr bwMode="auto">
          <a:xfrm>
            <a:off x="21430" y="4078880"/>
            <a:ext cx="4795415" cy="236624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Виды фундаментальных взаимодействий</a:t>
            </a:r>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fontScale="92500" lnSpcReduction="10000"/>
          </a:bodyPr>
          <a:lstStyle/>
          <a:p>
            <a:pPr>
              <a:defRPr/>
            </a:pPr>
            <a:r>
              <a:rPr lang="ru-RU" sz="2400">
                <a:solidFill>
                  <a:schemeClr val="tx1"/>
                </a:solidFill>
                <a:latin typeface="Bookman Old Style"/>
              </a:rPr>
              <a:t>Все мезоны нестабильны и быстро распадаются на лептоны и фотоны. Большинство барионов тоже нестабильны, но среди их продуктов распада всегда есть хотя бы один барион меньшей массы. Поэтому самый легкий барион – протон – является стабильным. Нейтрон лишь чуть-чуть тяжелее протона и живет очень долго, около 900 секунд. Все остальные барионы распадаются очень быстро. Чтобы объяснить стабильность протона был введен барионный заряд. Он, как и электрический заряд, сохраняется. Барионным зарядом обладают только сильновзаимодействующие частицы – кварки. Заряд кварка принят за 1/3. Тогда у любого бариона– барионный заряд равен 1. У </a:t>
            </a:r>
            <a:r>
              <a:rPr lang="ru-RU" sz="2400">
                <a:solidFill>
                  <a:schemeClr val="tx1"/>
                </a:solidFill>
                <a:latin typeface="Bookman Old Style"/>
              </a:rPr>
              <a:t>антикварков</a:t>
            </a:r>
            <a:r>
              <a:rPr lang="ru-RU" sz="2400">
                <a:solidFill>
                  <a:schemeClr val="tx1"/>
                </a:solidFill>
                <a:latin typeface="Bookman Old Style"/>
              </a:rPr>
              <a:t> заряд равен -1/3 и заряд анти-барионов равен -1. Поэтому барионы не могут распасться на лептоны. Поскольку мезоны состоят из кварка и </a:t>
            </a:r>
            <a:r>
              <a:rPr lang="ru-RU" sz="2400">
                <a:solidFill>
                  <a:schemeClr val="tx1"/>
                </a:solidFill>
                <a:latin typeface="Bookman Old Style"/>
              </a:rPr>
              <a:t>антикварка</a:t>
            </a:r>
            <a:r>
              <a:rPr lang="ru-RU" sz="2400">
                <a:solidFill>
                  <a:schemeClr val="tx1"/>
                </a:solidFill>
                <a:latin typeface="Bookman Old Style"/>
              </a:rPr>
              <a:t>, их барионный заряд равен нулю. По этой причине даже самый легкий мезон нестабилен. Хотя в свободном виде кварки не встречаются, внутри адронов они хорошо наблюдаются.</a:t>
            </a:r>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Виды фундаментальных взаимодействий</a:t>
            </a:r>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a:bodyPr>
          <a:lstStyle/>
          <a:p>
            <a:pPr>
              <a:spcBef>
                <a:spcPts val="0"/>
              </a:spcBef>
              <a:defRPr/>
            </a:pPr>
            <a:r>
              <a:rPr lang="ru-RU" sz="2100">
                <a:solidFill>
                  <a:schemeClr val="tx1"/>
                </a:solidFill>
                <a:latin typeface="Bookman Old Style"/>
              </a:rPr>
              <a:t>Для этого проводят эксперименты подобные тому, в котором Резерфорд открыл атомное ядро. Так, при рассеянии очень быстрых электронов на протонах, углы отклонения оказываются много больше тех, что ожидаются, если заряд равномерно распределен внутри протона. Для согласия с экспериментом надо предположить, что внутри протона есть три точечных электрических заряда +2/3, +2/3 и -1/3. В </a:t>
            </a:r>
            <a:r>
              <a:rPr lang="ru-RU" sz="2100">
                <a:solidFill>
                  <a:schemeClr val="tx1"/>
                </a:solidFill>
                <a:latin typeface="Bookman Old Style"/>
              </a:rPr>
              <a:t>кварковой</a:t>
            </a:r>
            <a:r>
              <a:rPr lang="ru-RU" sz="2100">
                <a:solidFill>
                  <a:schemeClr val="tx1"/>
                </a:solidFill>
                <a:latin typeface="Bookman Old Style"/>
              </a:rPr>
              <a:t> модели протон состоит из двух u кварков и одного d кварка, поэтому мы заключаем, что электрический заряд u кварка равен 2/3, а заряд d равен -1/3. Нейтрон состоит </a:t>
            </a:r>
            <a:r>
              <a:rPr lang="ru-RU" sz="2100">
                <a:solidFill>
                  <a:schemeClr val="tx1"/>
                </a:solidFill>
                <a:latin typeface="Bookman Old Style"/>
              </a:rPr>
              <a:t>из одного</a:t>
            </a:r>
            <a:r>
              <a:rPr lang="ru-RU" sz="2100">
                <a:solidFill>
                  <a:schemeClr val="tx1"/>
                </a:solidFill>
                <a:latin typeface="Bookman Old Style"/>
              </a:rPr>
              <a:t> u и двух d и имеет заряд 2/3-1/3-1/3=0.</a:t>
            </a:r>
            <a:endParaRPr/>
          </a:p>
          <a:p>
            <a:pPr>
              <a:spcBef>
                <a:spcPts val="0"/>
              </a:spcBef>
              <a:defRPr/>
            </a:pPr>
            <a:r>
              <a:rPr lang="ru-RU" sz="2100">
                <a:solidFill>
                  <a:schemeClr val="tx1"/>
                </a:solidFill>
                <a:latin typeface="Bookman Old Style"/>
              </a:rPr>
              <a:t>В физике элементарных частиц заряда электрона принят за -1.</a:t>
            </a:r>
            <a:endParaRPr/>
          </a:p>
          <a:p>
            <a:pPr>
              <a:spcBef>
                <a:spcPts val="0"/>
              </a:spcBef>
              <a:defRPr/>
            </a:pP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pic>
        <p:nvPicPr>
          <p:cNvPr id="5" name="Рисунок 4" descr="proton1.jpg"/>
          <p:cNvPicPr/>
          <p:nvPr/>
        </p:nvPicPr>
        <p:blipFill>
          <a:blip r:embed="rId3"/>
          <a:stretch/>
        </p:blipFill>
        <p:spPr bwMode="auto">
          <a:xfrm>
            <a:off x="467544" y="4725144"/>
            <a:ext cx="1357938" cy="1336030"/>
          </a:xfrm>
          <a:prstGeom prst="rect">
            <a:avLst/>
          </a:prstGeom>
        </p:spPr>
      </p:pic>
      <p:pic>
        <p:nvPicPr>
          <p:cNvPr id="6" name="Рисунок 5" descr="u.png"/>
          <p:cNvPicPr/>
          <p:nvPr/>
        </p:nvPicPr>
        <p:blipFill>
          <a:blip r:embed="rId4"/>
          <a:stretch/>
        </p:blipFill>
        <p:spPr bwMode="auto">
          <a:xfrm>
            <a:off x="503738" y="4945021"/>
            <a:ext cx="634695" cy="559893"/>
          </a:xfrm>
          <a:prstGeom prst="rect">
            <a:avLst/>
          </a:prstGeom>
        </p:spPr>
      </p:pic>
      <p:pic>
        <p:nvPicPr>
          <p:cNvPr id="7" name="Рисунок 6" descr="ub.png"/>
          <p:cNvPicPr/>
          <p:nvPr/>
        </p:nvPicPr>
        <p:blipFill>
          <a:blip r:embed="rId5"/>
          <a:stretch/>
        </p:blipFill>
        <p:spPr bwMode="auto">
          <a:xfrm>
            <a:off x="1090479" y="4945656"/>
            <a:ext cx="634695" cy="559893"/>
          </a:xfrm>
          <a:prstGeom prst="rect">
            <a:avLst/>
          </a:prstGeom>
        </p:spPr>
      </p:pic>
      <p:pic>
        <p:nvPicPr>
          <p:cNvPr id="8" name="Рисунок 7" descr="dg.png"/>
          <p:cNvPicPr/>
          <p:nvPr/>
        </p:nvPicPr>
        <p:blipFill>
          <a:blip r:embed="rId6"/>
          <a:stretch/>
        </p:blipFill>
        <p:spPr bwMode="auto">
          <a:xfrm>
            <a:off x="814254" y="5460569"/>
            <a:ext cx="651594" cy="577110"/>
          </a:xfrm>
          <a:prstGeom prst="rect">
            <a:avLst/>
          </a:prstGeom>
        </p:spPr>
      </p:pic>
      <p:pic>
        <p:nvPicPr>
          <p:cNvPr id="9" name="Рисунок 8" descr="proton1.jpg"/>
          <p:cNvPicPr/>
          <p:nvPr/>
        </p:nvPicPr>
        <p:blipFill>
          <a:blip r:embed="rId3"/>
          <a:stretch/>
        </p:blipFill>
        <p:spPr bwMode="auto">
          <a:xfrm>
            <a:off x="2699792" y="4727551"/>
            <a:ext cx="1276985" cy="1231900"/>
          </a:xfrm>
          <a:prstGeom prst="rect">
            <a:avLst/>
          </a:prstGeom>
        </p:spPr>
      </p:pic>
      <p:pic>
        <p:nvPicPr>
          <p:cNvPr id="10" name="Рисунок 9" descr="dg.png"/>
          <p:cNvPicPr/>
          <p:nvPr/>
        </p:nvPicPr>
        <p:blipFill>
          <a:blip r:embed="rId6"/>
          <a:stretch/>
        </p:blipFill>
        <p:spPr bwMode="auto">
          <a:xfrm>
            <a:off x="3231287" y="5269841"/>
            <a:ext cx="612140" cy="532130"/>
          </a:xfrm>
          <a:prstGeom prst="rect">
            <a:avLst/>
          </a:prstGeom>
        </p:spPr>
      </p:pic>
      <p:pic>
        <p:nvPicPr>
          <p:cNvPr id="11" name="Рисунок 10" descr="db.png"/>
          <p:cNvPicPr/>
          <p:nvPr/>
        </p:nvPicPr>
        <p:blipFill>
          <a:blip r:embed="rId7"/>
          <a:stretch/>
        </p:blipFill>
        <p:spPr bwMode="auto">
          <a:xfrm>
            <a:off x="2970302" y="4747236"/>
            <a:ext cx="635635" cy="548640"/>
          </a:xfrm>
          <a:prstGeom prst="rect">
            <a:avLst/>
          </a:prstGeom>
        </p:spPr>
      </p:pic>
      <p:pic>
        <p:nvPicPr>
          <p:cNvPr id="12" name="Рисунок 11" descr="u.png"/>
          <p:cNvPicPr/>
          <p:nvPr/>
        </p:nvPicPr>
        <p:blipFill>
          <a:blip r:embed="rId4"/>
          <a:stretch/>
        </p:blipFill>
        <p:spPr bwMode="auto">
          <a:xfrm>
            <a:off x="2735987" y="5109186"/>
            <a:ext cx="596265" cy="5162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Виды фундаментальных взаимодействий</a:t>
            </a:r>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a:bodyPr>
          <a:lstStyle/>
          <a:p>
            <a:pPr>
              <a:spcBef>
                <a:spcPts val="0"/>
              </a:spcBef>
              <a:defRPr/>
            </a:pPr>
            <a:r>
              <a:rPr lang="ru-RU" sz="2200">
                <a:solidFill>
                  <a:schemeClr val="tx1"/>
                </a:solidFill>
                <a:latin typeface="Bookman Old Style"/>
              </a:rPr>
              <a:t>Почему кварки не наблюдаются в свободном состоянии? Как говорилось выше, внутри адронов между кварками существуют трубки </a:t>
            </a:r>
            <a:r>
              <a:rPr lang="ru-RU" sz="2200">
                <a:solidFill>
                  <a:schemeClr val="tx1"/>
                </a:solidFill>
                <a:latin typeface="Bookman Old Style"/>
              </a:rPr>
              <a:t>глюонного</a:t>
            </a:r>
            <a:r>
              <a:rPr lang="ru-RU" sz="2200">
                <a:solidFill>
                  <a:schemeClr val="tx1"/>
                </a:solidFill>
                <a:latin typeface="Bookman Old Style"/>
              </a:rPr>
              <a:t> поля. При удалении кварков друг от друга эти трубки растягиваются, подобно пружинам и в них запасается большая энергия (энергия пружины пропорциональна квадрату растяжения, а энергия </a:t>
            </a:r>
            <a:r>
              <a:rPr lang="ru-RU" sz="2200">
                <a:solidFill>
                  <a:schemeClr val="tx1"/>
                </a:solidFill>
                <a:latin typeface="Bookman Old Style"/>
              </a:rPr>
              <a:t>глюонной</a:t>
            </a:r>
            <a:r>
              <a:rPr lang="ru-RU" sz="2200">
                <a:solidFill>
                  <a:schemeClr val="tx1"/>
                </a:solidFill>
                <a:latin typeface="Bookman Old Style"/>
              </a:rPr>
              <a:t> трубки пропорциональна ее длине). Когда запасенной энергии становится достаточно для того, чтобы родить кварк-</a:t>
            </a:r>
            <a:r>
              <a:rPr lang="ru-RU" sz="2200">
                <a:solidFill>
                  <a:schemeClr val="tx1"/>
                </a:solidFill>
                <a:latin typeface="Bookman Old Style"/>
              </a:rPr>
              <a:t>антикварковую</a:t>
            </a:r>
            <a:r>
              <a:rPr lang="ru-RU" sz="2200">
                <a:solidFill>
                  <a:schemeClr val="tx1"/>
                </a:solidFill>
                <a:latin typeface="Bookman Old Style"/>
              </a:rPr>
              <a:t> пару, трубка рвется, и образуются две новых бесцветных частицы (см. Рис.). Это явление получило название </a:t>
            </a:r>
            <a:r>
              <a:rPr lang="ru-RU" sz="2200">
                <a:solidFill>
                  <a:schemeClr val="tx1"/>
                </a:solidFill>
                <a:latin typeface="Bookman Old Style"/>
              </a:rPr>
              <a:t>невылетания</a:t>
            </a:r>
            <a:r>
              <a:rPr lang="ru-RU" sz="2200">
                <a:solidFill>
                  <a:schemeClr val="tx1"/>
                </a:solidFill>
                <a:latin typeface="Bookman Old Style"/>
              </a:rPr>
              <a:t> кварков или </a:t>
            </a:r>
            <a:r>
              <a:rPr lang="ru-RU" sz="2200">
                <a:solidFill>
                  <a:schemeClr val="tx1"/>
                </a:solidFill>
                <a:latin typeface="Bookman Old Style"/>
              </a:rPr>
              <a:t>конфайнмента</a:t>
            </a:r>
            <a:r>
              <a:rPr lang="ru-RU" sz="2200">
                <a:solidFill>
                  <a:schemeClr val="tx1"/>
                </a:solidFill>
                <a:latin typeface="Bookman Old Style"/>
              </a:rPr>
              <a:t>.</a:t>
            </a:r>
            <a:endParaRPr/>
          </a:p>
          <a:p>
            <a:pPr>
              <a:spcBef>
                <a:spcPts val="0"/>
              </a:spcBef>
              <a:defRPr/>
            </a:pP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pic>
        <p:nvPicPr>
          <p:cNvPr id="8" name="Рисунок 7" descr="hadron_collision2.jpg"/>
          <p:cNvPicPr/>
          <p:nvPr/>
        </p:nvPicPr>
        <p:blipFill>
          <a:blip r:embed="rId2"/>
          <a:stretch/>
        </p:blipFill>
        <p:spPr bwMode="auto">
          <a:xfrm>
            <a:off x="488974" y="4437112"/>
            <a:ext cx="4104456" cy="186182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Виды фундаментальных взаимодействий</a:t>
            </a:r>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fontScale="92500"/>
          </a:bodyPr>
          <a:lstStyle/>
          <a:p>
            <a:pPr>
              <a:spcBef>
                <a:spcPts val="0"/>
              </a:spcBef>
              <a:defRPr/>
            </a:pPr>
            <a:r>
              <a:rPr lang="ru-RU" sz="2400">
                <a:solidFill>
                  <a:schemeClr val="tx1"/>
                </a:solidFill>
                <a:latin typeface="Bookman Old Style"/>
              </a:rPr>
              <a:t>Перейдем теперь к слабому взаимодействию. Оно переносится бозонами</a:t>
            </a:r>
            <a:r>
              <a:rPr lang="en-US" sz="2400">
                <a:solidFill>
                  <a:schemeClr val="tx1"/>
                </a:solidFill>
                <a:latin typeface="Bookman Old Style"/>
              </a:rPr>
              <a:t>W</a:t>
            </a:r>
            <a:r>
              <a:rPr lang="ru-RU" sz="2400" baseline="30000">
                <a:solidFill>
                  <a:schemeClr val="tx1"/>
                </a:solidFill>
                <a:latin typeface="Bookman Old Style"/>
              </a:rPr>
              <a:t>+</a:t>
            </a:r>
            <a:r>
              <a:rPr lang="ru-RU" sz="2400">
                <a:solidFill>
                  <a:schemeClr val="tx1"/>
                </a:solidFill>
                <a:latin typeface="Bookman Old Style"/>
              </a:rPr>
              <a:t>, </a:t>
            </a:r>
            <a:r>
              <a:rPr lang="en-US" sz="2400">
                <a:solidFill>
                  <a:schemeClr val="tx1"/>
                </a:solidFill>
                <a:latin typeface="Bookman Old Style"/>
              </a:rPr>
              <a:t>W</a:t>
            </a:r>
            <a:r>
              <a:rPr lang="ru-RU" sz="2400" baseline="30000">
                <a:solidFill>
                  <a:schemeClr val="tx1"/>
                </a:solidFill>
                <a:latin typeface="Bookman Old Style"/>
              </a:rPr>
              <a:t>-</a:t>
            </a:r>
            <a:r>
              <a:rPr lang="ru-RU" sz="2400">
                <a:solidFill>
                  <a:schemeClr val="tx1"/>
                </a:solidFill>
                <a:latin typeface="Bookman Old Style"/>
              </a:rPr>
              <a:t>и </a:t>
            </a:r>
            <a:r>
              <a:rPr lang="en-US" sz="2400">
                <a:solidFill>
                  <a:schemeClr val="tx1"/>
                </a:solidFill>
                <a:latin typeface="Bookman Old Style"/>
              </a:rPr>
              <a:t>Z</a:t>
            </a:r>
            <a:r>
              <a:rPr lang="ru-RU" sz="2400">
                <a:solidFill>
                  <a:schemeClr val="tx1"/>
                </a:solidFill>
                <a:latin typeface="Bookman Old Style"/>
              </a:rPr>
              <a:t>. Эти бозоны взаимодействуют со всеми частицами вещества (кварками и лептонами). Все три бозона – очень тяжелые – примерно в 100 раз тяжелее протона. Поэтому слабое взаимодействие – короткодействующее. Именно из-за этого оно и выглядит «слабым», хотя на малых расстояниях оно сравнимо с электромагнитным взаимодействием. На самом деле оба взаимодействия являются различными проявлениями единого </a:t>
            </a:r>
            <a:r>
              <a:rPr lang="ru-RU" sz="2400">
                <a:solidFill>
                  <a:schemeClr val="tx1"/>
                </a:solidFill>
                <a:latin typeface="Bookman Old Style"/>
              </a:rPr>
              <a:t>электрослабого</a:t>
            </a:r>
            <a:r>
              <a:rPr lang="ru-RU" sz="2400">
                <a:solidFill>
                  <a:schemeClr val="tx1"/>
                </a:solidFill>
                <a:latin typeface="Bookman Old Style"/>
              </a:rPr>
              <a:t> взаимодействия. Это объединение электромагнитных и слабых взаимодействий похоже на то, как на сто лет раньше Максвелл объединил электрические и магнитные взаимодействия в единое электромагнитное взаимодействие. </a:t>
            </a:r>
            <a:r>
              <a:rPr lang="ru-RU" sz="2400">
                <a:solidFill>
                  <a:schemeClr val="tx1"/>
                </a:solidFill>
                <a:latin typeface="Bookman Old Style"/>
              </a:rPr>
              <a:t>Электрослабое</a:t>
            </a:r>
            <a:r>
              <a:rPr lang="ru-RU" sz="2400">
                <a:solidFill>
                  <a:schemeClr val="tx1"/>
                </a:solidFill>
                <a:latin typeface="Bookman Old Style"/>
              </a:rPr>
              <a:t> взаимодействие переносится четырьмя бозонами. Из них два электрически нейтральны (γ и </a:t>
            </a:r>
            <a:r>
              <a:rPr lang="en-US" sz="2400">
                <a:solidFill>
                  <a:schemeClr val="tx1"/>
                </a:solidFill>
                <a:latin typeface="Bookman Old Style"/>
              </a:rPr>
              <a:t>Z</a:t>
            </a:r>
            <a:r>
              <a:rPr lang="ru-RU" sz="2400">
                <a:solidFill>
                  <a:schemeClr val="tx1"/>
                </a:solidFill>
                <a:latin typeface="Bookman Old Style"/>
              </a:rPr>
              <a:t>) и два заряжены (</a:t>
            </a:r>
            <a:r>
              <a:rPr lang="en-US" sz="2400">
                <a:solidFill>
                  <a:schemeClr val="tx1"/>
                </a:solidFill>
                <a:latin typeface="Bookman Old Style"/>
              </a:rPr>
              <a:t>W</a:t>
            </a:r>
            <a:r>
              <a:rPr lang="ru-RU" sz="2400" baseline="30000">
                <a:solidFill>
                  <a:schemeClr val="tx1"/>
                </a:solidFill>
                <a:latin typeface="Bookman Old Style"/>
              </a:rPr>
              <a:t>+</a:t>
            </a:r>
            <a:r>
              <a:rPr lang="ru-RU" sz="2400">
                <a:solidFill>
                  <a:schemeClr val="tx1"/>
                </a:solidFill>
                <a:latin typeface="Bookman Old Style"/>
              </a:rPr>
              <a:t>и</a:t>
            </a:r>
            <a:r>
              <a:rPr lang="en-US" sz="2400">
                <a:solidFill>
                  <a:schemeClr val="tx1"/>
                </a:solidFill>
                <a:latin typeface="Bookman Old Style"/>
              </a:rPr>
              <a:t>W</a:t>
            </a:r>
            <a:r>
              <a:rPr lang="ru-RU" sz="2400" baseline="30000">
                <a:solidFill>
                  <a:schemeClr val="tx1"/>
                </a:solidFill>
                <a:latin typeface="Bookman Old Style"/>
              </a:rPr>
              <a:t>-</a:t>
            </a:r>
            <a:r>
              <a:rPr lang="ru-RU" sz="2400">
                <a:solidFill>
                  <a:schemeClr val="tx1"/>
                </a:solidFill>
                <a:latin typeface="Bookman Old Style"/>
              </a:rPr>
              <a:t>); один (γ) – безмассовый и три – массивных.</a:t>
            </a:r>
            <a:endParaRPr/>
          </a:p>
          <a:p>
            <a:pPr>
              <a:spcBef>
                <a:spcPts val="0"/>
              </a:spcBef>
              <a:defRPr/>
            </a:pP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764704"/>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Рассматриваемые темы лекции:</a:t>
            </a:r>
            <a:endParaRPr/>
          </a:p>
        </p:txBody>
      </p:sp>
      <p:sp>
        <p:nvSpPr>
          <p:cNvPr id="5129" name="Rectangle 9"/>
          <p:cNvSpPr>
            <a:spLocks noChangeArrowheads="1" noGrp="1"/>
          </p:cNvSpPr>
          <p:nvPr>
            <p:ph type="subTitle" idx="1"/>
          </p:nvPr>
        </p:nvSpPr>
        <p:spPr bwMode="auto">
          <a:xfrm>
            <a:off x="21430" y="764704"/>
            <a:ext cx="9144000" cy="5688632"/>
          </a:xfrm>
          <a:prstGeom prst="rect">
            <a:avLst/>
          </a:prstGeom>
          <a:gradFill>
            <a:gsLst>
              <a:gs pos="0">
                <a:schemeClr val="bg1">
                  <a:alpha val="60001"/>
                </a:schemeClr>
              </a:gs>
              <a:gs pos="100000">
                <a:srgbClr val="33CCFF">
                  <a:alpha val="60001"/>
                </a:srgbClr>
              </a:gs>
            </a:gsLst>
            <a:lin ang="5400000" scaled="1"/>
          </a:gradFill>
        </p:spPr>
        <p:txBody>
          <a:bodyPr>
            <a:normAutofit/>
          </a:bodyPr>
          <a:lstStyle/>
          <a:p>
            <a:pPr>
              <a:spcBef>
                <a:spcPts val="500"/>
              </a:spcBef>
              <a:buFont typeface="Wingdings"/>
              <a:buChar char="v"/>
              <a:defRPr/>
            </a:pPr>
            <a:r>
              <a:rPr lang="ru-RU" sz="3600" b="1">
                <a:solidFill>
                  <a:srgbClr val="7030A0"/>
                </a:solidFill>
                <a:latin typeface="Monotype Corsiva"/>
                <a:cs typeface="Times New Roman"/>
              </a:rPr>
              <a:t>Элементарные частицы</a:t>
            </a:r>
            <a:endParaRPr/>
          </a:p>
          <a:p>
            <a:pPr>
              <a:spcBef>
                <a:spcPts val="500"/>
              </a:spcBef>
              <a:buFont typeface="Wingdings"/>
              <a:buChar char="v"/>
              <a:defRPr/>
            </a:pPr>
            <a:r>
              <a:rPr lang="ru-RU" sz="3600" b="1">
                <a:solidFill>
                  <a:srgbClr val="FF3399"/>
                </a:solidFill>
                <a:latin typeface="Monotype Corsiva"/>
                <a:cs typeface="Times New Roman"/>
              </a:rPr>
              <a:t>Краткий исторический обзор</a:t>
            </a:r>
            <a:endParaRPr/>
          </a:p>
          <a:p>
            <a:pPr>
              <a:spcBef>
                <a:spcPts val="500"/>
              </a:spcBef>
              <a:buFont typeface="Wingdings"/>
              <a:buChar char="v"/>
              <a:defRPr/>
            </a:pPr>
            <a:r>
              <a:rPr lang="ru-RU" sz="3600" b="1">
                <a:solidFill>
                  <a:srgbClr val="FF0000"/>
                </a:solidFill>
                <a:latin typeface="Monotype Corsiva"/>
                <a:cs typeface="Times New Roman"/>
              </a:rPr>
              <a:t>Виды фундаментальных взаимодействий</a:t>
            </a:r>
            <a:endParaRPr/>
          </a:p>
          <a:p>
            <a:pPr>
              <a:spcBef>
                <a:spcPts val="500"/>
              </a:spcBef>
              <a:buFont typeface="Wingdings"/>
              <a:buChar char="v"/>
              <a:defRPr/>
            </a:pPr>
            <a:r>
              <a:rPr lang="ru-RU" sz="3600" b="1">
                <a:solidFill>
                  <a:srgbClr val="00B050"/>
                </a:solidFill>
                <a:latin typeface="Monotype Corsiva"/>
                <a:cs typeface="Times New Roman"/>
              </a:rPr>
              <a:t>Фундаментальные частицы</a:t>
            </a:r>
            <a:endParaRPr/>
          </a:p>
          <a:p>
            <a:pPr>
              <a:spcBef>
                <a:spcPts val="500"/>
              </a:spcBef>
              <a:buFont typeface="Wingdings"/>
              <a:buChar char="v"/>
              <a:defRPr/>
            </a:pPr>
            <a:r>
              <a:rPr lang="ru-RU" sz="3600" b="1">
                <a:solidFill>
                  <a:srgbClr val="7030A0"/>
                </a:solidFill>
                <a:latin typeface="Monotype Corsiva"/>
                <a:cs typeface="Times New Roman"/>
              </a:rPr>
              <a:t>Стандартная модель</a:t>
            </a:r>
            <a:endParaRPr/>
          </a:p>
          <a:p>
            <a:pPr>
              <a:spcBef>
                <a:spcPts val="500"/>
              </a:spcBef>
              <a:buFont typeface="Wingdings"/>
              <a:buChar char="v"/>
              <a:defRPr/>
            </a:pPr>
            <a:endParaRPr lang="ru-RU" sz="3600" b="1">
              <a:solidFill>
                <a:srgbClr val="002060"/>
              </a:solidFill>
              <a:latin typeface="Monotype Corsiva"/>
              <a:cs typeface="Times New Roman"/>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Виды фундаментальных взаимодействий</a:t>
            </a:r>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fontScale="92500"/>
          </a:bodyPr>
          <a:lstStyle/>
          <a:p>
            <a:pPr>
              <a:spcBef>
                <a:spcPts val="0"/>
              </a:spcBef>
              <a:defRPr/>
            </a:pPr>
            <a:r>
              <a:rPr lang="ru-RU" sz="2400">
                <a:solidFill>
                  <a:schemeClr val="tx1"/>
                </a:solidFill>
                <a:latin typeface="Bookman Old Style"/>
              </a:rPr>
              <a:t>Слабые взаимодействия трудно наблюдать на фоне сильных и электромагнитных. Они проявляются там, где более сильные взаимодействия не действуют. Нейтрино, которые не имеют ни цветного, ни электрического заряда, взаимодействуют лишь слабо. Поэтому все процессы с участием нейтрино – чисто слабые. Кроме того, ни фотоны, ни </a:t>
            </a:r>
            <a:r>
              <a:rPr lang="ru-RU" sz="2400">
                <a:solidFill>
                  <a:schemeClr val="tx1"/>
                </a:solidFill>
                <a:latin typeface="Bookman Old Style"/>
              </a:rPr>
              <a:t>глюоны</a:t>
            </a:r>
            <a:r>
              <a:rPr lang="ru-RU" sz="2400">
                <a:solidFill>
                  <a:schemeClr val="tx1"/>
                </a:solidFill>
                <a:latin typeface="Bookman Old Style"/>
              </a:rPr>
              <a:t> (ни </a:t>
            </a:r>
            <a:r>
              <a:rPr lang="en-US" sz="2400">
                <a:solidFill>
                  <a:schemeClr val="tx1"/>
                </a:solidFill>
                <a:latin typeface="Bookman Old Style"/>
              </a:rPr>
              <a:t>Z</a:t>
            </a:r>
            <a:r>
              <a:rPr lang="ru-RU" sz="2400">
                <a:solidFill>
                  <a:schemeClr val="tx1"/>
                </a:solidFill>
                <a:latin typeface="Bookman Old Style"/>
              </a:rPr>
              <a:t>бозоны) не могут превратить один тип частиц в другой, а </a:t>
            </a:r>
            <a:r>
              <a:rPr lang="en-US" sz="2400">
                <a:solidFill>
                  <a:schemeClr val="tx1"/>
                </a:solidFill>
                <a:latin typeface="Bookman Old Style"/>
              </a:rPr>
              <a:t>W</a:t>
            </a:r>
            <a:r>
              <a:rPr lang="ru-RU" sz="2400">
                <a:solidFill>
                  <a:schemeClr val="tx1"/>
                </a:solidFill>
                <a:latin typeface="Bookman Old Style"/>
              </a:rPr>
              <a:t>бозоны – могут. Это связано с тем, что у </a:t>
            </a:r>
            <a:r>
              <a:rPr lang="en-US" sz="2400">
                <a:solidFill>
                  <a:schemeClr val="tx1"/>
                </a:solidFill>
                <a:latin typeface="Bookman Old Style"/>
              </a:rPr>
              <a:t>W</a:t>
            </a:r>
            <a:r>
              <a:rPr lang="ru-RU" sz="2400">
                <a:solidFill>
                  <a:schemeClr val="tx1"/>
                </a:solidFill>
                <a:latin typeface="Bookman Old Style"/>
              </a:rPr>
              <a:t>бозонов есть электрический заряд. Поскольку электрический заряд в природе сохраняется, то когда частица испускает </a:t>
            </a:r>
            <a:r>
              <a:rPr lang="en-US" sz="2400">
                <a:solidFill>
                  <a:schemeClr val="tx1"/>
                </a:solidFill>
                <a:latin typeface="Bookman Old Style"/>
              </a:rPr>
              <a:t>W</a:t>
            </a:r>
            <a:r>
              <a:rPr lang="ru-RU" sz="2400">
                <a:solidFill>
                  <a:schemeClr val="tx1"/>
                </a:solidFill>
                <a:latin typeface="Bookman Old Style"/>
              </a:rPr>
              <a:t>бозон, ее заряд должен измениться. Например, если электрон испускает </a:t>
            </a:r>
            <a:r>
              <a:rPr lang="en-US" sz="2400">
                <a:solidFill>
                  <a:schemeClr val="tx1"/>
                </a:solidFill>
                <a:latin typeface="Bookman Old Style"/>
              </a:rPr>
              <a:t>W</a:t>
            </a:r>
            <a:r>
              <a:rPr lang="ru-RU" sz="2400" baseline="30000">
                <a:solidFill>
                  <a:schemeClr val="tx1"/>
                </a:solidFill>
                <a:latin typeface="Bookman Old Style"/>
              </a:rPr>
              <a:t>+</a:t>
            </a:r>
            <a:r>
              <a:rPr lang="ru-RU" sz="2400">
                <a:solidFill>
                  <a:schemeClr val="tx1"/>
                </a:solidFill>
                <a:latin typeface="Bookman Old Style"/>
              </a:rPr>
              <a:t>бозон, то он превращается в нейтрино: e→</a:t>
            </a:r>
            <a:r>
              <a:rPr lang="en-US" sz="2400">
                <a:solidFill>
                  <a:schemeClr val="tx1"/>
                </a:solidFill>
                <a:latin typeface="Bookman Old Style"/>
              </a:rPr>
              <a:t>W</a:t>
            </a:r>
            <a:r>
              <a:rPr lang="ru-RU" sz="2400" baseline="30000">
                <a:solidFill>
                  <a:schemeClr val="tx1"/>
                </a:solidFill>
                <a:latin typeface="Bookman Old Style"/>
              </a:rPr>
              <a:t>-</a:t>
            </a:r>
            <a:r>
              <a:rPr lang="ru-RU" sz="2400">
                <a:solidFill>
                  <a:schemeClr val="tx1"/>
                </a:solidFill>
                <a:latin typeface="Bookman Old Style"/>
              </a:rPr>
              <a:t>+ν. Есть и обратное превращение: ν→</a:t>
            </a:r>
            <a:r>
              <a:rPr lang="en-US" sz="2400">
                <a:solidFill>
                  <a:schemeClr val="tx1"/>
                </a:solidFill>
                <a:latin typeface="Bookman Old Style"/>
              </a:rPr>
              <a:t>W</a:t>
            </a:r>
            <a:r>
              <a:rPr lang="ru-RU" sz="2400" baseline="30000">
                <a:solidFill>
                  <a:schemeClr val="tx1"/>
                </a:solidFill>
                <a:latin typeface="Bookman Old Style"/>
              </a:rPr>
              <a:t>+</a:t>
            </a:r>
            <a:r>
              <a:rPr lang="ru-RU" sz="2400">
                <a:solidFill>
                  <a:schemeClr val="tx1"/>
                </a:solidFill>
                <a:latin typeface="Bookman Old Style"/>
              </a:rPr>
              <a:t>+</a:t>
            </a:r>
            <a:r>
              <a:rPr lang="en-US" sz="2400">
                <a:solidFill>
                  <a:schemeClr val="tx1"/>
                </a:solidFill>
                <a:latin typeface="Bookman Old Style"/>
              </a:rPr>
              <a:t>e</a:t>
            </a:r>
            <a:r>
              <a:rPr lang="ru-RU" sz="2400">
                <a:solidFill>
                  <a:schemeClr val="tx1"/>
                </a:solidFill>
                <a:latin typeface="Bookman Old Style"/>
              </a:rPr>
              <a:t>.Похожие реакции есть и для кварков: u→</a:t>
            </a:r>
            <a:r>
              <a:rPr lang="en-US" sz="2400">
                <a:solidFill>
                  <a:schemeClr val="tx1"/>
                </a:solidFill>
                <a:latin typeface="Bookman Old Style"/>
              </a:rPr>
              <a:t>W</a:t>
            </a:r>
            <a:r>
              <a:rPr lang="ru-RU" sz="2400" baseline="30000">
                <a:solidFill>
                  <a:schemeClr val="tx1"/>
                </a:solidFill>
                <a:latin typeface="Bookman Old Style"/>
              </a:rPr>
              <a:t>+</a:t>
            </a:r>
            <a:r>
              <a:rPr lang="ru-RU" sz="2400">
                <a:solidFill>
                  <a:schemeClr val="tx1"/>
                </a:solidFill>
                <a:latin typeface="Bookman Old Style"/>
              </a:rPr>
              <a:t>+</a:t>
            </a:r>
            <a:r>
              <a:rPr lang="en-US" sz="2400">
                <a:solidFill>
                  <a:schemeClr val="tx1"/>
                </a:solidFill>
                <a:latin typeface="Bookman Old Style"/>
              </a:rPr>
              <a:t>d</a:t>
            </a:r>
            <a:r>
              <a:rPr lang="ru-RU" sz="2400">
                <a:solidFill>
                  <a:schemeClr val="tx1"/>
                </a:solidFill>
                <a:latin typeface="Bookman Old Style"/>
              </a:rPr>
              <a:t>; </a:t>
            </a:r>
            <a:r>
              <a:rPr lang="en-US" sz="2400">
                <a:solidFill>
                  <a:schemeClr val="tx1"/>
                </a:solidFill>
                <a:latin typeface="Bookman Old Style"/>
              </a:rPr>
              <a:t>d</a:t>
            </a:r>
            <a:r>
              <a:rPr lang="ru-RU" sz="2400">
                <a:solidFill>
                  <a:schemeClr val="tx1"/>
                </a:solidFill>
                <a:latin typeface="Bookman Old Style"/>
              </a:rPr>
              <a:t>→</a:t>
            </a:r>
            <a:r>
              <a:rPr lang="en-US" sz="2400">
                <a:solidFill>
                  <a:schemeClr val="tx1"/>
                </a:solidFill>
                <a:latin typeface="Bookman Old Style"/>
              </a:rPr>
              <a:t>W</a:t>
            </a:r>
            <a:r>
              <a:rPr lang="ru-RU" sz="2400" baseline="30000">
                <a:solidFill>
                  <a:schemeClr val="tx1"/>
                </a:solidFill>
                <a:latin typeface="Bookman Old Style"/>
              </a:rPr>
              <a:t>-</a:t>
            </a:r>
            <a:r>
              <a:rPr lang="ru-RU" sz="2400">
                <a:solidFill>
                  <a:schemeClr val="tx1"/>
                </a:solidFill>
                <a:latin typeface="Bookman Old Style"/>
              </a:rPr>
              <a:t>+</a:t>
            </a:r>
            <a:r>
              <a:rPr lang="en-US" sz="2400">
                <a:solidFill>
                  <a:schemeClr val="tx1"/>
                </a:solidFill>
                <a:latin typeface="Bookman Old Style"/>
              </a:rPr>
              <a:t>u</a:t>
            </a:r>
            <a:r>
              <a:rPr lang="ru-RU" sz="2400">
                <a:solidFill>
                  <a:schemeClr val="tx1"/>
                </a:solidFill>
                <a:latin typeface="Bookman Old Style"/>
              </a:rPr>
              <a:t>. Таким образом, слабые взаимодействия описывают превращения элементарных частиц друг в друга</a:t>
            </a: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Виды фундаментальных взаимодействий</a:t>
            </a:r>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a:bodyPr>
          <a:lstStyle/>
          <a:p>
            <a:pPr>
              <a:spcBef>
                <a:spcPts val="0"/>
              </a:spcBef>
              <a:defRPr/>
            </a:pP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pic>
        <p:nvPicPr>
          <p:cNvPr id="2034626312" name=""/>
          <p:cNvPicPr>
            <a:picLocks noChangeAspect="1"/>
          </p:cNvPicPr>
          <p:nvPr/>
        </p:nvPicPr>
        <p:blipFill>
          <a:blip r:embed="rId2"/>
          <a:srcRect l="25172" t="16111" r="17327" b="0"/>
          <a:stretch/>
        </p:blipFill>
        <p:spPr bwMode="auto">
          <a:xfrm flipH="0" flipV="0">
            <a:off x="1335449" y="627521"/>
            <a:ext cx="7010399" cy="57530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Виды фундаментальных взаимодействий</a:t>
            </a:r>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a:bodyPr>
          <a:lstStyle/>
          <a:p>
            <a:pPr>
              <a:spcBef>
                <a:spcPts val="0"/>
              </a:spcBef>
              <a:defRPr/>
            </a:pPr>
            <a:r>
              <a:rPr lang="ru-RU" sz="2200">
                <a:solidFill>
                  <a:schemeClr val="tx1"/>
                </a:solidFill>
                <a:latin typeface="Bookman Old Style"/>
              </a:rPr>
              <a:t>Вероятно, Вы заметили, что в этой картине отсутствует гравитация. Действительно, хотя гравитация и была открыта раньше других взаимодействий, она практически не проявляется в микромире. Квантовой теории гравитации до сих пор не существует. В классической общей теории относительности гравитация описывается тензорным полем. Это означает, что в квантовой теории переносчиком гравитационного взаимодействия должен быть бозон со спином равным двойке. Все другие бозоны переносчики фундаментальных взаимодействий имеют спин равный единице. </a:t>
            </a:r>
            <a:endParaRPr/>
          </a:p>
          <a:p>
            <a:pPr algn="l">
              <a:spcBef>
                <a:spcPts val="0"/>
              </a:spcBef>
              <a:defRPr/>
            </a:pPr>
            <a:r>
              <a:rPr lang="ru-RU" sz="2200">
                <a:solidFill>
                  <a:schemeClr val="tx1"/>
                </a:solidFill>
                <a:latin typeface="Bookman Old Style"/>
              </a:rPr>
              <a:t>Пока что не удалось</a:t>
            </a:r>
            <a:endParaRPr/>
          </a:p>
          <a:p>
            <a:pPr algn="l">
              <a:spcBef>
                <a:spcPts val="0"/>
              </a:spcBef>
              <a:defRPr/>
            </a:pPr>
            <a:r>
              <a:rPr lang="ru-RU" sz="2200">
                <a:solidFill>
                  <a:schemeClr val="tx1"/>
                </a:solidFill>
                <a:latin typeface="Bookman Old Style"/>
              </a:rPr>
              <a:t> построить </a:t>
            </a:r>
            <a:endParaRPr/>
          </a:p>
          <a:p>
            <a:pPr algn="l">
              <a:spcBef>
                <a:spcPts val="0"/>
              </a:spcBef>
              <a:defRPr/>
            </a:pPr>
            <a:r>
              <a:rPr lang="ru-RU" sz="2200">
                <a:solidFill>
                  <a:schemeClr val="tx1"/>
                </a:solidFill>
                <a:latin typeface="Bookman Old Style"/>
              </a:rPr>
              <a:t>Непротиворечивую</a:t>
            </a:r>
            <a:endParaRPr/>
          </a:p>
          <a:p>
            <a:pPr algn="l">
              <a:spcBef>
                <a:spcPts val="0"/>
              </a:spcBef>
              <a:defRPr/>
            </a:pPr>
            <a:r>
              <a:rPr lang="ru-RU" sz="2200">
                <a:solidFill>
                  <a:schemeClr val="tx1"/>
                </a:solidFill>
                <a:latin typeface="Bookman Old Style"/>
              </a:rPr>
              <a:t> квантовую теорию</a:t>
            </a:r>
            <a:endParaRPr/>
          </a:p>
          <a:p>
            <a:pPr algn="l">
              <a:spcBef>
                <a:spcPts val="0"/>
              </a:spcBef>
              <a:defRPr/>
            </a:pPr>
            <a:r>
              <a:rPr lang="ru-RU" sz="2200">
                <a:solidFill>
                  <a:schemeClr val="tx1"/>
                </a:solidFill>
                <a:latin typeface="Bookman Old Style"/>
              </a:rPr>
              <a:t> тензорного поля.</a:t>
            </a:r>
            <a:endParaRPr/>
          </a:p>
          <a:p>
            <a:pPr>
              <a:spcBef>
                <a:spcPts val="0"/>
              </a:spcBef>
              <a:defRPr/>
            </a:pP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pic>
        <p:nvPicPr>
          <p:cNvPr id="5" name="Рисунок 4"/>
          <p:cNvPicPr>
            <a:picLocks noChangeAspect="1"/>
          </p:cNvPicPr>
          <p:nvPr/>
        </p:nvPicPr>
        <p:blipFill>
          <a:blip r:embed="rId2"/>
          <a:srcRect l="7058" t="7874" r="4706" b="70642"/>
          <a:stretch/>
        </p:blipFill>
        <p:spPr bwMode="auto">
          <a:xfrm>
            <a:off x="3059923" y="4293096"/>
            <a:ext cx="6048669" cy="20162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1"/>
            <a:ext cx="9144000" cy="404664"/>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fontScale="90000"/>
          </a:bodyPr>
          <a:lstStyle/>
          <a:p>
            <a:pPr>
              <a:defRPr/>
            </a:pPr>
            <a:r>
              <a:rPr lang="ru-RU" sz="2800" b="1" cap="small">
                <a:solidFill>
                  <a:srgbClr val="FF0000"/>
                </a:solidFill>
                <a:latin typeface="Bookman Old Style"/>
                <a:cs typeface="Times New Roman"/>
              </a:rPr>
              <a:t>Фундаментальные частицы</a:t>
            </a:r>
            <a:endParaRPr/>
          </a:p>
        </p:txBody>
      </p:sp>
      <p:pic>
        <p:nvPicPr>
          <p:cNvPr id="2" name="Рисунок 1"/>
          <p:cNvPicPr>
            <a:picLocks noChangeAspect="1"/>
          </p:cNvPicPr>
          <p:nvPr/>
        </p:nvPicPr>
        <p:blipFill>
          <a:blip r:embed="rId2"/>
          <a:srcRect l="7383" t="32796" r="5070" b="30813"/>
          <a:stretch/>
        </p:blipFill>
        <p:spPr bwMode="auto">
          <a:xfrm flipH="0" flipV="0">
            <a:off x="706799" y="823764"/>
            <a:ext cx="7658100" cy="4357834"/>
          </a:xfrm>
          <a:prstGeom prst="rect">
            <a:avLst/>
          </a:prstGeom>
        </p:spPr>
      </p:pic>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772425276" name=""/>
          <p:cNvPicPr>
            <a:picLocks noChangeAspect="1"/>
          </p:cNvPicPr>
          <p:nvPr/>
        </p:nvPicPr>
        <p:blipFill>
          <a:blip r:embed="rId2"/>
          <a:srcRect l="0" t="3154" r="0" b="0"/>
          <a:stretch/>
        </p:blipFill>
        <p:spPr bwMode="auto">
          <a:xfrm flipH="0" flipV="0">
            <a:off x="540849" y="495299"/>
            <a:ext cx="8062299" cy="5848349"/>
          </a:xfrm>
          <a:prstGeom prst="rect">
            <a:avLst/>
          </a:prstGeom>
        </p:spPr>
      </p:pic>
      <p:sp>
        <p:nvSpPr>
          <p:cNvPr id="2084868270" name="Rectangle 8"/>
          <p:cNvSpPr>
            <a:spLocks noChangeArrowheads="1" noGrp="1"/>
          </p:cNvSpPr>
          <p:nvPr>
            <p:ph type="ctrTitle"/>
          </p:nvPr>
        </p:nvSpPr>
        <p:spPr bwMode="auto">
          <a:xfrm>
            <a:off x="0" y="0"/>
            <a:ext cx="9144000" cy="404663"/>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fontScale="90000"/>
          </a:bodyPr>
          <a:lstStyle/>
          <a:p>
            <a:pPr>
              <a:defRPr/>
            </a:pPr>
            <a:r>
              <a:rPr lang="ru-RU" sz="2800" b="1" cap="small">
                <a:solidFill>
                  <a:srgbClr val="FF0000"/>
                </a:solidFill>
                <a:latin typeface="Bookman Old Style"/>
                <a:cs typeface="Times New Roman"/>
              </a:rPr>
              <a:t>Виды Фундаментальных взаимодействий</a:t>
            </a:r>
            <a:endParaRPr/>
          </a:p>
        </p:txBody>
      </p:sp>
      <p:sp>
        <p:nvSpPr>
          <p:cNvPr id="968943847" name="Прямоугольник 3"/>
          <p:cNvSpPr/>
          <p:nvPr/>
        </p:nvSpPr>
        <p:spPr bwMode="auto">
          <a:xfrm rot="10799990">
            <a:off x="3173" y="6453335"/>
            <a:ext cx="9180513" cy="562767"/>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Стандартная модель (СМ)</a:t>
            </a:r>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fontScale="85000" lnSpcReduction="10000"/>
          </a:bodyPr>
          <a:lstStyle/>
          <a:p>
            <a:pPr>
              <a:spcBef>
                <a:spcPts val="0"/>
              </a:spcBef>
              <a:defRPr/>
            </a:pPr>
            <a:r>
              <a:rPr lang="ru-RU" sz="2400">
                <a:solidFill>
                  <a:schemeClr val="tx1"/>
                </a:solidFill>
                <a:latin typeface="Bookman Old Style"/>
              </a:rPr>
              <a:t>Все, что было сказано выше о сильных и об объединенных </a:t>
            </a:r>
            <a:r>
              <a:rPr lang="ru-RU" sz="2400">
                <a:solidFill>
                  <a:schemeClr val="tx1"/>
                </a:solidFill>
                <a:latin typeface="Bookman Old Style"/>
              </a:rPr>
              <a:t>электрослабых</a:t>
            </a:r>
            <a:r>
              <a:rPr lang="ru-RU" sz="2400">
                <a:solidFill>
                  <a:schemeClr val="tx1"/>
                </a:solidFill>
                <a:latin typeface="Bookman Old Style"/>
              </a:rPr>
              <a:t> взаимодействиях входит в состав СМ. Она включает в себя три поколения фермионов и 4 бозона – переносчика взаимодействий. В каждом поколении два кварка и два лептона (см. Рис.). Электрические заряды кварков отличаются на единицу (+2/3 и -1/3). Заряды двух лептонов тоже отличаются на единицу, но у нейтрино он 0, а у e, µ и τ он -1.</a:t>
            </a:r>
            <a:endParaRPr/>
          </a:p>
          <a:p>
            <a:pPr>
              <a:spcBef>
                <a:spcPts val="0"/>
              </a:spcBef>
              <a:defRPr/>
            </a:pPr>
            <a:r>
              <a:rPr lang="ru-RU" sz="2400">
                <a:solidFill>
                  <a:schemeClr val="tx1"/>
                </a:solidFill>
                <a:latin typeface="Bookman Old Style"/>
              </a:rPr>
              <a:t>Кроме зарядов частицы обладают массой и спином. Спином называется внутренний вращательный момент или момент </a:t>
            </a:r>
            <a:r>
              <a:rPr lang="ru-RU" sz="2400">
                <a:solidFill>
                  <a:schemeClr val="tx1"/>
                </a:solidFill>
                <a:latin typeface="Bookman Old Style"/>
              </a:rPr>
              <a:t>количества</a:t>
            </a:r>
            <a:r>
              <a:rPr lang="ru-RU" sz="2400">
                <a:solidFill>
                  <a:schemeClr val="tx1"/>
                </a:solidFill>
                <a:latin typeface="Bookman Old Style"/>
              </a:rPr>
              <a:t> движения. Квантовая теория говорит, что спин должен выражаться целыми или полуцелыми числами в единицах постоянной Планка </a:t>
            </a:r>
            <a:r>
              <a:rPr lang="ru-RU" sz="2400">
                <a:solidFill>
                  <a:schemeClr val="tx1"/>
                </a:solidFill>
                <a:latin typeface="Bookman Old Style"/>
              </a:rPr>
              <a:t>ℏ.Частицы</a:t>
            </a:r>
            <a:r>
              <a:rPr lang="ru-RU" sz="2400">
                <a:solidFill>
                  <a:schemeClr val="tx1"/>
                </a:solidFill>
                <a:latin typeface="Bookman Old Style"/>
              </a:rPr>
              <a:t> с полуцелым спином являются фермионами, а с целым – бозонами. Все фермионы в СМ имеют спин ½. Все </a:t>
            </a:r>
            <a:r>
              <a:rPr lang="ru-RU" sz="2400">
                <a:solidFill>
                  <a:schemeClr val="tx1"/>
                </a:solidFill>
                <a:latin typeface="Bookman Old Style"/>
              </a:rPr>
              <a:t>черыре</a:t>
            </a:r>
            <a:r>
              <a:rPr lang="ru-RU" sz="2400">
                <a:solidFill>
                  <a:schemeClr val="tx1"/>
                </a:solidFill>
                <a:latin typeface="Bookman Old Style"/>
              </a:rPr>
              <a:t> бозона переносчика взаимодействий имеют спин 1.</a:t>
            </a:r>
            <a:endParaRPr/>
          </a:p>
          <a:p>
            <a:pPr>
              <a:spcBef>
                <a:spcPts val="0"/>
              </a:spcBef>
              <a:defRPr/>
            </a:pPr>
            <a:r>
              <a:rPr lang="ru-RU" sz="2400">
                <a:solidFill>
                  <a:schemeClr val="tx1"/>
                </a:solidFill>
                <a:latin typeface="Bookman Old Style"/>
              </a:rPr>
              <a:t>В физике элементарных частиц массу принято измерять в </a:t>
            </a:r>
            <a:r>
              <a:rPr lang="ru-RU" sz="2400">
                <a:solidFill>
                  <a:schemeClr val="tx1"/>
                </a:solidFill>
                <a:latin typeface="Bookman Old Style"/>
              </a:rPr>
              <a:t>энергетических</a:t>
            </a:r>
            <a:r>
              <a:rPr lang="ru-RU" sz="2400">
                <a:solidFill>
                  <a:schemeClr val="tx1"/>
                </a:solidFill>
                <a:latin typeface="Bookman Old Style"/>
              </a:rPr>
              <a:t> единицах, электрон-вольтах (эВ), используя формулу E=mc</a:t>
            </a:r>
            <a:r>
              <a:rPr lang="ru-RU" sz="2400" baseline="30000">
                <a:solidFill>
                  <a:schemeClr val="tx1"/>
                </a:solidFill>
                <a:latin typeface="Bookman Old Style"/>
              </a:rPr>
              <a:t>2</a:t>
            </a:r>
            <a:r>
              <a:rPr lang="ru-RU" sz="2400">
                <a:solidFill>
                  <a:schemeClr val="tx1"/>
                </a:solidFill>
                <a:latin typeface="Bookman Old Style"/>
              </a:rPr>
              <a:t>. В отличие от спинов массы частиц очень сильно различаются. Массы фермионов быстро растут от поколения к поколению. Напомним, что W</a:t>
            </a:r>
            <a:r>
              <a:rPr lang="ru-RU" sz="2400" baseline="30000">
                <a:solidFill>
                  <a:schemeClr val="tx1"/>
                </a:solidFill>
                <a:latin typeface="Bookman Old Style"/>
              </a:rPr>
              <a:t>+</a:t>
            </a:r>
            <a:r>
              <a:rPr lang="ru-RU" sz="2400">
                <a:solidFill>
                  <a:schemeClr val="tx1"/>
                </a:solidFill>
                <a:latin typeface="Bookman Old Style"/>
              </a:rPr>
              <a:t> и W</a:t>
            </a:r>
            <a:r>
              <a:rPr lang="ru-RU" sz="2400" baseline="30000">
                <a:solidFill>
                  <a:schemeClr val="tx1"/>
                </a:solidFill>
                <a:latin typeface="Bookman Old Style"/>
              </a:rPr>
              <a:t>-</a:t>
            </a:r>
            <a:r>
              <a:rPr lang="ru-RU" sz="2400">
                <a:solidFill>
                  <a:schemeClr val="tx1"/>
                </a:solidFill>
                <a:latin typeface="Bookman Old Style"/>
              </a:rPr>
              <a:t> являются античастицами и считаются как одна частица аналогично электрону и позитрону.</a:t>
            </a: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Стандартная модель (СМ)</a:t>
            </a:r>
            <a:endParaRPr/>
          </a:p>
        </p:txBody>
      </p:sp>
      <p:sp>
        <p:nvSpPr>
          <p:cNvPr id="5129" name="Rectangle 9"/>
          <p:cNvSpPr>
            <a:spLocks noChangeArrowheads="1" noGrp="1"/>
          </p:cNvSpPr>
          <p:nvPr>
            <p:ph type="subTitle" idx="1"/>
          </p:nvPr>
        </p:nvSpPr>
        <p:spPr bwMode="auto">
          <a:xfrm>
            <a:off x="21430" y="554808"/>
            <a:ext cx="9144000" cy="2830792"/>
          </a:xfrm>
          <a:prstGeom prst="rect">
            <a:avLst/>
          </a:prstGeom>
          <a:gradFill>
            <a:gsLst>
              <a:gs pos="0">
                <a:schemeClr val="bg1">
                  <a:alpha val="60001"/>
                </a:schemeClr>
              </a:gs>
              <a:gs pos="100000">
                <a:srgbClr val="33CCFF">
                  <a:alpha val="60001"/>
                </a:srgbClr>
              </a:gs>
            </a:gsLst>
            <a:lin ang="5400000" scaled="1"/>
          </a:gradFill>
        </p:spPr>
        <p:txBody>
          <a:bodyPr>
            <a:normAutofit/>
          </a:bodyPr>
          <a:lstStyle/>
          <a:p>
            <a:pPr>
              <a:spcBef>
                <a:spcPts val="0"/>
              </a:spcBef>
              <a:defRPr/>
            </a:pPr>
            <a:r>
              <a:rPr lang="ru-RU" sz="2100">
                <a:solidFill>
                  <a:schemeClr val="tx1"/>
                </a:solidFill>
                <a:latin typeface="Bookman Old Style"/>
              </a:rPr>
              <a:t>Масса электрона примерно равна 500 МэВ/</a:t>
            </a:r>
            <a:r>
              <a:rPr lang="en-US" sz="2100">
                <a:solidFill>
                  <a:schemeClr val="tx1"/>
                </a:solidFill>
                <a:latin typeface="Bookman Old Style"/>
              </a:rPr>
              <a:t>c</a:t>
            </a:r>
            <a:r>
              <a:rPr lang="ru-RU" sz="2100" baseline="30000">
                <a:solidFill>
                  <a:schemeClr val="tx1"/>
                </a:solidFill>
                <a:latin typeface="Bookman Old Style"/>
              </a:rPr>
              <a:t>2</a:t>
            </a:r>
            <a:r>
              <a:rPr lang="ru-RU" sz="2100">
                <a:solidFill>
                  <a:schemeClr val="tx1"/>
                </a:solidFill>
                <a:latin typeface="Bookman Old Style"/>
              </a:rPr>
              <a:t> (МэВ = 10</a:t>
            </a:r>
            <a:r>
              <a:rPr lang="ru-RU" sz="2100" baseline="30000">
                <a:solidFill>
                  <a:schemeClr val="tx1"/>
                </a:solidFill>
                <a:latin typeface="Bookman Old Style"/>
              </a:rPr>
              <a:t>6</a:t>
            </a:r>
            <a:r>
              <a:rPr lang="ru-RU" sz="2100">
                <a:solidFill>
                  <a:schemeClr val="tx1"/>
                </a:solidFill>
                <a:latin typeface="Bookman Old Style"/>
              </a:rPr>
              <a:t> эВ) или 0.5 ГэВ/</a:t>
            </a:r>
            <a:r>
              <a:rPr lang="en-US" sz="2100">
                <a:solidFill>
                  <a:schemeClr val="tx1"/>
                </a:solidFill>
                <a:latin typeface="Bookman Old Style"/>
              </a:rPr>
              <a:t>c</a:t>
            </a:r>
            <a:r>
              <a:rPr lang="ru-RU" sz="2100" baseline="30000">
                <a:solidFill>
                  <a:schemeClr val="tx1"/>
                </a:solidFill>
                <a:latin typeface="Bookman Old Style"/>
              </a:rPr>
              <a:t>2</a:t>
            </a:r>
            <a:r>
              <a:rPr lang="ru-RU" sz="2100">
                <a:solidFill>
                  <a:schemeClr val="tx1"/>
                </a:solidFill>
                <a:latin typeface="Bookman Old Style"/>
              </a:rPr>
              <a:t> (ГэВ = 10</a:t>
            </a:r>
            <a:r>
              <a:rPr lang="ru-RU" sz="2100" baseline="30000">
                <a:solidFill>
                  <a:schemeClr val="tx1"/>
                </a:solidFill>
                <a:latin typeface="Bookman Old Style"/>
              </a:rPr>
              <a:t>9</a:t>
            </a:r>
            <a:r>
              <a:rPr lang="ru-RU" sz="2100">
                <a:solidFill>
                  <a:schemeClr val="tx1"/>
                </a:solidFill>
                <a:latin typeface="Bookman Old Style"/>
              </a:rPr>
              <a:t> эВ). Из вышеприведенного рисунка видно, что самым тяжелым является </a:t>
            </a:r>
            <a:r>
              <a:rPr lang="en-US" sz="2100">
                <a:solidFill>
                  <a:schemeClr val="tx1"/>
                </a:solidFill>
                <a:latin typeface="Bookman Old Style"/>
              </a:rPr>
              <a:t>t</a:t>
            </a:r>
            <a:r>
              <a:rPr lang="ru-RU" sz="2100">
                <a:solidFill>
                  <a:schemeClr val="tx1"/>
                </a:solidFill>
                <a:latin typeface="Bookman Old Style"/>
              </a:rPr>
              <a:t> кварк, чья масса близка к 170 ГэВ/</a:t>
            </a:r>
            <a:r>
              <a:rPr lang="en-US" sz="2100">
                <a:solidFill>
                  <a:schemeClr val="tx1"/>
                </a:solidFill>
                <a:latin typeface="Bookman Old Style"/>
              </a:rPr>
              <a:t>c</a:t>
            </a:r>
            <a:r>
              <a:rPr lang="ru-RU" sz="2100" baseline="30000">
                <a:solidFill>
                  <a:schemeClr val="tx1"/>
                </a:solidFill>
                <a:latin typeface="Bookman Old Style"/>
              </a:rPr>
              <a:t>2</a:t>
            </a:r>
            <a:r>
              <a:rPr lang="ru-RU" sz="2100">
                <a:solidFill>
                  <a:schemeClr val="tx1"/>
                </a:solidFill>
                <a:latin typeface="Bookman Old Style"/>
              </a:rPr>
              <a:t>. Самыми легкими фермионами являются нейтрино. Их массы точно не известны, на рисунке даны лишь верхние пределы этих масс. С другой стороны мы точно знаем, что эти массы отличны от нуля. Массы W и Z бозонов лежат в районе 100 ГэВ/</a:t>
            </a:r>
            <a:r>
              <a:rPr lang="en-US" sz="2100">
                <a:solidFill>
                  <a:schemeClr val="tx1"/>
                </a:solidFill>
                <a:latin typeface="Bookman Old Style"/>
              </a:rPr>
              <a:t>c</a:t>
            </a:r>
            <a:r>
              <a:rPr lang="ru-RU" sz="2100" baseline="30000">
                <a:solidFill>
                  <a:schemeClr val="tx1"/>
                </a:solidFill>
                <a:latin typeface="Bookman Old Style"/>
              </a:rPr>
              <a:t>2</a:t>
            </a:r>
            <a:r>
              <a:rPr lang="ru-RU" sz="2100">
                <a:solidFill>
                  <a:schemeClr val="tx1"/>
                </a:solidFill>
                <a:latin typeface="Bookman Old Style"/>
              </a:rPr>
              <a:t>, а фотон и </a:t>
            </a:r>
            <a:r>
              <a:rPr lang="ru-RU" sz="2100">
                <a:solidFill>
                  <a:schemeClr val="tx1"/>
                </a:solidFill>
                <a:latin typeface="Bookman Old Style"/>
              </a:rPr>
              <a:t>глюон</a:t>
            </a:r>
            <a:r>
              <a:rPr lang="ru-RU" sz="2100">
                <a:solidFill>
                  <a:schemeClr val="tx1"/>
                </a:solidFill>
                <a:latin typeface="Bookman Old Style"/>
              </a:rPr>
              <a:t> – безмассовые.</a:t>
            </a:r>
            <a:endParaRPr/>
          </a:p>
          <a:p>
            <a:pPr>
              <a:spcBef>
                <a:spcPts val="0"/>
              </a:spcBef>
              <a:defRPr/>
            </a:pP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pic>
        <p:nvPicPr>
          <p:cNvPr id="5" name="Рисунок 4" descr="neutrino.jpg"/>
          <p:cNvPicPr/>
          <p:nvPr/>
        </p:nvPicPr>
        <p:blipFill>
          <a:blip r:embed="rId3"/>
          <a:stretch/>
        </p:blipFill>
        <p:spPr bwMode="auto">
          <a:xfrm>
            <a:off x="-36603" y="3809335"/>
            <a:ext cx="4118522" cy="2220266"/>
          </a:xfrm>
          <a:prstGeom prst="rect">
            <a:avLst/>
          </a:prstGeom>
        </p:spPr>
      </p:pic>
      <p:pic>
        <p:nvPicPr>
          <p:cNvPr id="7" name="Рисунок 6" descr="antimatter.jpg"/>
          <p:cNvPicPr/>
          <p:nvPr/>
        </p:nvPicPr>
        <p:blipFill>
          <a:blip r:embed="rId4"/>
          <a:stretch/>
        </p:blipFill>
        <p:spPr bwMode="auto">
          <a:xfrm>
            <a:off x="4121606" y="3717032"/>
            <a:ext cx="5022394" cy="273630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Стандартная модель (СМ)</a:t>
            </a:r>
            <a:endParaRPr/>
          </a:p>
        </p:txBody>
      </p:sp>
      <p:sp>
        <p:nvSpPr>
          <p:cNvPr id="5129" name="Rectangle 9"/>
          <p:cNvSpPr>
            <a:spLocks noChangeArrowheads="1" noGrp="1"/>
          </p:cNvSpPr>
          <p:nvPr>
            <p:ph type="subTitle" idx="1"/>
          </p:nvPr>
        </p:nvSpPr>
        <p:spPr bwMode="auto">
          <a:xfrm>
            <a:off x="4932040" y="554807"/>
            <a:ext cx="4233390" cy="5898529"/>
          </a:xfrm>
          <a:prstGeom prst="rect">
            <a:avLst/>
          </a:prstGeom>
          <a:gradFill>
            <a:gsLst>
              <a:gs pos="0">
                <a:schemeClr val="bg1">
                  <a:alpha val="60001"/>
                </a:schemeClr>
              </a:gs>
              <a:gs pos="100000">
                <a:srgbClr val="33CCFF">
                  <a:alpha val="60001"/>
                </a:srgbClr>
              </a:gs>
            </a:gsLst>
            <a:lin ang="5400000" scaled="1"/>
          </a:gradFill>
        </p:spPr>
        <p:txBody>
          <a:bodyPr>
            <a:normAutofit fontScale="92500"/>
          </a:bodyPr>
          <a:lstStyle/>
          <a:p>
            <a:pPr>
              <a:defRPr/>
            </a:pPr>
            <a:r>
              <a:rPr lang="ru-RU" sz="2400">
                <a:solidFill>
                  <a:schemeClr val="tx1"/>
                </a:solidFill>
                <a:latin typeface="Bookman Old Style"/>
              </a:rPr>
              <a:t>Бозон </a:t>
            </a:r>
            <a:r>
              <a:rPr lang="ru-RU" sz="2400">
                <a:solidFill>
                  <a:schemeClr val="tx1"/>
                </a:solidFill>
                <a:latin typeface="Bookman Old Style"/>
              </a:rPr>
              <a:t>Хиггса</a:t>
            </a:r>
            <a:r>
              <a:rPr lang="ru-RU" sz="2400">
                <a:solidFill>
                  <a:schemeClr val="tx1"/>
                </a:solidFill>
                <a:latin typeface="Bookman Old Style"/>
              </a:rPr>
              <a:t> Н взаимодействует со всеми частицами модели и в результате этого взаимодействия у частиц появляется масса. Чем сильнее взаимодействие– тем больше масса. Сам бозон H тоже имеет массу за счет взаимодействия с самим собой.</a:t>
            </a:r>
            <a:endParaRPr/>
          </a:p>
          <a:p>
            <a:pPr>
              <a:defRPr/>
            </a:pPr>
            <a:r>
              <a:rPr lang="ru-RU" sz="2400">
                <a:solidFill>
                  <a:schemeClr val="tx1"/>
                </a:solidFill>
                <a:latin typeface="Bookman Old Style"/>
              </a:rPr>
              <a:t>Подробности </a:t>
            </a:r>
            <a:r>
              <a:rPr lang="ru-RU" sz="2400">
                <a:solidFill>
                  <a:schemeClr val="tx1"/>
                </a:solidFill>
                <a:latin typeface="Bookman Old Style"/>
              </a:rPr>
              <a:t>хиггсовского</a:t>
            </a:r>
            <a:r>
              <a:rPr lang="ru-RU" sz="2400">
                <a:solidFill>
                  <a:schemeClr val="tx1"/>
                </a:solidFill>
                <a:latin typeface="Bookman Old Style"/>
              </a:rPr>
              <a:t> механизма появления масс у частиц выходят далеко за рамки нашего курса. Все же следует сказать о нем еще несколько слов. </a:t>
            </a: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pic>
        <p:nvPicPr>
          <p:cNvPr id="5" name="Рисунок 4" descr="SM.gif"/>
          <p:cNvPicPr/>
          <p:nvPr/>
        </p:nvPicPr>
        <p:blipFill>
          <a:blip r:embed="rId3"/>
          <a:stretch/>
        </p:blipFill>
        <p:spPr bwMode="auto">
          <a:xfrm>
            <a:off x="32689" y="908720"/>
            <a:ext cx="5040560" cy="489654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Стандартная модель (СМ)</a:t>
            </a:r>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a:lnSpc>
                <a:spcPct val="120000"/>
              </a:lnSpc>
              <a:spcBef>
                <a:spcPts val="0"/>
              </a:spcBef>
              <a:defRPr/>
            </a:pPr>
            <a:r>
              <a:rPr lang="ru-RU" sz="1900">
                <a:solidFill>
                  <a:schemeClr val="tx1"/>
                </a:solidFill>
                <a:latin typeface="Bookman Old Style"/>
              </a:rPr>
              <a:t>Согласно теории, все пространство во Вселенной заполнено однородным </a:t>
            </a:r>
            <a:r>
              <a:rPr lang="ru-RU" sz="1900">
                <a:solidFill>
                  <a:schemeClr val="tx1"/>
                </a:solidFill>
                <a:latin typeface="Bookman Old Style"/>
              </a:rPr>
              <a:t>хиггсовским</a:t>
            </a:r>
            <a:r>
              <a:rPr lang="ru-RU" sz="1900">
                <a:solidFill>
                  <a:schemeClr val="tx1"/>
                </a:solidFill>
                <a:latin typeface="Bookman Old Style"/>
              </a:rPr>
              <a:t> полем. Материя, взаимодействуя с полем </a:t>
            </a:r>
            <a:r>
              <a:rPr lang="ru-RU" sz="1900">
                <a:solidFill>
                  <a:schemeClr val="tx1"/>
                </a:solidFill>
                <a:latin typeface="Bookman Old Style"/>
              </a:rPr>
              <a:t>Хиггса</a:t>
            </a:r>
            <a:r>
              <a:rPr lang="ru-RU" sz="1900">
                <a:solidFill>
                  <a:schemeClr val="tx1"/>
                </a:solidFill>
                <a:latin typeface="Bookman Old Style"/>
              </a:rPr>
              <a:t>, приобретает массу. Если поле пропадет, то все частицы станут безмассовыми. Это может произойти, если разогреть Вселенную до очень высокой температуры, которая «испарит» </a:t>
            </a:r>
            <a:r>
              <a:rPr lang="ru-RU" sz="1900">
                <a:solidFill>
                  <a:schemeClr val="tx1"/>
                </a:solidFill>
                <a:latin typeface="Bookman Old Style"/>
              </a:rPr>
              <a:t>хиггсовское</a:t>
            </a:r>
            <a:r>
              <a:rPr lang="ru-RU" sz="1900">
                <a:solidFill>
                  <a:schemeClr val="tx1"/>
                </a:solidFill>
                <a:latin typeface="Bookman Old Style"/>
              </a:rPr>
              <a:t> поле. Именно это имело место во время Большого взрыва, в котором, как мы думаем, зародилась наша Вселенная. </a:t>
            </a:r>
            <a:r>
              <a:rPr lang="ru-RU" sz="1900">
                <a:solidFill>
                  <a:schemeClr val="tx1"/>
                </a:solidFill>
                <a:latin typeface="Bookman Old Style"/>
              </a:rPr>
              <a:t>Хиггсовское</a:t>
            </a:r>
            <a:r>
              <a:rPr lang="ru-RU" sz="1900">
                <a:solidFill>
                  <a:schemeClr val="tx1"/>
                </a:solidFill>
                <a:latin typeface="Bookman Old Style"/>
              </a:rPr>
              <a:t> поле сформировалось лишь спустя некоторое время после взрыва, когда температура понизилась. Поэтому сразу после Большого взрыва все частицы были безмассовыми.</a:t>
            </a:r>
            <a:endParaRPr sz="1900"/>
          </a:p>
          <a:p>
            <a:pPr>
              <a:lnSpc>
                <a:spcPct val="120000"/>
              </a:lnSpc>
              <a:spcBef>
                <a:spcPts val="0"/>
              </a:spcBef>
              <a:defRPr/>
            </a:pPr>
            <a:r>
              <a:rPr lang="ru-RU" sz="1900">
                <a:solidFill>
                  <a:schemeClr val="tx1"/>
                </a:solidFill>
                <a:latin typeface="Bookman Old Style"/>
              </a:rPr>
              <a:t>Открытие </a:t>
            </a:r>
            <a:r>
              <a:rPr lang="ru-RU" sz="1900">
                <a:solidFill>
                  <a:schemeClr val="tx1"/>
                </a:solidFill>
                <a:latin typeface="Bookman Old Style"/>
              </a:rPr>
              <a:t>хиггсовского</a:t>
            </a:r>
            <a:r>
              <a:rPr lang="ru-RU" sz="1900">
                <a:solidFill>
                  <a:schemeClr val="tx1"/>
                </a:solidFill>
                <a:latin typeface="Bookman Old Style"/>
              </a:rPr>
              <a:t> механизма появления масс у частиц сыграло ключевую роль в построении СМ. Дело в том, что не удается построить непротиворечивую квантовую теорию, в которой переносчиками взаимодействий были бы массивные частицы. Опыт же говорит нам, что слабое взаимодействие – короткодействующее и должно переноситься тяжелыми частицами. Механизм </a:t>
            </a:r>
            <a:r>
              <a:rPr lang="ru-RU" sz="1900">
                <a:solidFill>
                  <a:schemeClr val="tx1"/>
                </a:solidFill>
                <a:latin typeface="Bookman Old Style"/>
              </a:rPr>
              <a:t>Хиггса</a:t>
            </a:r>
            <a:r>
              <a:rPr lang="ru-RU" sz="1900">
                <a:solidFill>
                  <a:schemeClr val="tx1"/>
                </a:solidFill>
                <a:latin typeface="Bookman Old Style"/>
              </a:rPr>
              <a:t> позволил построить согласованную квантовую теорию короткодействующего взаимодействия</a:t>
            </a:r>
            <a:r>
              <a:rPr lang="ru-RU" sz="1900">
                <a:solidFill>
                  <a:schemeClr val="tx1"/>
                </a:solidFill>
              </a:rPr>
              <a:t>.</a:t>
            </a:r>
            <a:endParaRPr sz="1900">
              <a:solidFill>
                <a:schemeClr val="tx1"/>
              </a:solidFill>
              <a:latin typeface="Bookman Old Style"/>
            </a:endParaRPr>
          </a:p>
        </p:txBody>
      </p:sp>
      <p:sp>
        <p:nvSpPr>
          <p:cNvPr id="604829392" name="Прямоугольник 3"/>
          <p:cNvSpPr/>
          <p:nvPr/>
        </p:nvSpPr>
        <p:spPr bwMode="auto">
          <a:xfrm rot="10799990">
            <a:off x="3173" y="6453335"/>
            <a:ext cx="9180513" cy="562767"/>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3" name="Рисунок 2"/>
          <p:cNvPicPr>
            <a:picLocks noChangeAspect="1"/>
          </p:cNvPicPr>
          <p:nvPr/>
        </p:nvPicPr>
        <p:blipFill>
          <a:blip r:embed="rId2"/>
          <a:stretch/>
        </p:blipFill>
        <p:spPr bwMode="auto">
          <a:xfrm>
            <a:off x="0" y="0"/>
            <a:ext cx="9036496" cy="6165304"/>
          </a:xfrm>
          <a:prstGeom prst="rect">
            <a:avLst/>
          </a:prstGeom>
        </p:spPr>
      </p:pic>
      <p:sp>
        <p:nvSpPr>
          <p:cNvPr id="6" name="Прямоугольник 5"/>
          <p:cNvSpPr/>
          <p:nvPr/>
        </p:nvSpPr>
        <p:spPr bwMode="auto">
          <a:xfrm rot="10800000">
            <a:off x="-34157" y="6165304"/>
            <a:ext cx="9180513" cy="692696"/>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sp>
        <p:nvSpPr>
          <p:cNvPr id="2" name="TextBox 1"/>
          <p:cNvSpPr txBox="1"/>
          <p:nvPr/>
        </p:nvSpPr>
        <p:spPr bwMode="auto">
          <a:xfrm>
            <a:off x="683568" y="5203504"/>
            <a:ext cx="9100228" cy="1684977"/>
          </a:xfrm>
          <a:prstGeom prst="rect">
            <a:avLst/>
          </a:prstGeom>
          <a:noFill/>
        </p:spPr>
        <p:txBody>
          <a:bodyPr wrap="square" lIns="0" tIns="0" rIns="0" bIns="0" rtlCol="0">
            <a:normAutofit/>
          </a:bodyPr>
          <a:lstStyle/>
          <a:p>
            <a:pPr algn="ctr">
              <a:defRPr/>
            </a:pPr>
            <a:endParaRPr lang="ru-RU" sz="5400" b="1" spc="600">
              <a:solidFill>
                <a:schemeClr val="bg1"/>
              </a:solidFill>
              <a:latin typeface="Mistral"/>
              <a:cs typeface="Times New Roman"/>
            </a:endParaRPr>
          </a:p>
          <a:p>
            <a:pPr algn="ctr">
              <a:defRPr/>
            </a:pPr>
            <a:r>
              <a:rPr lang="ru-RU" sz="5400" b="1" spc="600">
                <a:solidFill>
                  <a:schemeClr val="bg1"/>
                </a:solidFill>
                <a:latin typeface="Mistral"/>
                <a:cs typeface="Times New Roman"/>
              </a:rPr>
              <a:t>Будьте здоровы!!!</a:t>
            </a:r>
            <a:endParaRPr/>
          </a:p>
          <a:p>
            <a:pPr>
              <a:defRPr/>
            </a:pPr>
            <a:endParaRPr lang="ru-RU">
              <a:solidFill>
                <a:srgbClr val="00B0F0"/>
              </a:solidFill>
              <a:latin typeface="Monotype Corsiv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600" b="1" cap="small">
                <a:solidFill>
                  <a:srgbClr val="FF0000"/>
                </a:solidFill>
                <a:latin typeface="Bookman Old Style"/>
                <a:cs typeface="Times New Roman"/>
              </a:rPr>
              <a:t>Элементарные частицы</a:t>
            </a:r>
            <a:endParaRPr lang="ru-RU" sz="2800" b="1" cap="small">
              <a:solidFill>
                <a:srgbClr val="FF0000"/>
              </a:solidFill>
              <a:latin typeface="Bookman Old Style"/>
              <a:cs typeface="Times New Roman"/>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fontScale="92500" lnSpcReduction="20000"/>
          </a:bodyPr>
          <a:lstStyle/>
          <a:p>
            <a:pPr>
              <a:defRPr/>
            </a:pPr>
            <a:r>
              <a:rPr lang="ru-RU" sz="2400">
                <a:solidFill>
                  <a:schemeClr val="tx1"/>
                </a:solidFill>
                <a:latin typeface="Bookman Old Style"/>
              </a:rPr>
              <a:t>Современное понятие элементарной частицы существенно отличается от греческого понятия атома, как неделимой части материи. С одной стороны, элементарными мы называем такие частицы, которые не имеют внутренней структуры. С этой точки зрения, они не состоят ни из каких более мелких частей. С другой стороны, элементарные частицы могут превращаться друг в друга. Эти превращения ограничены лишь небольшим набором условий – так называемых законов сохранения. При этом если, скажем, мюон распадается на электрон и два нейтрино (µ→</a:t>
            </a:r>
            <a:r>
              <a:rPr lang="ru-RU" sz="2400">
                <a:solidFill>
                  <a:schemeClr val="tx1"/>
                </a:solidFill>
                <a:latin typeface="Bookman Old Style"/>
              </a:rPr>
              <a:t>e+ν+ν</a:t>
            </a:r>
            <a:r>
              <a:rPr lang="ru-RU" sz="2400">
                <a:solidFill>
                  <a:schemeClr val="tx1"/>
                </a:solidFill>
                <a:latin typeface="Bookman Old Style"/>
              </a:rPr>
              <a:t>), то это не означает, что эти частицы входят в состав мюона. Согласно современным представлениям, они рождаются непосредственно в процессе распада мюона. Для понимания таких странных свойств элементарных частиц необходимо знание квантовой механики, которая выходит далеко за рамки данного курса. Поэтому здесь мы ограничимся лишь описанием современных представлений об элементарных частицах в самых общих чертах.</a:t>
            </a:r>
            <a:endParaRPr/>
          </a:p>
          <a:p>
            <a:pPr>
              <a:defRPr/>
            </a:pPr>
            <a:r>
              <a:rPr lang="ru-RU" sz="2400">
                <a:solidFill>
                  <a:schemeClr val="tx1"/>
                </a:solidFill>
                <a:latin typeface="Bookman Old Style"/>
              </a:rPr>
              <a:t>Например, законы сохранения энергии, импульса и момента количества движения.</a:t>
            </a:r>
            <a:endParaRPr/>
          </a:p>
          <a:p>
            <a:pPr>
              <a:defRPr/>
            </a:pPr>
            <a:r>
              <a:rPr lang="ru-RU" sz="2400">
                <a:solidFill>
                  <a:schemeClr val="tx1"/>
                </a:solidFill>
                <a:latin typeface="Bookman Old Style"/>
              </a:rPr>
              <a:t>Далее мы увидим, что тут требуются некоторые уточнения.</a:t>
            </a:r>
            <a:endParaRPr/>
          </a:p>
          <a:p>
            <a:pPr>
              <a:spcBef>
                <a:spcPts val="0"/>
              </a:spcBef>
              <a:defRPr/>
            </a:pP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600" b="1" cap="small">
                <a:solidFill>
                  <a:srgbClr val="FF0000"/>
                </a:solidFill>
                <a:latin typeface="Bookman Old Style"/>
                <a:cs typeface="Times New Roman"/>
              </a:rPr>
              <a:t>Элементарные частицы</a:t>
            </a:r>
            <a:endParaRPr lang="ru-RU" sz="2800" b="1" cap="small">
              <a:solidFill>
                <a:srgbClr val="FF0000"/>
              </a:solidFill>
              <a:latin typeface="Bookman Old Style"/>
              <a:cs typeface="Times New Roman"/>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fontScale="92500" lnSpcReduction="20000"/>
          </a:bodyPr>
          <a:lstStyle/>
          <a:p>
            <a:pPr>
              <a:spcBef>
                <a:spcPts val="0"/>
              </a:spcBef>
              <a:defRPr/>
            </a:pPr>
            <a:r>
              <a:rPr lang="ru-RU" sz="2400">
                <a:solidFill>
                  <a:schemeClr val="tx1"/>
                </a:solidFill>
                <a:latin typeface="Bookman Old Style"/>
              </a:rPr>
              <a:t>В настоящее время теория элементарных частиц не является законченной. С одной стороны, она блестяще описывает все эксперименты, и нет ни одного достоверно наблюдаемого в лабораторных условиях явления, которое бы противоречило теории. С другой стороны, наблюдательная астрофизика убедительно свидетельствует о том, что далеко не вся материя, присутствующая во Вселенной, состоит из известных нам частиц. Это указывает на возможную неполноту современной теории. Кроме того, теория не лишена и некоторых внутренних проблем. Законченная часть теории получила название Стандартной модели. Она сложилась во второй половине </a:t>
            </a:r>
            <a:r>
              <a:rPr lang="en-US" sz="2400">
                <a:solidFill>
                  <a:schemeClr val="tx1"/>
                </a:solidFill>
                <a:latin typeface="Bookman Old Style"/>
              </a:rPr>
              <a:t>XX</a:t>
            </a:r>
            <a:r>
              <a:rPr lang="ru-RU" sz="2400">
                <a:solidFill>
                  <a:schemeClr val="tx1"/>
                </a:solidFill>
                <a:latin typeface="Bookman Old Style"/>
              </a:rPr>
              <a:t> века и получила убедительное экспериментальное подтверждение в последние десятилетия. Самое последнее из них – открытие </a:t>
            </a:r>
            <a:r>
              <a:rPr lang="ru-RU" sz="2400">
                <a:solidFill>
                  <a:schemeClr val="tx1"/>
                </a:solidFill>
                <a:latin typeface="Bookman Old Style"/>
              </a:rPr>
              <a:t>хигсовского</a:t>
            </a:r>
            <a:r>
              <a:rPr lang="ru-RU" sz="2400">
                <a:solidFill>
                  <a:schemeClr val="tx1"/>
                </a:solidFill>
                <a:latin typeface="Bookman Old Style"/>
              </a:rPr>
              <a:t> бозона – произошло в 2012 году. На сегодня Стандартная модель является общепринятой теорией. В тоже время не прекращается поиск «новой физики» - явлений, не описываемых Стандартной моделью. В частности, идет поиск новых элементарных частиц, которые могли бы быть той «темной материей», на существование которой нам указывает астрофизика.</a:t>
            </a:r>
            <a:endParaRPr/>
          </a:p>
          <a:p>
            <a:pPr>
              <a:spcBef>
                <a:spcPts val="0"/>
              </a:spcBef>
              <a:defRPr/>
            </a:pP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600" b="1" cap="small">
                <a:solidFill>
                  <a:srgbClr val="FF0000"/>
                </a:solidFill>
                <a:latin typeface="Bookman Old Style"/>
                <a:cs typeface="Times New Roman"/>
              </a:rPr>
              <a:t>Элементарные частицы</a:t>
            </a:r>
            <a:endParaRPr lang="ru-RU" sz="2800" b="1" cap="small">
              <a:solidFill>
                <a:srgbClr val="FF0000"/>
              </a:solidFill>
              <a:latin typeface="Bookman Old Style"/>
              <a:cs typeface="Times New Roman"/>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pic>
        <p:nvPicPr>
          <p:cNvPr id="5" name="Рисунок 4" descr="Рисунок1.jpg"/>
          <p:cNvPicPr/>
          <p:nvPr/>
        </p:nvPicPr>
        <p:blipFill>
          <a:blip r:embed="rId3"/>
          <a:stretch/>
        </p:blipFill>
        <p:spPr bwMode="auto">
          <a:xfrm>
            <a:off x="119957" y="1127807"/>
            <a:ext cx="8892480" cy="475252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600" b="1" cap="small">
                <a:solidFill>
                  <a:srgbClr val="FF0000"/>
                </a:solidFill>
                <a:latin typeface="Bookman Old Style"/>
                <a:cs typeface="Times New Roman"/>
              </a:rPr>
              <a:t>Краткий исторический обзор</a:t>
            </a:r>
            <a:endParaRPr lang="ru-RU" sz="2800" b="1" cap="small">
              <a:solidFill>
                <a:srgbClr val="FF0000"/>
              </a:solidFill>
              <a:latin typeface="Bookman Old Style"/>
              <a:cs typeface="Times New Roman"/>
            </a:endParaRPr>
          </a:p>
        </p:txBody>
      </p:sp>
      <p:sp>
        <p:nvSpPr>
          <p:cNvPr id="5129" name="Rectangle 9"/>
          <p:cNvSpPr>
            <a:spLocks noChangeArrowheads="1" noGrp="1"/>
          </p:cNvSpPr>
          <p:nvPr>
            <p:ph type="subTitle" idx="1"/>
          </p:nvPr>
        </p:nvSpPr>
        <p:spPr bwMode="auto">
          <a:xfrm>
            <a:off x="21430" y="554807"/>
            <a:ext cx="5774706" cy="5898529"/>
          </a:xfrm>
          <a:prstGeom prst="rect">
            <a:avLst/>
          </a:prstGeom>
          <a:gradFill>
            <a:gsLst>
              <a:gs pos="0">
                <a:schemeClr val="bg1">
                  <a:alpha val="60001"/>
                </a:schemeClr>
              </a:gs>
              <a:gs pos="100000">
                <a:srgbClr val="33CCFF">
                  <a:alpha val="60001"/>
                </a:srgbClr>
              </a:gs>
            </a:gsLst>
            <a:lin ang="5400000" scaled="1"/>
          </a:gradFill>
        </p:spPr>
        <p:txBody>
          <a:bodyPr>
            <a:noAutofit/>
          </a:bodyPr>
          <a:lstStyle/>
          <a:p>
            <a:pPr lvl="0">
              <a:lnSpc>
                <a:spcPct val="80000"/>
              </a:lnSpc>
              <a:spcBef>
                <a:spcPts val="0"/>
              </a:spcBef>
              <a:defRPr/>
            </a:pPr>
            <a:endParaRPr sz="900"/>
          </a:p>
          <a:p>
            <a:pPr lvl="0">
              <a:lnSpc>
                <a:spcPct val="80000"/>
              </a:lnSpc>
              <a:spcBef>
                <a:spcPts val="0"/>
              </a:spcBef>
              <a:defRPr/>
            </a:pPr>
            <a:r>
              <a:rPr lang="ru-RU" sz="1800">
                <a:solidFill>
                  <a:schemeClr val="tx1"/>
                </a:solidFill>
                <a:latin typeface="Bookman Old Style"/>
              </a:rPr>
              <a:t>Первая элементарная частица – электрон – был открыт в 1897 </a:t>
            </a:r>
            <a:r>
              <a:rPr lang="ru-RU" sz="1800">
                <a:solidFill>
                  <a:schemeClr val="tx1"/>
                </a:solidFill>
                <a:latin typeface="Bookman Old Style"/>
              </a:rPr>
              <a:t>году Дж</a:t>
            </a:r>
            <a:r>
              <a:rPr lang="ru-RU" sz="1800">
                <a:solidFill>
                  <a:schemeClr val="tx1"/>
                </a:solidFill>
                <a:latin typeface="Bookman Old Style"/>
              </a:rPr>
              <a:t>. </a:t>
            </a:r>
            <a:r>
              <a:rPr lang="ru-RU" sz="1800">
                <a:solidFill>
                  <a:schemeClr val="tx1"/>
                </a:solidFill>
                <a:latin typeface="Bookman Old Style"/>
              </a:rPr>
              <a:t>Дж.Томсоном</a:t>
            </a:r>
            <a:r>
              <a:rPr lang="ru-RU" sz="1800">
                <a:solidFill>
                  <a:schemeClr val="tx1"/>
                </a:solidFill>
                <a:latin typeface="Bookman Old Style"/>
              </a:rPr>
              <a:t>, который исследовал катодные лучи. Электрон – это самая легкая частица, которая имеет электрический заряд и участвует в электромагнитных взаимодействиях.</a:t>
            </a:r>
            <a:endParaRPr lang="ru-RU" sz="1800">
              <a:solidFill>
                <a:schemeClr val="tx1"/>
              </a:solidFill>
              <a:latin typeface="Bookman Old Style"/>
            </a:endParaRPr>
          </a:p>
          <a:p>
            <a:pPr lvl="0">
              <a:lnSpc>
                <a:spcPct val="80000"/>
              </a:lnSpc>
              <a:spcBef>
                <a:spcPts val="0"/>
              </a:spcBef>
              <a:defRPr/>
            </a:pPr>
            <a:r>
              <a:rPr lang="ru-RU" sz="1800">
                <a:solidFill>
                  <a:schemeClr val="tx1"/>
                </a:solidFill>
                <a:latin typeface="Bookman Old Style"/>
              </a:rPr>
              <a:t>1905: А. Эйнштейн в работе по фотоэффекту ввел понятие кванта света – фотона. Фотон является переносчиком электромагнитного взаимодействия. Его масса и заряд равны нулю.</a:t>
            </a:r>
            <a:endParaRPr/>
          </a:p>
          <a:p>
            <a:pPr lvl="0">
              <a:lnSpc>
                <a:spcPct val="80000"/>
              </a:lnSpc>
              <a:spcBef>
                <a:spcPts val="0"/>
              </a:spcBef>
              <a:defRPr/>
            </a:pPr>
            <a:r>
              <a:rPr lang="ru-RU" sz="1800">
                <a:solidFill>
                  <a:schemeClr val="tx1"/>
                </a:solidFill>
                <a:latin typeface="Bookman Old Style"/>
              </a:rPr>
              <a:t>1920: Э. Резерфорд предположил, что ядро водорода – протон – является элементарной частицей.</a:t>
            </a:r>
            <a:endParaRPr/>
          </a:p>
          <a:p>
            <a:pPr lvl="0">
              <a:lnSpc>
                <a:spcPct val="80000"/>
              </a:lnSpc>
              <a:spcBef>
                <a:spcPts val="0"/>
              </a:spcBef>
              <a:defRPr/>
            </a:pPr>
            <a:r>
              <a:rPr lang="ru-RU" sz="1800">
                <a:solidFill>
                  <a:schemeClr val="tx1"/>
                </a:solidFill>
                <a:latin typeface="Bookman Old Style"/>
              </a:rPr>
              <a:t>1928: П. Дирак предложил релятивистскую теорию электронов, которая предсказала существование антиэлектрона – частицы той же массы, что и электрон, но противоположного заряда. Эта частица получила название позитрона. Он был открыт в 1932 г. К. Андерсоном при наблюдении космического излучения с помощью камеры Вильсона, помещённой в магнитное поле (см. Рис.).</a:t>
            </a:r>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pic>
        <p:nvPicPr>
          <p:cNvPr id="5" name="Рисунок 4" descr="tracks.jpg"/>
          <p:cNvPicPr/>
          <p:nvPr/>
        </p:nvPicPr>
        <p:blipFill>
          <a:blip r:embed="rId2"/>
          <a:stretch/>
        </p:blipFill>
        <p:spPr bwMode="auto">
          <a:xfrm>
            <a:off x="5796135" y="1130871"/>
            <a:ext cx="3528391" cy="4746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Краткий исторический обзор</a:t>
            </a:r>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fontScale="92500"/>
          </a:bodyPr>
          <a:lstStyle/>
          <a:p>
            <a:pPr lvl="0">
              <a:defRPr/>
            </a:pPr>
            <a:r>
              <a:rPr lang="ru-RU" sz="2300">
                <a:solidFill>
                  <a:schemeClr val="tx1"/>
                </a:solidFill>
                <a:latin typeface="Bookman Old Style"/>
              </a:rPr>
              <a:t>В 1930 </a:t>
            </a:r>
            <a:r>
              <a:rPr lang="ru-RU" sz="2300">
                <a:solidFill>
                  <a:schemeClr val="tx1"/>
                </a:solidFill>
                <a:latin typeface="Bookman Old Style"/>
              </a:rPr>
              <a:t>году</a:t>
            </a:r>
            <a:r>
              <a:rPr lang="en-US" sz="2300">
                <a:solidFill>
                  <a:schemeClr val="tx1"/>
                </a:solidFill>
                <a:latin typeface="Bookman Old Style"/>
              </a:rPr>
              <a:t> </a:t>
            </a:r>
            <a:r>
              <a:rPr lang="ru-RU" sz="2300">
                <a:solidFill>
                  <a:schemeClr val="tx1"/>
                </a:solidFill>
                <a:latin typeface="Bookman Old Style"/>
              </a:rPr>
              <a:t>В.А</a:t>
            </a:r>
            <a:r>
              <a:rPr lang="ru-RU" sz="2300">
                <a:solidFill>
                  <a:schemeClr val="tx1"/>
                </a:solidFill>
                <a:latin typeface="Bookman Old Style"/>
              </a:rPr>
              <a:t>. Амбарцумян и Д.Д. Иваненко показали, что кроме протонов, в ядре должны присутствовать нейтральные частицы. В 1932 </a:t>
            </a:r>
            <a:r>
              <a:rPr lang="ru-RU" sz="2300">
                <a:solidFill>
                  <a:schemeClr val="tx1"/>
                </a:solidFill>
                <a:latin typeface="Bookman Old Style"/>
              </a:rPr>
              <a:t>Дж.Чедвик</a:t>
            </a:r>
            <a:r>
              <a:rPr lang="ru-RU" sz="2300">
                <a:solidFill>
                  <a:schemeClr val="tx1"/>
                </a:solidFill>
                <a:latin typeface="Bookman Old Style"/>
              </a:rPr>
              <a:t> обнаружил нейтральную частицу – нейтрон – с массой, близкой к массе протона (НП 1935 г.).</a:t>
            </a:r>
            <a:endParaRPr/>
          </a:p>
          <a:p>
            <a:pPr lvl="0">
              <a:defRPr/>
            </a:pPr>
            <a:r>
              <a:rPr lang="ru-RU" sz="2300">
                <a:solidFill>
                  <a:schemeClr val="tx1"/>
                </a:solidFill>
                <a:latin typeface="Bookman Old Style"/>
              </a:rPr>
              <a:t>1930: В. Паули предположил, что существует еще одна нейтральная частица – нейтрино. Эта частица чрезвычайно слабо взаимодействует с другими частицами. В дальнейшем такое взаимодействие получило название «слабого». В нем принимают участие все материальные частицы. Экспериментально нейтрино было обнаружено только в 1956 г.</a:t>
            </a:r>
            <a:endParaRPr/>
          </a:p>
          <a:p>
            <a:pPr lvl="0">
              <a:defRPr/>
            </a:pPr>
            <a:r>
              <a:rPr lang="ru-RU" sz="2300">
                <a:solidFill>
                  <a:schemeClr val="tx1"/>
                </a:solidFill>
                <a:latin typeface="Bookman Old Style"/>
              </a:rPr>
              <a:t>1935: Х. </a:t>
            </a:r>
            <a:r>
              <a:rPr lang="ru-RU" sz="2300">
                <a:solidFill>
                  <a:schemeClr val="tx1"/>
                </a:solidFill>
                <a:latin typeface="Bookman Old Style"/>
              </a:rPr>
              <a:t>Юкава</a:t>
            </a:r>
            <a:r>
              <a:rPr lang="ru-RU" sz="2300">
                <a:solidFill>
                  <a:schemeClr val="tx1"/>
                </a:solidFill>
                <a:latin typeface="Bookman Old Style"/>
              </a:rPr>
              <a:t> предположил, что ядерные взаимодействия переносятся мезонами. По </a:t>
            </a:r>
            <a:r>
              <a:rPr lang="ru-RU" sz="2300">
                <a:solidFill>
                  <a:schemeClr val="tx1"/>
                </a:solidFill>
                <a:latin typeface="Bookman Old Style"/>
              </a:rPr>
              <a:t>Юкаве</a:t>
            </a:r>
            <a:r>
              <a:rPr lang="ru-RU" sz="2300">
                <a:solidFill>
                  <a:schemeClr val="tx1"/>
                </a:solidFill>
                <a:latin typeface="Bookman Old Style"/>
              </a:rPr>
              <a:t>, нуклоны в ядре обмениваются мезонами также, как заряженные частицы (например, электроны) обмениваются фотонами. Ядерные силы много больше электромагнитных, поэтому их называют «сильными» взаимодействиями. Пи мезоны (π</a:t>
            </a:r>
            <a:r>
              <a:rPr lang="ru-RU" sz="2300" baseline="30000">
                <a:solidFill>
                  <a:schemeClr val="tx1"/>
                </a:solidFill>
                <a:latin typeface="Bookman Old Style"/>
              </a:rPr>
              <a:t>0</a:t>
            </a:r>
            <a:r>
              <a:rPr lang="ru-RU" sz="2300">
                <a:solidFill>
                  <a:schemeClr val="tx1"/>
                </a:solidFill>
                <a:latin typeface="Bookman Old Style"/>
              </a:rPr>
              <a:t>,π</a:t>
            </a:r>
            <a:r>
              <a:rPr lang="ru-RU" sz="2300" baseline="30000">
                <a:solidFill>
                  <a:schemeClr val="tx1"/>
                </a:solidFill>
                <a:latin typeface="Bookman Old Style"/>
              </a:rPr>
              <a:t>+1</a:t>
            </a:r>
            <a:r>
              <a:rPr lang="ru-RU" sz="2300">
                <a:solidFill>
                  <a:schemeClr val="tx1"/>
                </a:solidFill>
                <a:latin typeface="Bookman Old Style"/>
              </a:rPr>
              <a:t> и π</a:t>
            </a:r>
            <a:r>
              <a:rPr lang="ru-RU" sz="2300" baseline="30000">
                <a:solidFill>
                  <a:schemeClr val="tx1"/>
                </a:solidFill>
                <a:latin typeface="Bookman Old Style"/>
              </a:rPr>
              <a:t>-1</a:t>
            </a:r>
            <a:r>
              <a:rPr lang="ru-RU" sz="2300">
                <a:solidFill>
                  <a:schemeClr val="tx1"/>
                </a:solidFill>
                <a:latin typeface="Bookman Old Style"/>
              </a:rPr>
              <a:t>) были обнаружены в 1947.</a:t>
            </a:r>
            <a:endParaRPr/>
          </a:p>
          <a:p>
            <a:pPr>
              <a:spcBef>
                <a:spcPts val="0"/>
              </a:spcBef>
              <a:defRPr/>
            </a:pP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Краткий исторический обзор</a:t>
            </a:r>
            <a:endParaRPr/>
          </a:p>
        </p:txBody>
      </p:sp>
      <p:sp>
        <p:nvSpPr>
          <p:cNvPr id="5129" name="Rectangle 9"/>
          <p:cNvSpPr>
            <a:spLocks noChangeArrowheads="1" noGrp="1"/>
          </p:cNvSpPr>
          <p:nvPr>
            <p:ph type="subTitle" idx="1"/>
          </p:nvPr>
        </p:nvSpPr>
        <p:spPr bwMode="auto">
          <a:xfrm>
            <a:off x="21430" y="554807"/>
            <a:ext cx="9144000" cy="5898529"/>
          </a:xfrm>
          <a:prstGeom prst="rect">
            <a:avLst/>
          </a:prstGeom>
          <a:gradFill>
            <a:gsLst>
              <a:gs pos="0">
                <a:schemeClr val="bg1">
                  <a:alpha val="60001"/>
                </a:schemeClr>
              </a:gs>
              <a:gs pos="100000">
                <a:srgbClr val="33CCFF">
                  <a:alpha val="60001"/>
                </a:srgbClr>
              </a:gs>
            </a:gsLst>
            <a:lin ang="5400000" scaled="1"/>
          </a:gradFill>
        </p:spPr>
        <p:txBody>
          <a:bodyPr>
            <a:normAutofit fontScale="85000" lnSpcReduction="20000"/>
          </a:bodyPr>
          <a:lstStyle/>
          <a:p>
            <a:pPr lvl="0">
              <a:spcBef>
                <a:spcPts val="0"/>
              </a:spcBef>
              <a:defRPr/>
            </a:pPr>
            <a:r>
              <a:rPr lang="ru-RU" sz="2400">
                <a:solidFill>
                  <a:schemeClr val="tx1"/>
                </a:solidFill>
                <a:latin typeface="Bookman Old Style"/>
              </a:rPr>
              <a:t>1936: в космических лучах обнаружен мюон (µ). Эта частица во всем похожа на электрон, но примерно в 200 раз тяжелее. Долгое время оставалось непонятным, «зачем» природе тяжелый электрон.</a:t>
            </a:r>
            <a:endParaRPr/>
          </a:p>
          <a:p>
            <a:pPr lvl="0">
              <a:spcBef>
                <a:spcPts val="0"/>
              </a:spcBef>
              <a:defRPr/>
            </a:pPr>
            <a:r>
              <a:rPr lang="ru-RU" sz="2400">
                <a:solidFill>
                  <a:schemeClr val="tx1"/>
                </a:solidFill>
                <a:latin typeface="Bookman Old Style"/>
              </a:rPr>
              <a:t>1947-1956: открыто много сильновзаимодействующих частиц (К мезоны, Δ, Λ и Σ барионы, гипероны и пр.). Все эти частицы короткоживущие и быстро распадаются на более легкие </a:t>
            </a:r>
            <a:r>
              <a:rPr lang="ru-RU" sz="2400">
                <a:solidFill>
                  <a:schemeClr val="tx1"/>
                </a:solidFill>
                <a:latin typeface="Bookman Old Style"/>
              </a:rPr>
              <a:t>частицы.Такое</a:t>
            </a:r>
            <a:r>
              <a:rPr lang="ru-RU" sz="2400">
                <a:solidFill>
                  <a:schemeClr val="tx1"/>
                </a:solidFill>
                <a:latin typeface="Bookman Old Style"/>
              </a:rPr>
              <a:t> обилие частиц заставило усомниться в их элементарности.</a:t>
            </a:r>
            <a:endParaRPr/>
          </a:p>
          <a:p>
            <a:pPr lvl="0">
              <a:spcBef>
                <a:spcPts val="0"/>
              </a:spcBef>
              <a:defRPr/>
            </a:pPr>
            <a:r>
              <a:rPr lang="ru-RU" sz="2400">
                <a:solidFill>
                  <a:schemeClr val="tx1"/>
                </a:solidFill>
                <a:latin typeface="Bookman Old Style"/>
              </a:rPr>
              <a:t>1955: Э. </a:t>
            </a:r>
            <a:r>
              <a:rPr lang="ru-RU" sz="2400">
                <a:solidFill>
                  <a:schemeClr val="tx1"/>
                </a:solidFill>
                <a:latin typeface="Bookman Old Style"/>
              </a:rPr>
              <a:t>Сегре</a:t>
            </a:r>
            <a:r>
              <a:rPr lang="ru-RU" sz="2400">
                <a:solidFill>
                  <a:schemeClr val="tx1"/>
                </a:solidFill>
                <a:latin typeface="Bookman Old Style"/>
              </a:rPr>
              <a:t> и О. </a:t>
            </a:r>
            <a:r>
              <a:rPr lang="ru-RU" sz="2400">
                <a:solidFill>
                  <a:schemeClr val="tx1"/>
                </a:solidFill>
                <a:latin typeface="Bookman Old Style"/>
              </a:rPr>
              <a:t>Чамберлейн</a:t>
            </a:r>
            <a:r>
              <a:rPr lang="ru-RU" sz="2400">
                <a:solidFill>
                  <a:schemeClr val="tx1"/>
                </a:solidFill>
                <a:latin typeface="Bookman Old Style"/>
              </a:rPr>
              <a:t> на протонном ускорителе в Беркли обнаружили антипротон и антинейтрон (НП 1959 г).</a:t>
            </a:r>
            <a:endParaRPr/>
          </a:p>
          <a:p>
            <a:pPr>
              <a:spcBef>
                <a:spcPts val="0"/>
              </a:spcBef>
              <a:defRPr/>
            </a:pPr>
            <a:r>
              <a:rPr lang="ru-RU" sz="2400">
                <a:solidFill>
                  <a:schemeClr val="tx1"/>
                </a:solidFill>
                <a:latin typeface="Bookman Old Style"/>
              </a:rPr>
              <a:t>1956: М. </a:t>
            </a:r>
            <a:r>
              <a:rPr lang="ru-RU" sz="2400">
                <a:solidFill>
                  <a:schemeClr val="tx1"/>
                </a:solidFill>
                <a:latin typeface="Bookman Old Style"/>
              </a:rPr>
              <a:t>Гелл</a:t>
            </a:r>
            <a:r>
              <a:rPr lang="ru-RU" sz="2400">
                <a:solidFill>
                  <a:schemeClr val="tx1"/>
                </a:solidFill>
                <a:latin typeface="Bookman Old Style"/>
              </a:rPr>
              <a:t>-Манн и Дж. Цвейг предложили гипотезу кварков для объяснения «зоопарка» сильновзаимодействующих частиц. Согласно этой гипотезе все сильновзаимодействующие частицы не являются элементарными и состоят из кварков. Оказалось, что достаточно шести кварков для описания всех сильновзаимодействующих частиц. Кварки принято обозначать буквами </a:t>
            </a:r>
            <a:r>
              <a:rPr lang="ru-RU" sz="2400">
                <a:solidFill>
                  <a:schemeClr val="tx1"/>
                </a:solidFill>
                <a:latin typeface="Bookman Old Style"/>
              </a:rPr>
              <a:t>u,d,c</a:t>
            </a:r>
            <a:r>
              <a:rPr lang="ru-RU" sz="2400">
                <a:solidFill>
                  <a:schemeClr val="tx1"/>
                </a:solidFill>
                <a:latin typeface="Bookman Old Style"/>
              </a:rPr>
              <a:t>,</a:t>
            </a:r>
            <a:r>
              <a:rPr lang="en-US" sz="2400">
                <a:solidFill>
                  <a:schemeClr val="tx1"/>
                </a:solidFill>
                <a:latin typeface="Bookman Old Style"/>
              </a:rPr>
              <a:t>s</a:t>
            </a:r>
            <a:r>
              <a:rPr lang="ru-RU" sz="2400">
                <a:solidFill>
                  <a:schemeClr val="tx1"/>
                </a:solidFill>
                <a:latin typeface="Bookman Old Style"/>
              </a:rPr>
              <a:t>,</a:t>
            </a:r>
            <a:r>
              <a:rPr lang="ru-RU" sz="2400">
                <a:solidFill>
                  <a:schemeClr val="tx1"/>
                </a:solidFill>
                <a:latin typeface="Bookman Old Style"/>
              </a:rPr>
              <a:t>t,b</a:t>
            </a:r>
            <a:r>
              <a:rPr lang="ru-RU" sz="2400">
                <a:solidFill>
                  <a:schemeClr val="tx1"/>
                </a:solidFill>
                <a:latin typeface="Bookman Old Style"/>
              </a:rPr>
              <a:t>. Эти буквы являются первыми буквами слов </a:t>
            </a:r>
            <a:r>
              <a:rPr lang="en-US" sz="2400">
                <a:solidFill>
                  <a:schemeClr val="tx1"/>
                </a:solidFill>
                <a:latin typeface="Bookman Old Style"/>
              </a:rPr>
              <a:t>up</a:t>
            </a:r>
            <a:r>
              <a:rPr lang="ru-RU" sz="2400">
                <a:solidFill>
                  <a:schemeClr val="tx1"/>
                </a:solidFill>
                <a:latin typeface="Bookman Old Style"/>
              </a:rPr>
              <a:t>, </a:t>
            </a:r>
            <a:r>
              <a:rPr lang="en-US" sz="2400">
                <a:solidFill>
                  <a:schemeClr val="tx1"/>
                </a:solidFill>
                <a:latin typeface="Bookman Old Style"/>
              </a:rPr>
              <a:t>down</a:t>
            </a:r>
            <a:r>
              <a:rPr lang="ru-RU" sz="2400">
                <a:solidFill>
                  <a:schemeClr val="tx1"/>
                </a:solidFill>
                <a:latin typeface="Bookman Old Style"/>
              </a:rPr>
              <a:t>, </a:t>
            </a:r>
            <a:r>
              <a:rPr lang="en-US" sz="2400">
                <a:solidFill>
                  <a:schemeClr val="tx1"/>
                </a:solidFill>
                <a:latin typeface="Bookman Old Style"/>
              </a:rPr>
              <a:t>charm</a:t>
            </a:r>
            <a:r>
              <a:rPr lang="ru-RU" sz="2400">
                <a:solidFill>
                  <a:schemeClr val="tx1"/>
                </a:solidFill>
                <a:latin typeface="Bookman Old Style"/>
              </a:rPr>
              <a:t>, </a:t>
            </a:r>
            <a:r>
              <a:rPr lang="en-US" sz="2400">
                <a:solidFill>
                  <a:schemeClr val="tx1"/>
                </a:solidFill>
                <a:latin typeface="Bookman Old Style"/>
              </a:rPr>
              <a:t>strange</a:t>
            </a:r>
            <a:r>
              <a:rPr lang="ru-RU" sz="2400">
                <a:solidFill>
                  <a:schemeClr val="tx1"/>
                </a:solidFill>
                <a:latin typeface="Bookman Old Style"/>
              </a:rPr>
              <a:t>, </a:t>
            </a:r>
            <a:r>
              <a:rPr lang="en-US" sz="2400">
                <a:solidFill>
                  <a:schemeClr val="tx1"/>
                </a:solidFill>
                <a:latin typeface="Bookman Old Style"/>
              </a:rPr>
              <a:t>top</a:t>
            </a:r>
            <a:r>
              <a:rPr lang="ru-RU" sz="2400">
                <a:solidFill>
                  <a:schemeClr val="tx1"/>
                </a:solidFill>
                <a:latin typeface="Bookman Old Style"/>
              </a:rPr>
              <a:t> и </a:t>
            </a:r>
            <a:r>
              <a:rPr lang="en-US" sz="2400">
                <a:solidFill>
                  <a:schemeClr val="tx1"/>
                </a:solidFill>
                <a:latin typeface="Bookman Old Style"/>
              </a:rPr>
              <a:t>bottom</a:t>
            </a:r>
            <a:r>
              <a:rPr lang="ru-RU" sz="2400">
                <a:solidFill>
                  <a:schemeClr val="tx1"/>
                </a:solidFill>
                <a:latin typeface="Bookman Old Style"/>
              </a:rPr>
              <a:t>.</a:t>
            </a:r>
            <a:endParaRPr/>
          </a:p>
          <a:p>
            <a:pPr lvl="0">
              <a:spcBef>
                <a:spcPts val="0"/>
              </a:spcBef>
              <a:defRPr/>
            </a:pPr>
            <a:r>
              <a:rPr lang="ru-RU" sz="2400">
                <a:solidFill>
                  <a:schemeClr val="tx1"/>
                </a:solidFill>
                <a:latin typeface="Bookman Old Style"/>
              </a:rPr>
              <a:t>Как и лептоны – электрон (e), мюон (µ) и </a:t>
            </a:r>
            <a:r>
              <a:rPr lang="en-US" sz="2400">
                <a:solidFill>
                  <a:schemeClr val="tx1"/>
                </a:solidFill>
                <a:latin typeface="Bookman Old Style"/>
              </a:rPr>
              <a:t>τ</a:t>
            </a:r>
            <a:r>
              <a:rPr lang="ru-RU" sz="2400">
                <a:solidFill>
                  <a:schemeClr val="tx1"/>
                </a:solidFill>
                <a:latin typeface="Bookman Old Style"/>
              </a:rPr>
              <a:t>-лептон – кварки делятся на три поколения, которые отличаются массой. У каждого лептона есть соответствующее ему нейтрино – ν</a:t>
            </a:r>
            <a:r>
              <a:rPr lang="en-US" sz="2400" baseline="-25000">
                <a:solidFill>
                  <a:schemeClr val="tx1"/>
                </a:solidFill>
                <a:latin typeface="Bookman Old Style"/>
              </a:rPr>
              <a:t>e</a:t>
            </a:r>
            <a:r>
              <a:rPr lang="ru-RU" sz="2400">
                <a:solidFill>
                  <a:schemeClr val="tx1"/>
                </a:solidFill>
                <a:latin typeface="Bookman Old Style"/>
              </a:rPr>
              <a:t>,</a:t>
            </a:r>
            <a:r>
              <a:rPr lang="en-US" sz="2400">
                <a:solidFill>
                  <a:schemeClr val="tx1"/>
                </a:solidFill>
                <a:latin typeface="Bookman Old Style"/>
              </a:rPr>
              <a:t> </a:t>
            </a:r>
            <a:r>
              <a:rPr lang="ru-RU" sz="2400">
                <a:solidFill>
                  <a:schemeClr val="tx1"/>
                </a:solidFill>
                <a:latin typeface="Bookman Old Style"/>
              </a:rPr>
              <a:t>ν</a:t>
            </a:r>
            <a:r>
              <a:rPr lang="ru-RU" sz="2400" baseline="-25000">
                <a:solidFill>
                  <a:schemeClr val="tx1"/>
                </a:solidFill>
                <a:latin typeface="Bookman Old Style"/>
              </a:rPr>
              <a:t>µ</a:t>
            </a:r>
            <a:r>
              <a:rPr lang="en-US" sz="2400">
                <a:solidFill>
                  <a:schemeClr val="tx1"/>
                </a:solidFill>
                <a:latin typeface="Bookman Old Style"/>
              </a:rPr>
              <a:t> </a:t>
            </a:r>
            <a:r>
              <a:rPr lang="ru-RU" sz="2400">
                <a:solidFill>
                  <a:schemeClr val="tx1"/>
                </a:solidFill>
                <a:latin typeface="Bookman Old Style"/>
              </a:rPr>
              <a:t>и</a:t>
            </a:r>
            <a:r>
              <a:rPr lang="ru-RU" sz="2400">
                <a:solidFill>
                  <a:schemeClr val="tx1"/>
                </a:solidFill>
                <a:latin typeface="Bookman Old Style"/>
              </a:rPr>
              <a:t> ν</a:t>
            </a:r>
            <a:r>
              <a:rPr lang="en-US" sz="2400" baseline="-25000">
                <a:solidFill>
                  <a:schemeClr val="tx1"/>
                </a:solidFill>
                <a:latin typeface="Bookman Old Style"/>
              </a:rPr>
              <a:t>τ</a:t>
            </a:r>
            <a:r>
              <a:rPr lang="ru-RU" sz="2400">
                <a:solidFill>
                  <a:schemeClr val="tx1"/>
                </a:solidFill>
                <a:latin typeface="Bookman Old Style"/>
              </a:rPr>
              <a:t>. Поэтому в каждом поколении имеется два кварка и два лептона. Всего, таким образом, получается 12 частиц материи.</a:t>
            </a:r>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8"/>
          <p:cNvSpPr>
            <a:spLocks noChangeArrowheads="1" noGrp="1"/>
          </p:cNvSpPr>
          <p:nvPr>
            <p:ph type="ctrTitle"/>
          </p:nvPr>
        </p:nvSpPr>
        <p:spPr bwMode="auto">
          <a:xfrm>
            <a:off x="0" y="0"/>
            <a:ext cx="9144000" cy="554807"/>
          </a:xfrm>
          <a:prstGeom prst="rect">
            <a:avLst/>
          </a:prstGeom>
          <a:gradFill>
            <a:gsLst>
              <a:gs pos="0">
                <a:srgbClr val="FFFF00"/>
              </a:gs>
              <a:gs pos="50000">
                <a:srgbClr val="FFFFFF">
                  <a:alpha val="60001"/>
                </a:srgbClr>
              </a:gs>
              <a:gs pos="100000">
                <a:srgbClr val="00B050"/>
              </a:gs>
            </a:gsLst>
            <a:lin ang="2700000" scaled="1"/>
          </a:gradFill>
          <a:ln>
            <a:solidFill>
              <a:schemeClr val="tx1"/>
            </a:solidFill>
            <a:miter lim="800000"/>
            <a:headEnd/>
            <a:tailEnd/>
          </a:ln>
        </p:spPr>
        <p:txBody>
          <a:bodyPr>
            <a:normAutofit/>
          </a:bodyPr>
          <a:lstStyle/>
          <a:p>
            <a:pPr>
              <a:defRPr/>
            </a:pPr>
            <a:r>
              <a:rPr lang="ru-RU" sz="2800" b="1" cap="small">
                <a:solidFill>
                  <a:srgbClr val="FF0000"/>
                </a:solidFill>
                <a:latin typeface="Bookman Old Style"/>
                <a:cs typeface="Times New Roman"/>
              </a:rPr>
              <a:t>Краткий исторический обзор</a:t>
            </a:r>
            <a:endParaRPr/>
          </a:p>
        </p:txBody>
      </p:sp>
      <p:sp>
        <p:nvSpPr>
          <p:cNvPr id="5129" name="Rectangle 9"/>
          <p:cNvSpPr>
            <a:spLocks noChangeArrowheads="1" noGrp="1"/>
          </p:cNvSpPr>
          <p:nvPr>
            <p:ph type="subTitle" idx="1"/>
          </p:nvPr>
        </p:nvSpPr>
        <p:spPr bwMode="auto">
          <a:xfrm>
            <a:off x="21430" y="554807"/>
            <a:ext cx="9144000" cy="3079413"/>
          </a:xfrm>
          <a:prstGeom prst="rect">
            <a:avLst/>
          </a:prstGeom>
          <a:gradFill>
            <a:gsLst>
              <a:gs pos="0">
                <a:schemeClr val="bg1">
                  <a:alpha val="60001"/>
                </a:schemeClr>
              </a:gs>
              <a:gs pos="100000">
                <a:srgbClr val="33CCFF">
                  <a:alpha val="60001"/>
                </a:srgbClr>
              </a:gs>
            </a:gsLst>
            <a:lin ang="5400000" scaled="1"/>
          </a:gradFill>
        </p:spPr>
        <p:txBody>
          <a:bodyPr>
            <a:normAutofit fontScale="85000" lnSpcReduction="20000"/>
          </a:bodyPr>
          <a:lstStyle/>
          <a:p>
            <a:pPr lvl="0">
              <a:defRPr/>
            </a:pPr>
            <a:r>
              <a:rPr lang="ru-RU" sz="2400">
                <a:solidFill>
                  <a:schemeClr val="tx1"/>
                </a:solidFill>
                <a:latin typeface="Bookman Old Style"/>
              </a:rPr>
              <a:t>1960-1967:Ш. </a:t>
            </a:r>
            <a:r>
              <a:rPr lang="ru-RU" sz="2400">
                <a:solidFill>
                  <a:schemeClr val="tx1"/>
                </a:solidFill>
                <a:latin typeface="Bookman Old Style"/>
              </a:rPr>
              <a:t>Глешоу</a:t>
            </a:r>
            <a:r>
              <a:rPr lang="ru-RU" sz="2400">
                <a:solidFill>
                  <a:schemeClr val="tx1"/>
                </a:solidFill>
                <a:latin typeface="Bookman Old Style"/>
              </a:rPr>
              <a:t>, А. Салам и С. </a:t>
            </a:r>
            <a:r>
              <a:rPr lang="ru-RU" sz="2400">
                <a:solidFill>
                  <a:schemeClr val="tx1"/>
                </a:solidFill>
                <a:latin typeface="Bookman Old Style"/>
              </a:rPr>
              <a:t>Вайнберг</a:t>
            </a:r>
            <a:r>
              <a:rPr lang="ru-RU" sz="2400">
                <a:solidFill>
                  <a:schemeClr val="tx1"/>
                </a:solidFill>
                <a:latin typeface="Bookman Old Style"/>
              </a:rPr>
              <a:t> построили единую теорию </a:t>
            </a:r>
            <a:r>
              <a:rPr lang="ru-RU" sz="2400">
                <a:solidFill>
                  <a:schemeClr val="tx1"/>
                </a:solidFill>
                <a:latin typeface="Bookman Old Style"/>
              </a:rPr>
              <a:t>электрослабых</a:t>
            </a:r>
            <a:r>
              <a:rPr lang="ru-RU" sz="2400">
                <a:solidFill>
                  <a:schemeClr val="tx1"/>
                </a:solidFill>
                <a:latin typeface="Bookman Old Style"/>
              </a:rPr>
              <a:t> взаимодействий, которая предсказала три новых частицы: W</a:t>
            </a:r>
            <a:r>
              <a:rPr lang="ru-RU" sz="2400" baseline="30000">
                <a:solidFill>
                  <a:schemeClr val="tx1"/>
                </a:solidFill>
                <a:latin typeface="Bookman Old Style"/>
              </a:rPr>
              <a:t>+</a:t>
            </a:r>
            <a:r>
              <a:rPr lang="ru-RU" sz="2400">
                <a:solidFill>
                  <a:schemeClr val="tx1"/>
                </a:solidFill>
                <a:latin typeface="Bookman Old Style"/>
              </a:rPr>
              <a:t>, W</a:t>
            </a:r>
            <a:r>
              <a:rPr lang="ru-RU" sz="2400" baseline="30000">
                <a:solidFill>
                  <a:schemeClr val="tx1"/>
                </a:solidFill>
                <a:latin typeface="Bookman Old Style"/>
              </a:rPr>
              <a:t>–</a:t>
            </a:r>
            <a:r>
              <a:rPr lang="ru-RU" sz="2400">
                <a:solidFill>
                  <a:schemeClr val="tx1"/>
                </a:solidFill>
                <a:latin typeface="Bookman Old Style"/>
              </a:rPr>
              <a:t> и Z</a:t>
            </a:r>
            <a:r>
              <a:rPr lang="ru-RU" sz="2400" baseline="30000">
                <a:solidFill>
                  <a:schemeClr val="tx1"/>
                </a:solidFill>
                <a:latin typeface="Bookman Old Style"/>
              </a:rPr>
              <a:t>0</a:t>
            </a:r>
            <a:r>
              <a:rPr lang="ru-RU" sz="2400">
                <a:solidFill>
                  <a:schemeClr val="tx1"/>
                </a:solidFill>
                <a:latin typeface="Bookman Old Style"/>
              </a:rPr>
              <a:t> бозоны (НП 1979). Эти бозоны «переносят» слабое взаимодействие также, как фотоны (γ) переносят электромагнитное. Открыты в </a:t>
            </a:r>
            <a:r>
              <a:rPr lang="ru-RU" sz="2400">
                <a:solidFill>
                  <a:schemeClr val="tx1"/>
                </a:solidFill>
                <a:latin typeface="Bookman Old Style"/>
              </a:rPr>
              <a:t>ЦЕРНе</a:t>
            </a:r>
            <a:r>
              <a:rPr lang="ru-RU" sz="2400">
                <a:solidFill>
                  <a:schemeClr val="tx1"/>
                </a:solidFill>
                <a:latin typeface="Bookman Old Style"/>
              </a:rPr>
              <a:t> в 1983 году (НП 1984). Таким образом, в теории кроме (12) частиц материи появились еще 4 частицы переносящих взаимодействия: </a:t>
            </a:r>
            <a:r>
              <a:rPr lang="ru-RU" sz="2400">
                <a:solidFill>
                  <a:schemeClr val="tx1"/>
                </a:solidFill>
                <a:latin typeface="Bookman Old Style"/>
              </a:rPr>
              <a:t>γ, W</a:t>
            </a:r>
            <a:r>
              <a:rPr lang="ru-RU" sz="2400" baseline="30000">
                <a:solidFill>
                  <a:schemeClr val="tx1"/>
                </a:solidFill>
                <a:latin typeface="Bookman Old Style"/>
              </a:rPr>
              <a:t>+</a:t>
            </a:r>
            <a:r>
              <a:rPr lang="ru-RU" sz="2400">
                <a:solidFill>
                  <a:schemeClr val="tx1"/>
                </a:solidFill>
                <a:latin typeface="Bookman Old Style"/>
              </a:rPr>
              <a:t>, W</a:t>
            </a:r>
            <a:r>
              <a:rPr lang="ru-RU" sz="2400" baseline="30000">
                <a:solidFill>
                  <a:schemeClr val="tx1"/>
                </a:solidFill>
                <a:latin typeface="Bookman Old Style"/>
              </a:rPr>
              <a:t>–</a:t>
            </a:r>
            <a:r>
              <a:rPr lang="ru-RU" sz="2400">
                <a:solidFill>
                  <a:schemeClr val="tx1"/>
                </a:solidFill>
                <a:latin typeface="Bookman Old Style"/>
              </a:rPr>
              <a:t> и Z</a:t>
            </a:r>
            <a:r>
              <a:rPr lang="ru-RU" sz="2400" baseline="30000">
                <a:solidFill>
                  <a:schemeClr val="tx1"/>
                </a:solidFill>
                <a:latin typeface="Bookman Old Style"/>
              </a:rPr>
              <a:t>0</a:t>
            </a:r>
            <a:r>
              <a:rPr lang="ru-RU" sz="2400">
                <a:solidFill>
                  <a:schemeClr val="tx1"/>
                </a:solidFill>
                <a:latin typeface="Bookman Old Style"/>
              </a:rPr>
              <a:t>. Частицы материи называют фермионами, а частицы полей называют бозонами.</a:t>
            </a:r>
            <a:endParaRPr/>
          </a:p>
          <a:p>
            <a:pPr>
              <a:defRPr/>
            </a:pPr>
            <a:r>
              <a:rPr lang="ru-RU" sz="2400">
                <a:solidFill>
                  <a:schemeClr val="tx1"/>
                </a:solidFill>
                <a:latin typeface="Bookman Old Style"/>
              </a:rPr>
              <a:t>Главное отличие фермионов от бозонов в том, что они подчиняются разной статистике. Фермионы не могут одновременно находиться в одном квантовом состоянии, а бозоны – могут.</a:t>
            </a:r>
            <a:endParaRPr/>
          </a:p>
          <a:p>
            <a:pPr>
              <a:spcBef>
                <a:spcPts val="0"/>
              </a:spcBef>
              <a:defRPr/>
            </a:pPr>
            <a:endParaRPr lang="ru-RU" sz="2200">
              <a:solidFill>
                <a:schemeClr val="tx1"/>
              </a:solidFill>
              <a:latin typeface="Bookman Old Style"/>
            </a:endParaRPr>
          </a:p>
        </p:txBody>
      </p:sp>
      <p:sp>
        <p:nvSpPr>
          <p:cNvPr id="4" name="Прямоугольник 3"/>
          <p:cNvSpPr/>
          <p:nvPr/>
        </p:nvSpPr>
        <p:spPr bwMode="auto">
          <a:xfrm rot="10800000">
            <a:off x="3174" y="6453336"/>
            <a:ext cx="9180513" cy="562768"/>
          </a:xfrm>
          <a:prstGeom prst="rect">
            <a:avLst/>
          </a:prstGeom>
          <a:gradFill>
            <a:gsLst>
              <a:gs pos="0">
                <a:srgbClr val="0E278A"/>
              </a:gs>
              <a:gs pos="83000">
                <a:srgbClr val="050D3F"/>
              </a:gs>
            </a:gsLst>
            <a:lin ang="55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ru-RU">
              <a:solidFill>
                <a:prstClr val="white"/>
              </a:solidFill>
            </a:endParaRPr>
          </a:p>
        </p:txBody>
      </p:sp>
      <p:pic>
        <p:nvPicPr>
          <p:cNvPr id="5" name="Рисунок 4" descr="proton.jpg"/>
          <p:cNvPicPr/>
          <p:nvPr/>
        </p:nvPicPr>
        <p:blipFill>
          <a:blip r:embed="rId3"/>
          <a:stretch/>
        </p:blipFill>
        <p:spPr bwMode="auto">
          <a:xfrm>
            <a:off x="5615608" y="3634220"/>
            <a:ext cx="3528392" cy="2810991"/>
          </a:xfrm>
          <a:prstGeom prst="rect">
            <a:avLst/>
          </a:prstGeom>
        </p:spPr>
      </p:pic>
      <p:sp>
        <p:nvSpPr>
          <p:cNvPr id="2" name="Прямоугольник 1"/>
          <p:cNvSpPr/>
          <p:nvPr/>
        </p:nvSpPr>
        <p:spPr bwMode="auto">
          <a:xfrm>
            <a:off x="21430" y="3861048"/>
            <a:ext cx="5594178" cy="1938992"/>
          </a:xfrm>
          <a:prstGeom prst="rect">
            <a:avLst/>
          </a:prstGeom>
        </p:spPr>
        <p:txBody>
          <a:bodyPr wrap="square">
            <a:spAutoFit/>
          </a:bodyPr>
          <a:lstStyle/>
          <a:p>
            <a:pPr>
              <a:defRPr/>
            </a:pPr>
            <a:r>
              <a:rPr lang="ru-RU" sz="2000">
                <a:latin typeface="Bookman Old Style"/>
                <a:ea typeface="Times New Roman"/>
              </a:rPr>
              <a:t>1968: обнаружены точечные заряды внутри протона. Тем самым подтверждено, что протон не является элементарной частицей. В дальнейшем стало ясно, что эти точечные заряды и есть кварки (см. Рис.)</a:t>
            </a:r>
            <a:endParaRPr lang="ru-RU" sz="2000">
              <a:latin typeface="Bookman Old Styl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Р7-Офис/7.2.2.36</Application>
  <DocSecurity>0</DocSecurity>
  <PresentationFormat>Экран (4:3)</PresentationFormat>
  <Paragraphs>0</Paragraphs>
  <Slides>29</Slides>
  <Notes>29</Notes>
  <HiddenSlides>0</HiddenSlides>
  <MMClips>2</MMClips>
  <ScaleCrop>0</ScaleCrop>
  <HeadingPairs>
    <vt:vector size="4" baseType="variant">
      <vt:variant>
        <vt:lpstr>Theme</vt:lpstr>
      </vt:variant>
      <vt:variant>
        <vt:i4>1</vt:i4>
      </vt:variant>
      <vt:variant>
        <vt:lpstr>Slide Titles</vt:lpstr>
      </vt:variant>
      <vt:variant>
        <vt:i4>29</vt:i4>
      </vt:variant>
    </vt:vector>
  </HeadingPairs>
  <TitlesOfParts>
    <vt:vector size="30"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Вводная лекция</dc:title>
  <dc:subject/>
  <dc:creator>m_pav</dc:creator>
  <cp:keywords/>
  <dc:description/>
  <dc:identifier/>
  <dc:language/>
  <cp:lastModifiedBy/>
  <cp:revision>1384</cp:revision>
  <dcterms:created xsi:type="dcterms:W3CDTF">2019-02-08T08:26:57Z</dcterms:created>
  <dcterms:modified xsi:type="dcterms:W3CDTF">2024-12-10T18:10:56Z</dcterms:modified>
  <cp:category/>
  <cp:contentStatus/>
  <cp:version/>
</cp:coreProperties>
</file>