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9" r:id="rId2"/>
    <p:sldId id="265" r:id="rId3"/>
    <p:sldId id="258" r:id="rId4"/>
    <p:sldId id="266" r:id="rId5"/>
    <p:sldId id="267" r:id="rId6"/>
    <p:sldId id="262" r:id="rId7"/>
    <p:sldId id="276" r:id="rId8"/>
    <p:sldId id="272" r:id="rId9"/>
    <p:sldId id="273" r:id="rId10"/>
    <p:sldId id="260" r:id="rId11"/>
    <p:sldId id="274" r:id="rId12"/>
    <p:sldId id="281" r:id="rId13"/>
    <p:sldId id="282" r:id="rId14"/>
    <p:sldId id="278" r:id="rId15"/>
    <p:sldId id="279" r:id="rId16"/>
    <p:sldId id="280" r:id="rId17"/>
    <p:sldId id="268" r:id="rId18"/>
    <p:sldId id="261" r:id="rId19"/>
    <p:sldId id="26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p:cViewPr varScale="1">
        <p:scale>
          <a:sx n="69" d="100"/>
          <a:sy n="69" d="100"/>
        </p:scale>
        <p:origin x="-1272"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3C687-349A-4523-9BC0-60A37C77E66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1683B86-FBCE-4453-AB19-7511A8A88A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F1242B4-744B-47A7-8216-71EDC2A8EE31}"/>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DB7958F3-97A3-4555-8F02-2AC8C5197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7A12AB-3DA3-49DB-84CE-32700642664A}"/>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218358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DE6CA-B0D0-4B89-B01D-B41121B53E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AC366C1-12B6-4D12-8A53-C8CFFA979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07AEC5-05B8-4F83-899A-1020486E40A6}"/>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309C9531-2A97-4797-A9E6-852443ED3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DF7C1D-9430-4876-8E87-1F1C0063BA2C}"/>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35951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FF6BE06-C985-43BD-A46D-10525669913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6AB7E08-70BB-4A8C-8821-0E7EF391AA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9ABFFF-0084-4038-A8CE-1E7EABF51C3B}"/>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E2D7D4FA-05CF-4DCA-98BA-73311EDCD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9427171-A876-45B8-91E5-EC2DB9436404}"/>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7802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D183B-70DB-4A8D-862E-E98D1B4A77E2}"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69788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CE3F2-CD6F-45D0-A22D-F23C1C792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9D12F15-C279-4E4A-A8E8-3A985EF7B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246600-E8C7-45AE-80AA-E8D0A6CCF9C9}"/>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A8078AD6-0730-45C2-B044-2A5169647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1F1D7B-E756-43E0-AB3E-52974B33CFE0}"/>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4739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EF04D-9A68-442B-ABB3-78AAC375F6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F53A14-926B-47E7-81F0-C705A18632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8C39B5-83D0-464D-AE2F-830664208623}"/>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B0C50701-CE93-4E05-89B2-27271FD96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82EBA2C-0482-403B-854A-96009DA808A0}"/>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02461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F713F-777F-42AF-A9B1-68845B634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9B9CAF8-DCAB-4D5F-899B-50A1C3A8265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2E320C8-9F1E-42B7-8527-C50A9502EF5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3013467-5E0B-46BB-9436-D757BA1DA75C}"/>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xmlns="" id="{E6AD5647-0BC4-4D06-98B6-90BDCF387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767654-CB3E-4083-8008-6E60324C98F4}"/>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3597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6C85D-7811-45BF-8C52-12473AD4F42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815A15-1F8B-43E5-AFA7-081D6EC06CD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76FE581-BCD0-4E1C-8E4B-42840CAA1FD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1FCCD8E-829E-4435-9845-F99E6A49B4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444132-36BF-43F9-9D75-9948AA7288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DA57E8F-4B25-4765-9A68-768AFB53C907}"/>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8" name="Footer Placeholder 7">
            <a:extLst>
              <a:ext uri="{FF2B5EF4-FFF2-40B4-BE49-F238E27FC236}">
                <a16:creationId xmlns:a16="http://schemas.microsoft.com/office/drawing/2014/main" xmlns="" id="{69943A39-6785-4D4C-AA05-EE871356D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C66BC52-9CC1-46ED-B0EC-6EF1E7AE6B3B}"/>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29773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403F6-FCEF-4ED5-94CE-0BC6C492B1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5AA8E5-37A3-4278-B663-C6113861CEBE}"/>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4" name="Footer Placeholder 3">
            <a:extLst>
              <a:ext uri="{FF2B5EF4-FFF2-40B4-BE49-F238E27FC236}">
                <a16:creationId xmlns:a16="http://schemas.microsoft.com/office/drawing/2014/main" xmlns="" id="{1FE56257-7845-4D39-98BF-6AF0ED2307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C20552D-64CE-4E70-9F6B-8A59B91CD9BD}"/>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38764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0417D0-F5C9-4EA3-9D7F-E80918EFB7FC}"/>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3" name="Footer Placeholder 2">
            <a:extLst>
              <a:ext uri="{FF2B5EF4-FFF2-40B4-BE49-F238E27FC236}">
                <a16:creationId xmlns:a16="http://schemas.microsoft.com/office/drawing/2014/main" xmlns="" id="{082204E1-2A6C-4BE1-950A-6A66EA3D65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5F5888F-DF57-430A-8D08-DB124DC4E7F2}"/>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517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05DEF-8FE4-4070-9AC7-E331FA35FA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FF78BA8-80ED-4A19-9D83-2C41B70CBCE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E1AD871-4DA4-4924-8778-C468BFC9C7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C4E535D-11B6-4367-8562-0098F5F39E97}"/>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xmlns="" id="{D00F2EB6-D378-4094-82AE-DB4F78E3D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D2E278-7201-48B2-9E34-8986134268AB}"/>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5469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A18B9-A04A-4EC4-8DA6-066DE85096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1A36530-7868-4F6D-979C-AD1152E011A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5B5E4602-23D6-4557-91F8-893F9704DC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8D84F14-9526-4EDE-9004-5D91F7C5516B}"/>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xmlns="" id="{8730FBB7-2036-40D2-9FE8-10765C3FE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D9448-34D8-417C-8D2D-5A32B4598BD5}"/>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6669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5A18E8D-6641-464E-ACFA-D66165B380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E6BD8C-5AE7-4782-8422-0C351015F2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9E944D-07E8-4B20-A7A2-E2684647A56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xmlns="" id="{9E1A33AD-58DA-4AE5-8393-5B08C5A226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2A5BD98-718C-4B3F-9C33-D4FFC3B54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D183B-70DB-4A8D-862E-E98D1B4A77E2}" type="slidenum">
              <a:rPr lang="en-IN" smtClean="0"/>
              <a:pPr/>
              <a:t>‹#›</a:t>
            </a:fld>
            <a:endParaRPr lang="en-IN"/>
          </a:p>
        </p:txBody>
      </p:sp>
    </p:spTree>
    <p:extLst>
      <p:ext uri="{BB962C8B-B14F-4D97-AF65-F5344CB8AC3E}">
        <p14:creationId xmlns:p14="http://schemas.microsoft.com/office/powerpoint/2010/main" xmlns="" val="173878260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9532" y="4581128"/>
            <a:ext cx="8424935" cy="1679503"/>
          </a:xfrm>
        </p:spPr>
        <p:txBody>
          <a:bodyPr>
            <a:noAutofit/>
          </a:bodyPr>
          <a:lstStyle/>
          <a:p>
            <a:pPr marL="182880" indent="0" algn="l">
              <a:buNone/>
            </a:pP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ONLINE BUS BOOKING SYSTEM</a:t>
            </a:r>
            <a:br>
              <a:rPr lang="en-IN" sz="3200" b="1" dirty="0">
                <a:latin typeface="Arial" panose="020B0604020202020204" pitchFamily="34" charset="0"/>
                <a:cs typeface="Arial" panose="020B0604020202020204" pitchFamily="34" charset="0"/>
              </a:rPr>
            </a:br>
            <a:r>
              <a:rPr lang="en-IN" sz="3200" b="1" dirty="0">
                <a:latin typeface="Times New Roman" pitchFamily="18" charset="0"/>
                <a:cs typeface="Times New Roman" pitchFamily="18" charset="0"/>
              </a:rPr>
              <a:t/>
            </a:r>
            <a:br>
              <a:rPr lang="en-IN" sz="3200" b="1" dirty="0">
                <a:latin typeface="Times New Roman" pitchFamily="18" charset="0"/>
                <a:cs typeface="Times New Roman" pitchFamily="18" charset="0"/>
              </a:rPr>
            </a:br>
            <a:r>
              <a:rPr lang="en-IN" sz="2400" b="1" dirty="0">
                <a:latin typeface="Times New Roman" pitchFamily="18" charset="0"/>
                <a:cs typeface="Times New Roman" pitchFamily="18" charset="0"/>
              </a:rPr>
              <a:t>Presented By – Vishakha Satpute</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Pratiksha</a:t>
            </a:r>
            <a:r>
              <a:rPr lang="en-IN" sz="2400" b="1" dirty="0" smtClean="0">
                <a:latin typeface="Times New Roman" pitchFamily="18" charset="0"/>
                <a:cs typeface="Times New Roman" pitchFamily="18" charset="0"/>
              </a:rPr>
              <a:t> </a:t>
            </a:r>
            <a:r>
              <a:rPr lang="en-IN" sz="2400" b="1" dirty="0" err="1">
                <a:latin typeface="Times New Roman" pitchFamily="18" charset="0"/>
                <a:cs typeface="Times New Roman" pitchFamily="18" charset="0"/>
              </a:rPr>
              <a:t>Varawate</a:t>
            </a: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endParaRPr lang="en-IN" sz="32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xmlns="" id="{B37B4319-9F40-4197-BB93-3EC3F167A34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76056" y="597369"/>
            <a:ext cx="3407695" cy="3407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7002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04325" cy="1008112"/>
          </a:xfrm>
        </p:spPr>
        <p:txBody>
          <a:bodyPr/>
          <a:lstStyle/>
          <a:p>
            <a:pPr marL="0" indent="0" algn="l">
              <a:buNone/>
            </a:pPr>
            <a:r>
              <a:rPr lang="en-IN" sz="2800" b="1" dirty="0">
                <a:solidFill>
                  <a:srgbClr val="7030A0"/>
                </a:solidFill>
                <a:latin typeface="+mn-lt"/>
                <a:cs typeface="Times New Roman" panose="02020603050405020304" pitchFamily="18" charset="0"/>
              </a:rPr>
              <a:t>SPRING BOOT:</a:t>
            </a:r>
            <a:endParaRPr lang="en-IN" sz="2400" b="1" dirty="0">
              <a:solidFill>
                <a:srgbClr val="7030A0"/>
              </a:solidFill>
              <a:latin typeface="+mn-lt"/>
              <a:cs typeface="Times New Roman" panose="02020603050405020304" pitchFamily="18" charset="0"/>
            </a:endParaRPr>
          </a:p>
        </p:txBody>
      </p:sp>
      <p:sp>
        <p:nvSpPr>
          <p:cNvPr id="3" name="Text Placeholder 2"/>
          <p:cNvSpPr>
            <a:spLocks noGrp="1"/>
          </p:cNvSpPr>
          <p:nvPr>
            <p:ph type="body" idx="1"/>
          </p:nvPr>
        </p:nvSpPr>
        <p:spPr>
          <a:xfrm>
            <a:off x="611560" y="2060848"/>
            <a:ext cx="7920880" cy="3382123"/>
          </a:xfrm>
        </p:spPr>
        <p:txBody>
          <a:bodyPr/>
          <a:lstStyle/>
          <a:p>
            <a:pPr marL="285750" indent="-285750" algn="just">
              <a:buFont typeface="Arial" panose="020B0604020202020204" pitchFamily="34" charset="0"/>
              <a:buChar char="•"/>
            </a:pP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6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develop</a:t>
            </a:r>
            <a:r>
              <a:rPr lang="en-US" sz="2000" spc="2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1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EST</a:t>
            </a:r>
            <a:r>
              <a:rPr lang="en-US" sz="2000" spc="-7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web</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servi</a:t>
            </a:r>
            <a:r>
              <a:rPr lang="en-US" sz="2000" spc="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ces</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21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taken</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the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9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29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framework</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next</a:t>
            </a:r>
            <a:r>
              <a:rPr lang="en-US" sz="2000" spc="-4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level.</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2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drast</a:t>
            </a:r>
            <a:r>
              <a:rPr lang="en-US" sz="2000" spc="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cally reduced</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configuration</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and</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setup</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me</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required</a:t>
            </a:r>
            <a:r>
              <a:rPr lang="en-US" sz="2000" spc="-8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projects.</a:t>
            </a:r>
            <a:endPar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xmlns="" val="109057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648072"/>
          </a:xfrm>
        </p:spPr>
        <p:txBody>
          <a:bodyPr/>
          <a:lstStyle/>
          <a:p>
            <a:pPr marL="0" indent="0" algn="just">
              <a:buNone/>
            </a:pPr>
            <a:r>
              <a:rPr lang="en-IN" sz="2400" dirty="0">
                <a:latin typeface="+mn-lt"/>
              </a:rPr>
              <a:t>SPRING BOOT APPLICATION ARCHITECTURE</a:t>
            </a:r>
          </a:p>
        </p:txBody>
      </p:sp>
      <p:sp>
        <p:nvSpPr>
          <p:cNvPr id="3" name="Text Placeholder 2"/>
          <p:cNvSpPr>
            <a:spLocks noGrp="1"/>
          </p:cNvSpPr>
          <p:nvPr>
            <p:ph type="body" idx="1"/>
          </p:nvPr>
        </p:nvSpPr>
        <p:spPr>
          <a:xfrm>
            <a:off x="611560" y="1556792"/>
            <a:ext cx="7848872" cy="4824536"/>
          </a:xfrm>
        </p:spPr>
        <p:txBody>
          <a:bodyPr>
            <a:normAutofit/>
          </a:bodyPr>
          <a:lstStyle/>
          <a:p>
            <a:pPr marL="342900" indent="-342900" algn="just">
              <a:buFont typeface="Arial" panose="020B0604020202020204" pitchFamily="34" charset="0"/>
              <a:buChar char="•"/>
            </a:pPr>
            <a:r>
              <a:rPr lang="en-IN" sz="2000" dirty="0">
                <a:solidFill>
                  <a:schemeClr val="tx1"/>
                </a:solidFill>
              </a:rPr>
              <a:t>The Spring Boot is built on top of the core spring framework. It is a simplified and automated version of the spring framework. The spring boot follows a layered architecture in which each layer communicates with other Layers. The spring boot documentation provides the following definition of the spring boot framework.</a:t>
            </a:r>
          </a:p>
          <a:p>
            <a:pPr marL="342900" indent="-342900" algn="just">
              <a:buFont typeface="Arial" panose="020B0604020202020204" pitchFamily="34" charset="0"/>
              <a:buChar char="•"/>
            </a:pPr>
            <a:r>
              <a:rPr lang="en-IN" sz="2000" dirty="0">
                <a:solidFill>
                  <a:schemeClr val="tx1"/>
                </a:solidFill>
              </a:rPr>
              <a:t> “Spring Boot makes it easy to create stand-alone, production-grade Spring-based application that you can just run”</a:t>
            </a:r>
          </a:p>
          <a:p>
            <a:pPr marL="342900" indent="-342900" algn="just">
              <a:buFont typeface="Arial" panose="020B0604020202020204" pitchFamily="34" charset="0"/>
              <a:buChar char="•"/>
            </a:pPr>
            <a:r>
              <a:rPr lang="en-IN" sz="2000" dirty="0">
                <a:solidFill>
                  <a:schemeClr val="tx1"/>
                </a:solidFill>
              </a:rPr>
              <a:t>The main aim of spring boot is to remove the XML and annotation-based configurations. This spring provides the following benefits such as opinionated, convention over configuration, stand-alone, and production-ready.</a:t>
            </a:r>
          </a:p>
        </p:txBody>
      </p:sp>
    </p:spTree>
    <p:extLst>
      <p:ext uri="{BB962C8B-B14F-4D97-AF65-F5344CB8AC3E}">
        <p14:creationId xmlns:p14="http://schemas.microsoft.com/office/powerpoint/2010/main" xmlns="" val="30128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0EB0BC6-04D9-43A2-9629-4550CA03DE1E}"/>
              </a:ext>
            </a:extLst>
          </p:cNvPr>
          <p:cNvSpPr txBox="1"/>
          <p:nvPr/>
        </p:nvSpPr>
        <p:spPr>
          <a:xfrm>
            <a:off x="3383868" y="6376556"/>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xmlns="" id="{E849282C-52B9-45CC-B31F-BD451895AC5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110426"/>
            <a:ext cx="7200800" cy="6239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26705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CE537A16-0DEE-406E-B07D-CBF6C5ECB7FA}"/>
              </a:ext>
            </a:extLst>
          </p:cNvPr>
          <p:cNvSpPr txBox="1"/>
          <p:nvPr/>
        </p:nvSpPr>
        <p:spPr>
          <a:xfrm>
            <a:off x="3635896" y="6488668"/>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xmlns="" id="{F8A22A25-CB8E-4481-8E93-457FC5D2106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0331" y="116632"/>
            <a:ext cx="7043338" cy="6372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50976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99DDA-216D-4412-97C2-2C1D687C2A97}"/>
              </a:ext>
            </a:extLst>
          </p:cNvPr>
          <p:cNvSpPr>
            <a:spLocks noGrp="1"/>
          </p:cNvSpPr>
          <p:nvPr>
            <p:ph type="title"/>
          </p:nvPr>
        </p:nvSpPr>
        <p:spPr>
          <a:xfrm>
            <a:off x="251520" y="188640"/>
            <a:ext cx="7886700" cy="701428"/>
          </a:xfrm>
        </p:spPr>
        <p:txBody>
          <a:bodyPr>
            <a:normAutofit/>
          </a:bodyPr>
          <a:lstStyle/>
          <a:p>
            <a:r>
              <a:rPr lang="en-US" sz="3600" b="1" dirty="0">
                <a:solidFill>
                  <a:srgbClr val="7030A0"/>
                </a:solidFill>
                <a:latin typeface="+mn-lt"/>
              </a:rPr>
              <a:t>Screenshots</a:t>
            </a:r>
            <a:endParaRPr lang="en-IN" sz="3600" b="1" dirty="0">
              <a:solidFill>
                <a:srgbClr val="7030A0"/>
              </a:solidFill>
              <a:latin typeface="+mn-lt"/>
            </a:endParaRPr>
          </a:p>
        </p:txBody>
      </p:sp>
      <p:sp>
        <p:nvSpPr>
          <p:cNvPr id="7" name="TextBox 6">
            <a:extLst>
              <a:ext uri="{FF2B5EF4-FFF2-40B4-BE49-F238E27FC236}">
                <a16:creationId xmlns:a16="http://schemas.microsoft.com/office/drawing/2014/main" xmlns="" id="{80F9F190-0E17-4D06-9CB3-5F6E31746463}"/>
              </a:ext>
            </a:extLst>
          </p:cNvPr>
          <p:cNvSpPr txBox="1"/>
          <p:nvPr/>
        </p:nvSpPr>
        <p:spPr>
          <a:xfrm>
            <a:off x="1156375" y="3429000"/>
            <a:ext cx="2232248" cy="369332"/>
          </a:xfrm>
          <a:prstGeom prst="rect">
            <a:avLst/>
          </a:prstGeom>
          <a:noFill/>
        </p:spPr>
        <p:txBody>
          <a:bodyPr wrap="square" rtlCol="0">
            <a:spAutoFit/>
          </a:bodyPr>
          <a:lstStyle/>
          <a:p>
            <a:pPr algn="ctr"/>
            <a:r>
              <a:rPr lang="en-US" dirty="0"/>
              <a:t>User Login</a:t>
            </a:r>
            <a:endParaRPr lang="en-IN" dirty="0"/>
          </a:p>
        </p:txBody>
      </p:sp>
      <p:sp>
        <p:nvSpPr>
          <p:cNvPr id="9" name="TextBox 8">
            <a:extLst>
              <a:ext uri="{FF2B5EF4-FFF2-40B4-BE49-F238E27FC236}">
                <a16:creationId xmlns:a16="http://schemas.microsoft.com/office/drawing/2014/main" xmlns="" id="{65D3C615-CCCE-4009-A755-A0B36434AE1F}"/>
              </a:ext>
            </a:extLst>
          </p:cNvPr>
          <p:cNvSpPr txBox="1"/>
          <p:nvPr/>
        </p:nvSpPr>
        <p:spPr>
          <a:xfrm>
            <a:off x="5594370" y="6428086"/>
            <a:ext cx="2232248" cy="369332"/>
          </a:xfrm>
          <a:prstGeom prst="rect">
            <a:avLst/>
          </a:prstGeom>
          <a:noFill/>
        </p:spPr>
        <p:txBody>
          <a:bodyPr wrap="square" rtlCol="0">
            <a:spAutoFit/>
          </a:bodyPr>
          <a:lstStyle/>
          <a:p>
            <a:pPr algn="ctr"/>
            <a:r>
              <a:rPr lang="en-US" dirty="0"/>
              <a:t>Admin Login</a:t>
            </a:r>
            <a:endParaRPr lang="en-IN" dirty="0"/>
          </a:p>
        </p:txBody>
      </p:sp>
      <p:pic>
        <p:nvPicPr>
          <p:cNvPr id="11" name="Picture 10" descr="USER Login.jpeg"/>
          <p:cNvPicPr>
            <a:picLocks noChangeAspect="1"/>
          </p:cNvPicPr>
          <p:nvPr/>
        </p:nvPicPr>
        <p:blipFill>
          <a:blip r:embed="rId2" cstate="print"/>
          <a:stretch>
            <a:fillRect/>
          </a:stretch>
        </p:blipFill>
        <p:spPr>
          <a:xfrm>
            <a:off x="323528" y="857250"/>
            <a:ext cx="4248472" cy="2571750"/>
          </a:xfrm>
          <a:prstGeom prst="rect">
            <a:avLst/>
          </a:prstGeom>
        </p:spPr>
      </p:pic>
      <p:pic>
        <p:nvPicPr>
          <p:cNvPr id="12" name="Picture 11" descr="Admin Login.jpeg"/>
          <p:cNvPicPr>
            <a:picLocks noChangeAspect="1"/>
          </p:cNvPicPr>
          <p:nvPr/>
        </p:nvPicPr>
        <p:blipFill>
          <a:blip r:embed="rId3" cstate="print"/>
          <a:stretch>
            <a:fillRect/>
          </a:stretch>
        </p:blipFill>
        <p:spPr>
          <a:xfrm>
            <a:off x="4355975" y="3933056"/>
            <a:ext cx="4490863" cy="2448272"/>
          </a:xfrm>
          <a:prstGeom prst="rect">
            <a:avLst/>
          </a:prstGeom>
        </p:spPr>
      </p:pic>
    </p:spTree>
    <p:extLst>
      <p:ext uri="{BB962C8B-B14F-4D97-AF65-F5344CB8AC3E}">
        <p14:creationId xmlns:p14="http://schemas.microsoft.com/office/powerpoint/2010/main" xmlns="" val="2662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5-04-16 at 12.14.05 AM.jpeg"/>
          <p:cNvPicPr>
            <a:picLocks noChangeAspect="1"/>
          </p:cNvPicPr>
          <p:nvPr/>
        </p:nvPicPr>
        <p:blipFill>
          <a:blip r:embed="rId2" cstate="print"/>
          <a:stretch>
            <a:fillRect/>
          </a:stretch>
        </p:blipFill>
        <p:spPr>
          <a:xfrm>
            <a:off x="0" y="836712"/>
            <a:ext cx="5220072" cy="2664296"/>
          </a:xfrm>
          <a:prstGeom prst="rect">
            <a:avLst/>
          </a:prstGeom>
        </p:spPr>
      </p:pic>
      <p:pic>
        <p:nvPicPr>
          <p:cNvPr id="5" name="Picture 4" descr="WhatsApp Image 2025-04-16 at 12.14.35 AM.jpeg"/>
          <p:cNvPicPr>
            <a:picLocks noChangeAspect="1"/>
          </p:cNvPicPr>
          <p:nvPr/>
        </p:nvPicPr>
        <p:blipFill>
          <a:blip r:embed="rId3" cstate="print"/>
          <a:stretch>
            <a:fillRect/>
          </a:stretch>
        </p:blipFill>
        <p:spPr>
          <a:xfrm>
            <a:off x="3491880" y="4005064"/>
            <a:ext cx="5652120" cy="2664296"/>
          </a:xfrm>
          <a:prstGeom prst="rect">
            <a:avLst/>
          </a:prstGeom>
        </p:spPr>
      </p:pic>
    </p:spTree>
    <p:extLst>
      <p:ext uri="{BB962C8B-B14F-4D97-AF65-F5344CB8AC3E}">
        <p14:creationId xmlns:p14="http://schemas.microsoft.com/office/powerpoint/2010/main" xmlns="" val="396391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5-04-16 at 12.14.36 AM.jpeg"/>
          <p:cNvPicPr>
            <a:picLocks noChangeAspect="1"/>
          </p:cNvPicPr>
          <p:nvPr/>
        </p:nvPicPr>
        <p:blipFill>
          <a:blip r:embed="rId2" cstate="print"/>
          <a:stretch>
            <a:fillRect/>
          </a:stretch>
        </p:blipFill>
        <p:spPr>
          <a:xfrm>
            <a:off x="0" y="908720"/>
            <a:ext cx="3995936" cy="2880320"/>
          </a:xfrm>
          <a:prstGeom prst="rect">
            <a:avLst/>
          </a:prstGeom>
        </p:spPr>
      </p:pic>
      <p:pic>
        <p:nvPicPr>
          <p:cNvPr id="6" name="Picture 5" descr="WhatsApp Image 2025-04-16 at 12.14.35 AM (1).jpeg"/>
          <p:cNvPicPr>
            <a:picLocks noChangeAspect="1"/>
          </p:cNvPicPr>
          <p:nvPr/>
        </p:nvPicPr>
        <p:blipFill>
          <a:blip r:embed="rId3" cstate="print"/>
          <a:stretch>
            <a:fillRect/>
          </a:stretch>
        </p:blipFill>
        <p:spPr>
          <a:xfrm>
            <a:off x="4572000" y="908720"/>
            <a:ext cx="4320480" cy="3528392"/>
          </a:xfrm>
          <a:prstGeom prst="rect">
            <a:avLst/>
          </a:prstGeom>
        </p:spPr>
      </p:pic>
      <p:pic>
        <p:nvPicPr>
          <p:cNvPr id="8" name="Picture 7" descr="WhatsApp Image 2025-04-16 at 12.14.36 AM (1).jpeg"/>
          <p:cNvPicPr>
            <a:picLocks noChangeAspect="1"/>
          </p:cNvPicPr>
          <p:nvPr/>
        </p:nvPicPr>
        <p:blipFill>
          <a:blip r:embed="rId4" cstate="print"/>
          <a:stretch>
            <a:fillRect/>
          </a:stretch>
        </p:blipFill>
        <p:spPr>
          <a:xfrm>
            <a:off x="827584" y="4797152"/>
            <a:ext cx="6912768" cy="1800200"/>
          </a:xfrm>
          <a:prstGeom prst="rect">
            <a:avLst/>
          </a:prstGeom>
        </p:spPr>
      </p:pic>
    </p:spTree>
    <p:extLst>
      <p:ext uri="{BB962C8B-B14F-4D97-AF65-F5344CB8AC3E}">
        <p14:creationId xmlns:p14="http://schemas.microsoft.com/office/powerpoint/2010/main" xmlns="" val="418721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08912" cy="720080"/>
          </a:xfrm>
        </p:spPr>
        <p:txBody>
          <a:bodyPr>
            <a:normAutofit/>
          </a:bodyPr>
          <a:lstStyle/>
          <a:p>
            <a:pPr marL="0" indent="0" algn="just">
              <a:buNone/>
            </a:pPr>
            <a:r>
              <a:rPr lang="en-IN" sz="3600" b="1" dirty="0">
                <a:solidFill>
                  <a:srgbClr val="7030A0"/>
                </a:solidFill>
                <a:latin typeface="+mn-lt"/>
              </a:rPr>
              <a:t>ADVANTAGES</a:t>
            </a:r>
          </a:p>
        </p:txBody>
      </p:sp>
      <p:sp>
        <p:nvSpPr>
          <p:cNvPr id="3" name="Text Placeholder 2"/>
          <p:cNvSpPr>
            <a:spLocks noGrp="1"/>
          </p:cNvSpPr>
          <p:nvPr>
            <p:ph type="body" idx="1"/>
          </p:nvPr>
        </p:nvSpPr>
        <p:spPr>
          <a:xfrm>
            <a:off x="611560" y="1412776"/>
            <a:ext cx="7920880" cy="4536504"/>
          </a:xfrm>
        </p:spPr>
        <p:txBody>
          <a:bodyPr/>
          <a:lstStyle/>
          <a:p>
            <a:pPr marL="457200" indent="-457200">
              <a:buFont typeface="Arial" panose="020B0604020202020204" pitchFamily="34" charset="0"/>
              <a:buChar char="•"/>
            </a:pPr>
            <a:r>
              <a:rPr lang="en-IN" sz="2000" dirty="0">
                <a:solidFill>
                  <a:schemeClr val="tx1"/>
                </a:solidFill>
              </a:rPr>
              <a:t>Good customer service</a:t>
            </a:r>
          </a:p>
          <a:p>
            <a:pPr marL="457200" indent="-457200">
              <a:buFont typeface="Arial" panose="020B0604020202020204" pitchFamily="34" charset="0"/>
              <a:buChar char="•"/>
            </a:pPr>
            <a:r>
              <a:rPr lang="en-IN" sz="2000" dirty="0">
                <a:solidFill>
                  <a:schemeClr val="tx1"/>
                </a:solidFill>
              </a:rPr>
              <a:t>Commission Free</a:t>
            </a:r>
          </a:p>
          <a:p>
            <a:pPr marL="457200" indent="-457200">
              <a:buFont typeface="Arial" panose="020B0604020202020204" pitchFamily="34" charset="0"/>
              <a:buChar char="•"/>
            </a:pPr>
            <a:r>
              <a:rPr lang="en-IN" sz="2000" dirty="0">
                <a:solidFill>
                  <a:schemeClr val="tx1"/>
                </a:solidFill>
              </a:rPr>
              <a:t>Open 24/7 for reservation</a:t>
            </a:r>
          </a:p>
          <a:p>
            <a:pPr marL="457200" indent="-457200">
              <a:buFont typeface="Arial" panose="020B0604020202020204" pitchFamily="34" charset="0"/>
              <a:buChar char="•"/>
            </a:pPr>
            <a:r>
              <a:rPr lang="en-IN" sz="2000" dirty="0">
                <a:solidFill>
                  <a:schemeClr val="tx1"/>
                </a:solidFill>
              </a:rPr>
              <a:t>Discount codes</a:t>
            </a:r>
          </a:p>
          <a:p>
            <a:pPr marL="457200" indent="-457200">
              <a:buFont typeface="Arial" panose="020B0604020202020204" pitchFamily="34" charset="0"/>
              <a:buChar char="•"/>
            </a:pPr>
            <a:r>
              <a:rPr lang="en-IN" sz="2000" dirty="0">
                <a:solidFill>
                  <a:schemeClr val="tx1"/>
                </a:solidFill>
              </a:rPr>
              <a:t>Clear and simple process</a:t>
            </a:r>
          </a:p>
          <a:p>
            <a:pPr marL="457200" indent="-457200">
              <a:buFont typeface="Arial" panose="020B0604020202020204" pitchFamily="34" charset="0"/>
              <a:buChar char="•"/>
            </a:pPr>
            <a:r>
              <a:rPr lang="en-IN" sz="2000" dirty="0">
                <a:solidFill>
                  <a:schemeClr val="tx1"/>
                </a:solidFill>
              </a:rPr>
              <a:t>Seat of your own choice</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xmlns="" val="269330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280920" cy="576064"/>
          </a:xfrm>
        </p:spPr>
        <p:txBody>
          <a:bodyPr>
            <a:noAutofit/>
          </a:bodyPr>
          <a:lstStyle/>
          <a:p>
            <a:pPr marL="0" indent="0" algn="just">
              <a:buNone/>
            </a:pPr>
            <a:r>
              <a:rPr lang="en-IN" sz="3600" b="1" dirty="0">
                <a:solidFill>
                  <a:srgbClr val="7030A0"/>
                </a:solidFill>
                <a:latin typeface="+mn-lt"/>
              </a:rPr>
              <a:t>FEATURES</a:t>
            </a:r>
          </a:p>
        </p:txBody>
      </p:sp>
      <p:sp>
        <p:nvSpPr>
          <p:cNvPr id="3" name="Text Placeholder 2"/>
          <p:cNvSpPr>
            <a:spLocks noGrp="1"/>
          </p:cNvSpPr>
          <p:nvPr>
            <p:ph type="body" idx="1"/>
          </p:nvPr>
        </p:nvSpPr>
        <p:spPr>
          <a:xfrm>
            <a:off x="467544" y="1484784"/>
            <a:ext cx="8424936" cy="4464496"/>
          </a:xfrm>
        </p:spPr>
        <p:txBody>
          <a:bodyPr>
            <a:normAutofit/>
          </a:bodyPr>
          <a:lstStyle/>
          <a:p>
            <a:pPr marL="457200" indent="-457200" algn="just">
              <a:buFont typeface="Arial" panose="020B0604020202020204" pitchFamily="34" charset="0"/>
              <a:buChar char="•"/>
            </a:pPr>
            <a:r>
              <a:rPr lang="en-IN" sz="2000" dirty="0">
                <a:solidFill>
                  <a:schemeClr val="tx1"/>
                </a:solidFill>
              </a:rPr>
              <a:t>It simplifies the tasks and reduces the paper work.</a:t>
            </a:r>
          </a:p>
          <a:p>
            <a:pPr marL="457200" indent="-457200" algn="just">
              <a:buFont typeface="Arial" panose="020B0604020202020204" pitchFamily="34" charset="0"/>
              <a:buChar char="•"/>
            </a:pPr>
            <a:r>
              <a:rPr lang="en-IN" sz="2000" dirty="0">
                <a:solidFill>
                  <a:schemeClr val="tx1"/>
                </a:solidFill>
              </a:rPr>
              <a:t>Accuracy.</a:t>
            </a:r>
          </a:p>
          <a:p>
            <a:pPr marL="457200" indent="-457200" algn="just">
              <a:buFont typeface="Arial" panose="020B0604020202020204" pitchFamily="34" charset="0"/>
              <a:buChar char="•"/>
            </a:pPr>
            <a:r>
              <a:rPr lang="en-IN" sz="2000" dirty="0">
                <a:solidFill>
                  <a:schemeClr val="tx1"/>
                </a:solidFill>
              </a:rPr>
              <a:t>Availability.</a:t>
            </a:r>
          </a:p>
          <a:p>
            <a:pPr marL="457200" indent="-457200" algn="just">
              <a:buFont typeface="Arial" panose="020B0604020202020204" pitchFamily="34" charset="0"/>
              <a:buChar char="•"/>
            </a:pPr>
            <a:r>
              <a:rPr lang="en-IN" sz="2000" dirty="0">
                <a:solidFill>
                  <a:schemeClr val="tx1"/>
                </a:solidFill>
              </a:rPr>
              <a:t>User  Friendly.</a:t>
            </a:r>
          </a:p>
          <a:p>
            <a:pPr marL="457200" indent="-457200" algn="just">
              <a:buFont typeface="Arial" panose="020B0604020202020204" pitchFamily="34" charset="0"/>
              <a:buChar char="•"/>
            </a:pPr>
            <a:r>
              <a:rPr lang="en-IN" sz="2000" dirty="0">
                <a:solidFill>
                  <a:schemeClr val="tx1"/>
                </a:solidFill>
              </a:rPr>
              <a:t>Efficiency.</a:t>
            </a:r>
          </a:p>
          <a:p>
            <a:pPr marL="457200" indent="-457200" algn="just">
              <a:buFont typeface="Arial" panose="020B0604020202020204" pitchFamily="34" charset="0"/>
              <a:buChar char="•"/>
            </a:pPr>
            <a:r>
              <a:rPr lang="en-IN" sz="2000" dirty="0">
                <a:solidFill>
                  <a:schemeClr val="tx1"/>
                </a:solidFill>
              </a:rPr>
              <a:t>Reliable.</a:t>
            </a:r>
          </a:p>
        </p:txBody>
      </p:sp>
    </p:spTree>
    <p:extLst>
      <p:ext uri="{BB962C8B-B14F-4D97-AF65-F5344CB8AC3E}">
        <p14:creationId xmlns:p14="http://schemas.microsoft.com/office/powerpoint/2010/main" xmlns="" val="258813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36904" cy="504056"/>
          </a:xfrm>
        </p:spPr>
        <p:txBody>
          <a:bodyPr>
            <a:noAutofit/>
          </a:bodyPr>
          <a:lstStyle/>
          <a:p>
            <a:pPr marL="0" indent="0" algn="just">
              <a:buNone/>
            </a:pPr>
            <a:r>
              <a:rPr lang="en-IN" sz="3600" b="1" dirty="0">
                <a:solidFill>
                  <a:srgbClr val="7030A0"/>
                </a:solidFill>
                <a:latin typeface="+mn-lt"/>
              </a:rPr>
              <a:t>CONCLUSION</a:t>
            </a:r>
          </a:p>
        </p:txBody>
      </p:sp>
      <p:sp>
        <p:nvSpPr>
          <p:cNvPr id="3" name="Text Placeholder 2"/>
          <p:cNvSpPr>
            <a:spLocks noGrp="1"/>
          </p:cNvSpPr>
          <p:nvPr>
            <p:ph type="body" idx="1"/>
          </p:nvPr>
        </p:nvSpPr>
        <p:spPr>
          <a:xfrm>
            <a:off x="467544" y="1340768"/>
            <a:ext cx="8280920" cy="5112568"/>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The online ticket booking system is an application where the customer can book a ticket online and 24/7 hours a day from any place in the world. Customers can also interact with the ticket booking website to know any other details they want. The online ticket booking system has developed successfully. System performance was also found to be satisfactory. This is a user-friendly application. Through this application, the cost can be reduced and efficiency is increased. With help of this application, customers can book tickets, and can know the status of the bus.</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064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704856" cy="720080"/>
          </a:xfrm>
        </p:spPr>
        <p:txBody>
          <a:bodyPr>
            <a:normAutofit/>
          </a:bodyPr>
          <a:lstStyle/>
          <a:p>
            <a:pPr marL="0" indent="0" algn="just">
              <a:buNone/>
            </a:pPr>
            <a:r>
              <a:rPr lang="en-IN" sz="3600" b="1" dirty="0">
                <a:solidFill>
                  <a:srgbClr val="7030A0"/>
                </a:solidFill>
                <a:latin typeface="+mn-lt"/>
              </a:rPr>
              <a:t>INDEX</a:t>
            </a:r>
          </a:p>
        </p:txBody>
      </p:sp>
      <p:sp>
        <p:nvSpPr>
          <p:cNvPr id="3" name="Text Placeholder 2"/>
          <p:cNvSpPr>
            <a:spLocks noGrp="1"/>
          </p:cNvSpPr>
          <p:nvPr>
            <p:ph type="body" idx="1"/>
          </p:nvPr>
        </p:nvSpPr>
        <p:spPr>
          <a:xfrm>
            <a:off x="539552" y="1628800"/>
            <a:ext cx="7920880" cy="4104456"/>
          </a:xfrm>
        </p:spPr>
        <p:txBody>
          <a:bodyPr>
            <a:normAutofit fontScale="85000" lnSpcReduction="20000"/>
          </a:bodyPr>
          <a:lstStyle/>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Introduction</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Scope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Modules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Technologies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Flow Diagrams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Angular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Spring Boot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Application Interfaces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Advantages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Features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xmlns="" val="1367601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4C7E8-C38A-404D-89AD-261D14B7C7C3}"/>
              </a:ext>
            </a:extLst>
          </p:cNvPr>
          <p:cNvSpPr>
            <a:spLocks noGrp="1"/>
          </p:cNvSpPr>
          <p:nvPr>
            <p:ph type="title"/>
          </p:nvPr>
        </p:nvSpPr>
        <p:spPr>
          <a:xfrm>
            <a:off x="628650" y="764704"/>
            <a:ext cx="7886700" cy="1988641"/>
          </a:xfrm>
        </p:spPr>
        <p:txBody>
          <a:bodyPr>
            <a:normAutofit fontScale="90000"/>
          </a:bodyPr>
          <a:lstStyle/>
          <a:p>
            <a:pPr algn="ctr"/>
            <a:r>
              <a:rPr lang="en-US" sz="8000" b="1" dirty="0">
                <a:solidFill>
                  <a:srgbClr val="7030A0"/>
                </a:solidFill>
                <a:latin typeface="Times New Roman" panose="02020603050405020304" pitchFamily="18" charset="0"/>
                <a:cs typeface="Times New Roman" panose="02020603050405020304" pitchFamily="18" charset="0"/>
              </a:rPr>
              <a:t>Thank You !!!</a:t>
            </a:r>
            <a:r>
              <a:rPr lang="en-US" sz="8000" b="1" dirty="0">
                <a:latin typeface="Times New Roman" panose="02020603050405020304" pitchFamily="18" charset="0"/>
                <a:cs typeface="Times New Roman" panose="02020603050405020304" pitchFamily="18" charset="0"/>
              </a:rPr>
              <a:t/>
            </a:r>
            <a:br>
              <a:rPr lang="en-US" sz="8000" b="1" dirty="0">
                <a:latin typeface="Times New Roman" panose="02020603050405020304" pitchFamily="18" charset="0"/>
                <a:cs typeface="Times New Roman" panose="02020603050405020304" pitchFamily="18" charset="0"/>
              </a:rPr>
            </a:br>
            <a:r>
              <a:rPr lang="en-US" dirty="0"/>
              <a:t/>
            </a:r>
            <a:br>
              <a:rPr lang="en-US" dirty="0"/>
            </a:br>
            <a:endParaRPr lang="en-IN" dirty="0"/>
          </a:p>
        </p:txBody>
      </p:sp>
      <p:pic>
        <p:nvPicPr>
          <p:cNvPr id="5" name="Picture 4">
            <a:extLst>
              <a:ext uri="{FF2B5EF4-FFF2-40B4-BE49-F238E27FC236}">
                <a16:creationId xmlns:a16="http://schemas.microsoft.com/office/drawing/2014/main" xmlns="" id="{809D5841-9664-40C3-8BD1-E6EFDAF7034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21496" y="3068960"/>
            <a:ext cx="3501008" cy="3501008"/>
          </a:xfrm>
          <a:prstGeom prst="rect">
            <a:avLst/>
          </a:prstGeom>
        </p:spPr>
      </p:pic>
    </p:spTree>
    <p:extLst>
      <p:ext uri="{BB962C8B-B14F-4D97-AF65-F5344CB8AC3E}">
        <p14:creationId xmlns:p14="http://schemas.microsoft.com/office/powerpoint/2010/main" xmlns="" val="8569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7" y="908720"/>
            <a:ext cx="6480719" cy="504056"/>
          </a:xfrm>
        </p:spPr>
        <p:txBody>
          <a:bodyPr>
            <a:noAutofit/>
          </a:bodyPr>
          <a:lstStyle/>
          <a:p>
            <a:pPr marL="0" indent="0" algn="l">
              <a:buNone/>
            </a:pPr>
            <a:r>
              <a:rPr lang="en-IN" sz="3200" b="1" dirty="0">
                <a:solidFill>
                  <a:srgbClr val="7030A0"/>
                </a:solidFill>
                <a:latin typeface="+mn-lt"/>
                <a:cs typeface="Times New Roman" panose="02020603050405020304" pitchFamily="18" charset="0"/>
              </a:rPr>
              <a:t>INTRODUCTION</a:t>
            </a:r>
          </a:p>
        </p:txBody>
      </p:sp>
      <p:sp>
        <p:nvSpPr>
          <p:cNvPr id="3" name="Content Placeholder 2"/>
          <p:cNvSpPr>
            <a:spLocks noGrp="1"/>
          </p:cNvSpPr>
          <p:nvPr>
            <p:ph sz="quarter" idx="13"/>
          </p:nvPr>
        </p:nvSpPr>
        <p:spPr>
          <a:xfrm>
            <a:off x="467544" y="1772816"/>
            <a:ext cx="8208912" cy="3960440"/>
          </a:xfrm>
        </p:spPr>
        <p:txBody>
          <a:bodyPr>
            <a:normAutofit/>
          </a:bodyPr>
          <a:lstStyle/>
          <a:p>
            <a:pPr marL="45720" indent="0" algn="just">
              <a:buNone/>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 bus booking system is a Java Spring Boot, MySQL and Angular Project which runs on the tomcat server, you can also run this project eclipse and Spring Tool Suites. We have developed this java Spring Boot and Angular project on Bus Booking System </a:t>
            </a:r>
            <a:r>
              <a:rPr lang="en-US" sz="2000" dirty="0">
                <a:latin typeface="Times New Roman" panose="02020603050405020304" pitchFamily="18" charset="0"/>
                <a:cs typeface="Times New Roman" panose="02020603050405020304" pitchFamily="18" charset="0"/>
              </a:rPr>
              <a:t>to automate the Bus Booking System process</a:t>
            </a:r>
            <a:r>
              <a:rPr lang="en-IN" sz="2000" dirty="0">
                <a:latin typeface="Times New Roman" panose="02020603050405020304" pitchFamily="18" charset="0"/>
                <a:cs typeface="Times New Roman" panose="02020603050405020304" pitchFamily="18" charset="0"/>
              </a:rPr>
              <a:t>. The main features of this project are to manage Bus, Ticket Booking, Sales, Operations, Customers and Booking. </a:t>
            </a:r>
          </a:p>
          <a:p>
            <a:pPr marL="45720" indent="0" algn="just">
              <a:buNone/>
            </a:pPr>
            <a:r>
              <a:rPr lang="en-IN" sz="2000" dirty="0">
                <a:latin typeface="Times New Roman" panose="02020603050405020304" pitchFamily="18" charset="0"/>
                <a:cs typeface="Times New Roman" panose="02020603050405020304" pitchFamily="18" charset="0"/>
              </a:rPr>
              <a:t>             The Online Bus Booking System is a web-based application that allows visitors to check ticket availability, buy a bus ticket and pay for the bus ticket online. </a:t>
            </a:r>
          </a:p>
          <a:p>
            <a:pPr marL="45720" indent="0" algn="just">
              <a:buNone/>
            </a:pPr>
            <a:r>
              <a:rPr lang="en-IN" sz="2000" dirty="0"/>
              <a:t>    </a:t>
            </a:r>
          </a:p>
          <a:p>
            <a:pPr marL="45720" indent="0" algn="just">
              <a:buNone/>
            </a:pPr>
            <a:r>
              <a:rPr lang="en-IN" sz="2000" dirty="0"/>
              <a:t>            </a:t>
            </a:r>
          </a:p>
        </p:txBody>
      </p:sp>
    </p:spTree>
    <p:extLst>
      <p:ext uri="{BB962C8B-B14F-4D97-AF65-F5344CB8AC3E}">
        <p14:creationId xmlns:p14="http://schemas.microsoft.com/office/powerpoint/2010/main" xmlns="" val="10486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864096"/>
          </a:xfrm>
        </p:spPr>
        <p:txBody>
          <a:bodyPr>
            <a:normAutofit/>
          </a:bodyPr>
          <a:lstStyle/>
          <a:p>
            <a:pPr marL="0" indent="0" algn="l">
              <a:buNone/>
            </a:pPr>
            <a:r>
              <a:rPr lang="en-IN" sz="3200" b="1" dirty="0">
                <a:solidFill>
                  <a:srgbClr val="7030A0"/>
                </a:solidFill>
                <a:latin typeface="+mn-lt"/>
              </a:rPr>
              <a:t>SCOPE</a:t>
            </a:r>
          </a:p>
        </p:txBody>
      </p:sp>
      <p:sp>
        <p:nvSpPr>
          <p:cNvPr id="3" name="Text Placeholder 2"/>
          <p:cNvSpPr>
            <a:spLocks noGrp="1"/>
          </p:cNvSpPr>
          <p:nvPr>
            <p:ph type="body" idx="1"/>
          </p:nvPr>
        </p:nvSpPr>
        <p:spPr>
          <a:xfrm>
            <a:off x="539552" y="1700808"/>
            <a:ext cx="7848872" cy="4104456"/>
          </a:xfrm>
        </p:spPr>
        <p:txBody>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scope of the online bus booking system is: A person should be able to:</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Login to the system through the first page of the application.</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Otherwise we can register into the system.</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Should be able to create a new login for accessing the reservation facility.</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Able to choose the seats which are available for a certain class.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xmlns="" val="112371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43" y="630324"/>
            <a:ext cx="7992888" cy="576064"/>
          </a:xfrm>
        </p:spPr>
        <p:txBody>
          <a:bodyPr>
            <a:normAutofit/>
          </a:bodyPr>
          <a:lstStyle/>
          <a:p>
            <a:pPr marL="0" indent="0" algn="just">
              <a:buNone/>
            </a:pPr>
            <a:r>
              <a:rPr lang="en-IN" sz="3200" b="1" dirty="0">
                <a:solidFill>
                  <a:srgbClr val="7030A0"/>
                </a:solidFill>
                <a:latin typeface="+mn-lt"/>
              </a:rPr>
              <a:t> MODULES OF BUS BOOKING SYSTEM</a:t>
            </a:r>
          </a:p>
        </p:txBody>
      </p:sp>
      <p:sp>
        <p:nvSpPr>
          <p:cNvPr id="3" name="Text Placeholder 2"/>
          <p:cNvSpPr>
            <a:spLocks noGrp="1"/>
          </p:cNvSpPr>
          <p:nvPr>
            <p:ph type="body" idx="1"/>
          </p:nvPr>
        </p:nvSpPr>
        <p:spPr>
          <a:xfrm>
            <a:off x="611560" y="1196752"/>
            <a:ext cx="7992888" cy="4824536"/>
          </a:xfrm>
        </p:spPr>
        <p:txBody>
          <a:bodyPr>
            <a:normAutofit/>
          </a:bodyPr>
          <a:lstStyle/>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Bus module</a:t>
            </a:r>
            <a:r>
              <a:rPr lang="en-IN" sz="2000" dirty="0">
                <a:solidFill>
                  <a:schemeClr val="tx1"/>
                </a:solidFill>
                <a:latin typeface="Times New Roman" panose="02020603050405020304" pitchFamily="18" charset="0"/>
                <a:cs typeface="Times New Roman" panose="02020603050405020304" pitchFamily="18" charset="0"/>
              </a:rPr>
              <a:t>: We can manage all the operations related to Buses from this module.</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Ticket Booking module</a:t>
            </a:r>
            <a:r>
              <a:rPr lang="en-IN" sz="2000" dirty="0">
                <a:solidFill>
                  <a:schemeClr val="tx1"/>
                </a:solidFill>
                <a:latin typeface="Times New Roman" panose="02020603050405020304" pitchFamily="18" charset="0"/>
                <a:cs typeface="Times New Roman" panose="02020603050405020304" pitchFamily="18" charset="0"/>
              </a:rPr>
              <a:t>: This module is normally developed for managing the Ticket Booking operations.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Operations module</a:t>
            </a:r>
            <a:r>
              <a:rPr lang="en-IN" sz="2000" dirty="0">
                <a:solidFill>
                  <a:schemeClr val="tx1"/>
                </a:solidFill>
                <a:latin typeface="Times New Roman" panose="02020603050405020304" pitchFamily="18" charset="0"/>
                <a:cs typeface="Times New Roman" panose="02020603050405020304" pitchFamily="18" charset="0"/>
              </a:rPr>
              <a:t>: This module manages Operations functionalities.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Admin module: </a:t>
            </a:r>
            <a:r>
              <a:rPr lang="en-IN" sz="2000" dirty="0">
                <a:solidFill>
                  <a:schemeClr val="tx1"/>
                </a:solidFill>
                <a:latin typeface="Times New Roman" panose="02020603050405020304" pitchFamily="18" charset="0"/>
                <a:cs typeface="Times New Roman" panose="02020603050405020304" pitchFamily="18" charset="0"/>
              </a:rPr>
              <a:t>Admin modules perform all the create, read, update and delete operations of bus application facilities.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Booking module</a:t>
            </a:r>
            <a:r>
              <a:rPr lang="en-IN" sz="2000" dirty="0">
                <a:solidFill>
                  <a:schemeClr val="tx1"/>
                </a:solidFill>
                <a:latin typeface="Times New Roman" panose="02020603050405020304" pitchFamily="18" charset="0"/>
                <a:cs typeface="Times New Roman" panose="02020603050405020304" pitchFamily="18" charset="0"/>
              </a:rPr>
              <a:t>: It manages all the functionalities of Booking.</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Customer module</a:t>
            </a:r>
            <a:r>
              <a:rPr lang="en-IN" sz="2000" dirty="0">
                <a:solidFill>
                  <a:schemeClr val="tx1"/>
                </a:solidFill>
                <a:latin typeface="Times New Roman" panose="02020603050405020304" pitchFamily="18" charset="0"/>
                <a:cs typeface="Times New Roman" panose="02020603050405020304" pitchFamily="18" charset="0"/>
              </a:rPr>
              <a:t>: Register, login, booking.</a:t>
            </a:r>
          </a:p>
          <a:p>
            <a:pPr marL="342900" indent="-34290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xmlns="" val="108523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8640960" cy="720080"/>
          </a:xfrm>
        </p:spPr>
        <p:txBody>
          <a:bodyPr>
            <a:normAutofit/>
          </a:bodyPr>
          <a:lstStyle/>
          <a:p>
            <a:pPr marL="0" indent="0">
              <a:buNone/>
            </a:pPr>
            <a:r>
              <a:rPr lang="en-IN" sz="3200" b="1" dirty="0">
                <a:solidFill>
                  <a:srgbClr val="7030A0"/>
                </a:solidFill>
                <a:latin typeface="+mn-lt"/>
                <a:cs typeface="Times New Roman" panose="02020603050405020304" pitchFamily="18" charset="0"/>
              </a:rPr>
              <a:t>Technologies used in this project</a:t>
            </a:r>
            <a:r>
              <a:rPr lang="en-IN" sz="3200" b="1" dirty="0">
                <a:solidFill>
                  <a:srgbClr val="7030A0"/>
                </a:solidFill>
                <a:latin typeface="+mn-lt"/>
              </a:rPr>
              <a:t>:-</a:t>
            </a:r>
          </a:p>
        </p:txBody>
      </p:sp>
      <p:sp>
        <p:nvSpPr>
          <p:cNvPr id="3" name="Text Placeholder 2"/>
          <p:cNvSpPr>
            <a:spLocks noGrp="1"/>
          </p:cNvSpPr>
          <p:nvPr>
            <p:ph type="body" idx="1"/>
          </p:nvPr>
        </p:nvSpPr>
        <p:spPr>
          <a:xfrm>
            <a:off x="467544" y="1340768"/>
            <a:ext cx="8424936" cy="5517232"/>
          </a:xfrm>
        </p:spPr>
        <p:txBody>
          <a:bodyPr>
            <a:normAutofit lnSpcReduction="10000"/>
          </a:bodyPr>
          <a:lstStyle/>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Frontend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VisualStudio Code IDE</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13+</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Node js &amp; Npm</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TypeScript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CLI</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Bootstrap</a:t>
            </a:r>
          </a:p>
          <a:p>
            <a:pPr marL="342900" indent="-342900" algn="just">
              <a:buFont typeface="Courier New" panose="02070309020205020404" pitchFamily="49" charset="0"/>
              <a:buChar char="o"/>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Backend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Boot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Maven</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Data JPA</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JDK 1.8</a:t>
            </a:r>
          </a:p>
          <a:p>
            <a:pPr marL="342900" indent="-342900" algn="l">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E</a:t>
            </a:r>
            <a:r>
              <a:rPr lang="en-IN" sz="2000" b="0" i="0" dirty="0">
                <a:solidFill>
                  <a:schemeClr val="tx1"/>
                </a:solidFill>
                <a:effectLst/>
                <a:latin typeface="Times New Roman" panose="02020603050405020304" pitchFamily="18" charset="0"/>
                <a:cs typeface="Times New Roman" panose="02020603050405020304" pitchFamily="18" charset="0"/>
              </a:rPr>
              <a:t>mbedded Tomcat server</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MySQL Database</a:t>
            </a:r>
          </a:p>
          <a:p>
            <a:pPr marL="342900" indent="-342900" algn="just">
              <a:buFont typeface="Courier New" panose="02070309020205020404" pitchFamily="49" charset="0"/>
              <a:buChar char="o"/>
            </a:pPr>
            <a:endParaRPr lang="en-IN" dirty="0"/>
          </a:p>
          <a:p>
            <a:pPr algn="just"/>
            <a:endParaRPr lang="en-IN" dirty="0"/>
          </a:p>
          <a:p>
            <a:endParaRPr lang="en-IN" dirty="0"/>
          </a:p>
        </p:txBody>
      </p:sp>
    </p:spTree>
    <p:extLst>
      <p:ext uri="{BB962C8B-B14F-4D97-AF65-F5344CB8AC3E}">
        <p14:creationId xmlns:p14="http://schemas.microsoft.com/office/powerpoint/2010/main" xmlns="" val="289340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1176" t="7812"/>
          <a:stretch/>
        </p:blipFill>
        <p:spPr>
          <a:xfrm>
            <a:off x="116632" y="1334327"/>
            <a:ext cx="8910736" cy="4189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xmlns="" id="{19EB68D8-F3F5-4D53-9207-733F3D505588}"/>
              </a:ext>
            </a:extLst>
          </p:cNvPr>
          <p:cNvSpPr/>
          <p:nvPr/>
        </p:nvSpPr>
        <p:spPr>
          <a:xfrm>
            <a:off x="395536" y="260648"/>
            <a:ext cx="5256584"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Web Application Block Diagram</a:t>
            </a:r>
            <a:endParaRPr lang="en-IN" b="1" dirty="0"/>
          </a:p>
        </p:txBody>
      </p:sp>
    </p:spTree>
    <p:extLst>
      <p:ext uri="{BB962C8B-B14F-4D97-AF65-F5344CB8AC3E}">
        <p14:creationId xmlns:p14="http://schemas.microsoft.com/office/powerpoint/2010/main" xmlns="" val="258225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136904" cy="720080"/>
          </a:xfrm>
        </p:spPr>
        <p:txBody>
          <a:bodyPr>
            <a:normAutofit/>
          </a:bodyPr>
          <a:lstStyle/>
          <a:p>
            <a:pPr marL="0" indent="0" algn="just">
              <a:buNone/>
            </a:pPr>
            <a:r>
              <a:rPr lang="en-IN" sz="3200" b="1" dirty="0">
                <a:solidFill>
                  <a:srgbClr val="7030A0"/>
                </a:solidFill>
                <a:latin typeface="+mn-lt"/>
              </a:rPr>
              <a:t>ANGULAR:</a:t>
            </a:r>
          </a:p>
        </p:txBody>
      </p:sp>
      <p:sp>
        <p:nvSpPr>
          <p:cNvPr id="3" name="Text Placeholder 2"/>
          <p:cNvSpPr>
            <a:spLocks noGrp="1"/>
          </p:cNvSpPr>
          <p:nvPr>
            <p:ph type="body" idx="1"/>
          </p:nvPr>
        </p:nvSpPr>
        <p:spPr>
          <a:xfrm>
            <a:off x="467544" y="1916832"/>
            <a:ext cx="8064896" cy="3600400"/>
          </a:xfrm>
        </p:spPr>
        <p:txBody>
          <a:bodyPr>
            <a:normAutofit/>
          </a:bodyPr>
          <a:lstStyle/>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1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spc="-3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platform</a:t>
            </a:r>
            <a:r>
              <a:rPr lang="en-US" sz="2000" spc="-9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7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sz="2000" spc="-19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framework</a:t>
            </a:r>
            <a:r>
              <a:rPr lang="en-US" sz="2000" spc="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buildi</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2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single-page</a:t>
            </a:r>
            <a:r>
              <a:rPr lang="en-US" sz="2000" spc="-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client</a:t>
            </a:r>
            <a:r>
              <a:rPr lang="en-US" sz="2000" spc="1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appl</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cat</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ons</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us</a:t>
            </a:r>
            <a:r>
              <a:rPr lang="en-US" sz="2000" spc="3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16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spc="-22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wr</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tten</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2000" spc="-2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spc="-3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Great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5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Single</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page</a:t>
            </a:r>
            <a:r>
              <a:rPr lang="en-US" sz="2000" spc="3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appl</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cat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ons.</a:t>
            </a: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2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modular.</a:t>
            </a:r>
          </a:p>
          <a:p>
            <a:pPr marL="342900" indent="-342900" algn="just">
              <a:buFont typeface="Arial" panose="020B0604020202020204" pitchFamily="34" charset="0"/>
              <a:buChar char="•"/>
            </a:pP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Bui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lt-i</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a:t>
            </a:r>
            <a:r>
              <a:rPr lang="en-US" sz="2000" spc="-1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features</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DI, data</a:t>
            </a:r>
            <a:r>
              <a:rPr lang="en-US" sz="2000" spc="12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bindi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5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etc.</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a:p>
            <a:pPr algn="just"/>
            <a:endParaRPr lang="en-IN" dirty="0"/>
          </a:p>
          <a:p>
            <a:pPr algn="just"/>
            <a:endParaRPr lang="en-IN" dirty="0"/>
          </a:p>
        </p:txBody>
      </p:sp>
    </p:spTree>
    <p:extLst>
      <p:ext uri="{BB962C8B-B14F-4D97-AF65-F5344CB8AC3E}">
        <p14:creationId xmlns:p14="http://schemas.microsoft.com/office/powerpoint/2010/main" xmlns="" val="332650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352928" cy="648072"/>
          </a:xfrm>
        </p:spPr>
        <p:txBody>
          <a:bodyPr/>
          <a:lstStyle/>
          <a:p>
            <a:pPr marL="0" indent="0" algn="just">
              <a:buNone/>
            </a:pPr>
            <a:r>
              <a:rPr lang="en-IN" sz="2400" dirty="0">
                <a:latin typeface="+mn-lt"/>
              </a:rPr>
              <a:t>ANGULAR APPLICATION ARCHITECTURE</a:t>
            </a:r>
          </a:p>
        </p:txBody>
      </p:sp>
      <p:sp>
        <p:nvSpPr>
          <p:cNvPr id="3" name="Text Placeholder 2"/>
          <p:cNvSpPr>
            <a:spLocks noGrp="1"/>
          </p:cNvSpPr>
          <p:nvPr>
            <p:ph type="body" idx="1"/>
          </p:nvPr>
        </p:nvSpPr>
        <p:spPr>
          <a:xfrm>
            <a:off x="539552" y="1268760"/>
            <a:ext cx="8208912" cy="5112568"/>
          </a:xfrm>
        </p:spPr>
        <p:txBody>
          <a:bodyPr>
            <a:normAutofit/>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architecture of an angular application relies on certain fundamental concepts. The basic building blocks of the angular framework are angular components that are organized into Ng modules. Ng modules collect related code into functional sets; an angular application is defined by a set of Ng modules. An application always has at least a root module that enables bootstrapping and typically has many more feature modules.</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Modules, components and services are classes that use decorators. These decorators mark their type and provide how to use them. </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An application’s components typically define many views, arranged hierarchically. Angular provides the Router service to help you define navigation paths among views. The router provides sophisticated in-browser navigational capabilities.</a:t>
            </a:r>
          </a:p>
        </p:txBody>
      </p:sp>
    </p:spTree>
    <p:extLst>
      <p:ext uri="{BB962C8B-B14F-4D97-AF65-F5344CB8AC3E}">
        <p14:creationId xmlns:p14="http://schemas.microsoft.com/office/powerpoint/2010/main" xmlns="" val="311034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812</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ONLINE BUS BOOKING SYSTEM  Presented By – Vishakha Satpute                            Pratiksha Varawate </vt:lpstr>
      <vt:lpstr>INDEX</vt:lpstr>
      <vt:lpstr>INTRODUCTION</vt:lpstr>
      <vt:lpstr>SCOPE</vt:lpstr>
      <vt:lpstr> MODULES OF BUS BOOKING SYSTEM</vt:lpstr>
      <vt:lpstr>Technologies used in this project:-</vt:lpstr>
      <vt:lpstr>Slide 7</vt:lpstr>
      <vt:lpstr>ANGULAR:</vt:lpstr>
      <vt:lpstr>ANGULAR APPLICATION ARCHITECTURE</vt:lpstr>
      <vt:lpstr>SPRING BOOT:</vt:lpstr>
      <vt:lpstr>SPRING BOOT APPLICATION ARCHITECTURE</vt:lpstr>
      <vt:lpstr>Slide 12</vt:lpstr>
      <vt:lpstr>Slide 13</vt:lpstr>
      <vt:lpstr>Screenshots</vt:lpstr>
      <vt:lpstr>Slide 15</vt:lpstr>
      <vt:lpstr>Slide 16</vt:lpstr>
      <vt:lpstr>ADVANTAGES</vt:lpstr>
      <vt:lpstr>FEATURES</vt:lpstr>
      <vt:lpstr>CONCLUSION</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MadhanMani</dc:creator>
  <cp:lastModifiedBy>lenovo</cp:lastModifiedBy>
  <cp:revision>63</cp:revision>
  <dcterms:created xsi:type="dcterms:W3CDTF">2022-04-16T04:16:41Z</dcterms:created>
  <dcterms:modified xsi:type="dcterms:W3CDTF">2025-04-16T17:55:42Z</dcterms:modified>
</cp:coreProperties>
</file>