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986ED-B76A-4344-A0CC-DFD3209A3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E42B38-55BB-4969-9154-3BDFC2A5D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EDCAD-F01F-413A-A5E4-ED6C430B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04BCA-E18C-4770-B66B-77BB283A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86A47-9235-4F66-B9B1-600A810A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0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FCEBD-FD50-4CDD-83FC-584B4BA3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203BF4-AACC-4894-A74C-19D52C4E5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CD4FB-5ABE-42C9-9ADB-4D4A0F23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C225B-AB08-460E-AD43-A144B6EF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D62ED-5045-43B9-BE19-DF8B7569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44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477DF2-AAA2-4EEC-956B-1DCABE5A9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39AEAD-8CBD-408C-A7E9-D1D214E45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5F8BA-4A86-4116-B051-5622D06C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EA009-1DC3-4D37-800C-71E750B9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E5DBA-DCF9-47E2-9B17-906B40EB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47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387BB-1D4B-4865-B424-D89ADD7E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9766B2-E83C-40ED-94B2-F96D6ADD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E0B35-C376-4DCF-8C5E-4724BF86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12C33-C1C8-4205-94E5-37886B9D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3BE6A-EE40-4377-8279-053DB30F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57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1FC4E-BC90-477D-AF0C-A93C8541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0B570C-01DB-455D-A110-B35440598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B408E-4B58-44CB-A5C7-BBB11AA2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531EE-1721-4BDB-AE2F-4292C119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10481-E364-45D4-A47C-677A9A9A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8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F12B-95C3-45FA-A716-7036628E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41B19-91F4-42DE-A38D-73BC70DC5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425314-C16D-497B-AC24-0F1CA63F2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78346D-8631-45A7-A5B3-1C5433CC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E9B2C7-0249-4232-BCD1-60E1ACB0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C7D2C-6DE2-46C6-843C-8C19F13B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6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1BBFB-C59B-4A2D-992E-AD7E241D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DA8F8-039E-4F2D-BBA7-291E9F4A6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E9760-660B-4215-94EA-0D988F9EE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55A736-0DB8-4F76-A7B5-BE0D0D244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A00E1D-60A1-4E4B-AAA6-134706526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743756-2735-44B7-B025-8F5FB577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0B3B64-11BF-42A3-9D68-3B64A8A4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8AE888-C17B-4120-B93F-0C80F0D1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02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668B9-4083-4F91-A587-94EAD9AD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E89873-DB69-4111-B589-A0D7B9CE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6AB854-43D5-4128-87EE-33CF488C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638D4C-76C1-4189-8575-C3217E39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7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A2503F-6C13-4EE9-927E-804A1355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EC3DFA-43FA-4A5E-BC27-7EFD1A31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B9A54A-CA2F-4E69-BDD4-70E97F70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31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B62F8-2EFF-466A-8C94-82A259B3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3CBA3B-E4E7-400B-AFBF-1A81516F4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2035A9-4FDF-4278-AA02-6335F9B30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CF6B1-AF48-4B31-B50B-49772ED8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E6AF41-9A95-49B0-9AC7-E54208C5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1304D-A465-44C3-8328-6694E514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74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76D79-62BD-4CD3-84F0-520C63B8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1D47F3-82EE-4C8E-B3B0-F5EAB0D35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303A2A-C5EB-4BA6-B854-DA6BFCEFA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18DD8E-8865-4966-A998-BB7DAC00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B2BD3-4F97-4FC2-9DCD-91D2DDBA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2BCC92-8DFC-45AE-B356-FA505E84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4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39A151-3469-433F-B2BC-FC098E31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3FA88A-8668-4465-BB12-EBF85AD93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A20C0-AF96-4B6D-8210-619AF1B18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7FE33-B25C-430A-A5D6-A0F61D2065F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758D8-F628-43D2-9A9E-7361ADB6B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C72A92-065F-4EB2-AE1B-5DF817B52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57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D7FAF5E-7541-4B22-85AA-52FE7418F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445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8DCE4E-01F4-409A-BD0E-63DE0807A816}"/>
              </a:ext>
            </a:extLst>
          </p:cNvPr>
          <p:cNvSpPr txBox="1"/>
          <p:nvPr/>
        </p:nvSpPr>
        <p:spPr>
          <a:xfrm>
            <a:off x="654627" y="5164575"/>
            <a:ext cx="92375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지역 기준으로 본 범죄 발생 수 입니다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. 2017~2019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년의 발생수를 합산한 것입니다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피해자 수는 역시 </a:t>
            </a:r>
            <a:r>
              <a:rPr lang="ko-KR" altLang="ko-KR" b="0" i="0" dirty="0">
                <a:solidFill>
                  <a:srgbClr val="000000"/>
                </a:solidFill>
                <a:effectLst/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인구가 많은 수도권과 대도시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가 가장 높은 순위 인 것을 알 수 있고</a:t>
            </a:r>
            <a:endParaRPr lang="en-US" altLang="ko-KR" b="0" i="0" dirty="0">
              <a:solidFill>
                <a:srgbClr val="000000"/>
              </a:solidFill>
              <a:effectLst/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세종시는 전국에서 가장 피해자가 적은 도시입니다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39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151FA5-1AE3-435F-95E1-BE6BB93C3831}"/>
              </a:ext>
            </a:extLst>
          </p:cNvPr>
          <p:cNvSpPr txBox="1"/>
          <p:nvPr/>
        </p:nvSpPr>
        <p:spPr>
          <a:xfrm>
            <a:off x="379239" y="5806791"/>
            <a:ext cx="10569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범죄에 상대적으로 취약해 보이는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16~20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세 사이의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가구의 범죄 피해율을 보시겠습니다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앞의 그래프와 마찬가지로 약한 상관 관계가 있어 보입니다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</a:t>
            </a:r>
            <a:endParaRPr lang="en-US" altLang="ko-KR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47E5AE-D6DB-4E90-93F0-7F07C8594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895"/>
            <a:ext cx="1080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9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97D44EE-0959-495E-B69B-C2C80884C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3" y="0"/>
            <a:ext cx="10800000" cy="576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BB8FA3-26FE-46BC-853D-C47926BBBC0B}"/>
              </a:ext>
            </a:extLst>
          </p:cNvPr>
          <p:cNvSpPr txBox="1"/>
          <p:nvPr/>
        </p:nvSpPr>
        <p:spPr>
          <a:xfrm>
            <a:off x="379239" y="5806791"/>
            <a:ext cx="1056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마찬가지의 이유로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61~ 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세 사이의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가구의 범죄 피해율을 보시겠습니다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앞의 그래프와 마찬가지로 약한 상관 관계가 있어 보이며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가구의 수가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16~20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세 보다 많지만 범죄 피해율은</a:t>
            </a:r>
            <a:endParaRPr lang="en-US" altLang="ko-KR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낮습니다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1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가구수와 범죄 피해율은 약한 상관 </a:t>
            </a:r>
            <a:r>
              <a:rPr lang="ko-KR" altLang="en-US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관계가 있는 것 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으로 보입니다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161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39F95F-4145-4029-B26A-88ECCA1A0186}"/>
              </a:ext>
            </a:extLst>
          </p:cNvPr>
          <p:cNvSpPr txBox="1"/>
          <p:nvPr/>
        </p:nvSpPr>
        <p:spPr>
          <a:xfrm>
            <a:off x="3886201" y="5147550"/>
            <a:ext cx="68277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데이터 수를 보면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2018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년은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2017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년보다 약간 감소 했고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2019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년은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2018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년 보다는 약간 늘어나 </a:t>
            </a:r>
            <a:endParaRPr lang="en-US" altLang="ko-KR" dirty="0">
              <a:solidFill>
                <a:srgbClr val="000000"/>
              </a:solidFill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전체적으로 큰 변화는 없음을 알 수 있습니다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.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CE62584-ABCF-4B24-9EE5-B1999ABF1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44571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E9B5C1C-E306-450C-A865-95CA1D439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554500"/>
              </p:ext>
            </p:extLst>
          </p:nvPr>
        </p:nvGraphicFramePr>
        <p:xfrm>
          <a:off x="597310" y="5147550"/>
          <a:ext cx="2667000" cy="1285875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747472554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818446172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년도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 발생 건수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47711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2017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     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1,660,250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09369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2018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     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1,577,969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139877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2019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     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1,610,493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4343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총합계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      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4,848,712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481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15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94C385-98CE-4B7A-9D99-1EE6E740D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080955" cy="4221316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D7BE39C-8752-45CA-8012-4344C2090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783714"/>
              </p:ext>
            </p:extLst>
          </p:nvPr>
        </p:nvGraphicFramePr>
        <p:xfrm>
          <a:off x="442992" y="4625787"/>
          <a:ext cx="4559300" cy="1028700"/>
        </p:xfrm>
        <a:graphic>
          <a:graphicData uri="http://schemas.openxmlformats.org/drawingml/2006/table">
            <a:tbl>
              <a:tblPr/>
              <a:tblGrid>
                <a:gridCol w="913764">
                  <a:extLst>
                    <a:ext uri="{9D8B030D-6E8A-4147-A177-3AD203B41FA5}">
                      <a16:colId xmlns:a16="http://schemas.microsoft.com/office/drawing/2014/main" val="1698662392"/>
                    </a:ext>
                  </a:extLst>
                </a:gridCol>
                <a:gridCol w="939146">
                  <a:extLst>
                    <a:ext uri="{9D8B030D-6E8A-4147-A177-3AD203B41FA5}">
                      <a16:colId xmlns:a16="http://schemas.microsoft.com/office/drawing/2014/main" val="1678484055"/>
                    </a:ext>
                  </a:extLst>
                </a:gridCol>
                <a:gridCol w="939146">
                  <a:extLst>
                    <a:ext uri="{9D8B030D-6E8A-4147-A177-3AD203B41FA5}">
                      <a16:colId xmlns:a16="http://schemas.microsoft.com/office/drawing/2014/main" val="2536187350"/>
                    </a:ext>
                  </a:extLst>
                </a:gridCol>
                <a:gridCol w="939146">
                  <a:extLst>
                    <a:ext uri="{9D8B030D-6E8A-4147-A177-3AD203B41FA5}">
                      <a16:colId xmlns:a16="http://schemas.microsoft.com/office/drawing/2014/main" val="2990616119"/>
                    </a:ext>
                  </a:extLst>
                </a:gridCol>
                <a:gridCol w="828098">
                  <a:extLst>
                    <a:ext uri="{9D8B030D-6E8A-4147-A177-3AD203B41FA5}">
                      <a16:colId xmlns:a16="http://schemas.microsoft.com/office/drawing/2014/main" val="738834352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FFFFFF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2012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FFFFFF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FFFFFF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2016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FFFFFF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2018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028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전체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4600.2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3742.5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3555.7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3678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33820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폭력범죄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768.2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371.7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387.8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566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29761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재산범죄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3832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3290.2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3167.9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3112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4183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BE66DF7-3BAE-480D-A2CA-00FD81B79E09}"/>
              </a:ext>
            </a:extLst>
          </p:cNvPr>
          <p:cNvSpPr txBox="1"/>
          <p:nvPr/>
        </p:nvSpPr>
        <p:spPr>
          <a:xfrm>
            <a:off x="5132439" y="4318216"/>
            <a:ext cx="68277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이번에는 범죄 피해율 기준으로 보시겠습니다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범죄 피해율이란 </a:t>
            </a:r>
            <a:endParaRPr lang="en-US" altLang="ko-KR" dirty="0">
              <a:solidFill>
                <a:srgbClr val="000000"/>
              </a:solidFill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인구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만명당 범죄 피해 발생 건수를 말합니다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. </a:t>
            </a:r>
          </a:p>
          <a:p>
            <a:endParaRPr lang="en-US" altLang="ko-KR" dirty="0">
              <a:solidFill>
                <a:srgbClr val="000000"/>
              </a:solidFill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왼쪽의 범죄 피해율을 보시면 점차 감소세를 보이고 있으며</a:t>
            </a:r>
            <a:endParaRPr lang="en-US" altLang="ko-KR" dirty="0">
              <a:solidFill>
                <a:srgbClr val="000000"/>
              </a:solidFill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2012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년에서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2014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년에 큰 감소세를 보이고 그 뒤에는 비슷한 수준을</a:t>
            </a:r>
            <a:endParaRPr lang="en-US" altLang="ko-KR" dirty="0">
              <a:solidFill>
                <a:srgbClr val="000000"/>
              </a:solidFill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유지하는 것을 볼 수 있습니다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이 전 페이지의 연도별 범죄 </a:t>
            </a:r>
            <a:r>
              <a:rPr lang="ko-KR" altLang="en-US" dirty="0" err="1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발생수</a:t>
            </a:r>
            <a:endParaRPr lang="en-US" altLang="ko-KR" dirty="0">
              <a:solidFill>
                <a:srgbClr val="000000"/>
              </a:solidFill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에서도 비슷한 경향을 보셨을 겁니다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17046-1CC8-4386-8467-253096A90F61}"/>
              </a:ext>
            </a:extLst>
          </p:cNvPr>
          <p:cNvSpPr txBox="1"/>
          <p:nvPr/>
        </p:nvSpPr>
        <p:spPr>
          <a:xfrm>
            <a:off x="442992" y="5826116"/>
            <a:ext cx="533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출처</a:t>
            </a:r>
            <a:r>
              <a:rPr lang="en-US" altLang="ko-KR" dirty="0">
                <a:solidFill>
                  <a:srgbClr val="000000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나라 지표 체계</a:t>
            </a:r>
            <a:endParaRPr lang="en-US" altLang="ko-KR" dirty="0">
              <a:solidFill>
                <a:srgbClr val="000000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380191-72CB-409B-BA85-382163B1CE15}"/>
              </a:ext>
            </a:extLst>
          </p:cNvPr>
          <p:cNvSpPr txBox="1"/>
          <p:nvPr/>
        </p:nvSpPr>
        <p:spPr>
          <a:xfrm>
            <a:off x="1310286" y="4182595"/>
            <a:ext cx="533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범죄 피해율</a:t>
            </a:r>
            <a:r>
              <a:rPr lang="en-US" altLang="ko-KR" dirty="0">
                <a:solidFill>
                  <a:srgbClr val="000000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(2012~2018)</a:t>
            </a:r>
          </a:p>
        </p:txBody>
      </p:sp>
    </p:spTree>
    <p:extLst>
      <p:ext uri="{BB962C8B-B14F-4D97-AF65-F5344CB8AC3E}">
        <p14:creationId xmlns:p14="http://schemas.microsoft.com/office/powerpoint/2010/main" val="369264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DCB526-59B4-4872-94D3-94C4F0F80757}"/>
              </a:ext>
            </a:extLst>
          </p:cNvPr>
          <p:cNvSpPr txBox="1"/>
          <p:nvPr/>
        </p:nvSpPr>
        <p:spPr>
          <a:xfrm>
            <a:off x="629688" y="778685"/>
            <a:ext cx="95700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범죄 피해율을 기준으로 보면</a:t>
            </a:r>
            <a:r>
              <a:rPr lang="ko-KR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</a:t>
            </a:r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앞서 본 범죄 건수와 다르게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</a:p>
          <a:p>
            <a:pPr algn="l" rtl="0" fontAlgn="base"/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광역 자치 중 건수로는 최하위를 </a:t>
            </a:r>
            <a:r>
              <a:rPr lang="ko-KR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</a:t>
            </a:r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차지했던 제주가 </a:t>
            </a:r>
            <a:r>
              <a:rPr lang="ko-KR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</a:t>
            </a:r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오히려 범죄 피해율에서는 </a:t>
            </a:r>
            <a:r>
              <a:rPr lang="ko-KR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</a:p>
          <a:p>
            <a:pPr algn="l" rtl="0" fontAlgn="base"/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상위권을 차지하고 있고 </a:t>
            </a:r>
            <a:r>
              <a:rPr lang="ko-KR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</a:t>
            </a:r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건수로는 상위권이던 대도시들이 오히려 낮은 순위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</a:t>
            </a:r>
            <a:r>
              <a:rPr lang="ko-KR" altLang="ko-KR" b="0" i="0" u="none" strike="noStrike" dirty="0" err="1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인것이</a:t>
            </a:r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 눈에 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띕니다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  <a:endParaRPr lang="ko-KR" altLang="ko-KR" b="0" i="0" dirty="0">
              <a:solidFill>
                <a:srgbClr val="000000"/>
              </a:solidFill>
              <a:effectLst/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 algn="l" rtl="0" fontAlgn="base"/>
            <a:r>
              <a:rPr lang="ko-KR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0439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88A2F1-FDE0-4862-9A95-C366255DF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8887" y="0"/>
            <a:ext cx="12192000" cy="4644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FC8474-E9D7-438E-9F6C-E7D2FACA27DA}"/>
              </a:ext>
            </a:extLst>
          </p:cNvPr>
          <p:cNvSpPr txBox="1"/>
          <p:nvPr/>
        </p:nvSpPr>
        <p:spPr>
          <a:xfrm>
            <a:off x="561494" y="4825906"/>
            <a:ext cx="92375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지역별로 어떤 범죄가 많이 발생 하는지 그 유형을 살펴 보았습니다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</a:p>
          <a:p>
            <a:pPr algn="l" rtl="0" fontAlgn="base"/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전체적으로 보면 기타 범죄의 비율이 과반수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를 차지 하고 있고 </a:t>
            </a:r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세종시,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제주시가 각각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1,2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위를 차지했고 </a:t>
            </a:r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인구가 많은 대도시에서 지능 범죄가 비교적 많이 발생 하는 것을 알 수 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있습니다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  <a:p>
            <a:pPr algn="l" rtl="0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서울 부산이 각각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1, 2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위를 차지 했습니다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 algn="l" rtl="0" fontAlgn="base"/>
            <a:endParaRPr lang="en-US" altLang="ko-KR" b="0" i="0" u="none" strike="noStrike" dirty="0">
              <a:solidFill>
                <a:srgbClr val="000000"/>
              </a:solidFill>
              <a:effectLst/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 algn="l" rtl="0" fontAlgn="base"/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기타 범죄가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많이 발생 하는 이유는 이 뒤에서 설명 하도록 하겠습니다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  <a:p>
            <a:pPr algn="l" rtl="0" fontAlgn="base"/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(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뒤에서 설명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안하면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생략 가능</a:t>
            </a:r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)</a:t>
            </a:r>
            <a:r>
              <a:rPr lang="ko-KR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  <a:endParaRPr lang="en-US" altLang="ko-KR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88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740B67-1508-481F-8737-7206FDF74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44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A92F30-281E-41C0-97C6-CB3BA69BECBF}"/>
              </a:ext>
            </a:extLst>
          </p:cNvPr>
          <p:cNvSpPr txBox="1"/>
          <p:nvPr/>
        </p:nvSpPr>
        <p:spPr>
          <a:xfrm>
            <a:off x="536556" y="4568212"/>
            <a:ext cx="105692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인구 밀도와 범죄의 관련성을 분석 하기에 앞서 먼저 각 광역 자치 별 인구 밀도를 살펴보겠습니다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역시 서울이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위이며 세분화 해서 보면 양천구는 대단위 아파트 단지가 있는 곳이고</a:t>
            </a:r>
            <a:endParaRPr lang="en-US" altLang="ko-KR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종로는 거주보단 회사나 상업지역이 밀집된 곳이기 때문이기 때문에 낮은 것으로 보입니다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이 외에도 지역별로 높은 곳과 낮은 곳을 각각 보실 수 있습니다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120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2FA349-8A51-44F7-9991-B7F6734B6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652"/>
            <a:ext cx="12192000" cy="5997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17A338-127D-4AEE-926F-BB8C5C38FC5D}"/>
              </a:ext>
            </a:extLst>
          </p:cNvPr>
          <p:cNvSpPr txBox="1"/>
          <p:nvPr/>
        </p:nvSpPr>
        <p:spPr>
          <a:xfrm>
            <a:off x="379239" y="5946876"/>
            <a:ext cx="1056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기초 자치 별 밀도와 범죄 피해율의 회귀 분석을 진행 해 봤습니다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부산 중구와 대구 중구가 가장 높은</a:t>
            </a:r>
            <a:endParaRPr lang="en-US" altLang="ko-KR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범죄 피해율을 보이고 있지만 인구 밀도와의 연관성이 있어 보이지는 않습니다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서울에서는 영화 범죄 도시의</a:t>
            </a:r>
            <a:endParaRPr lang="en-US" altLang="ko-KR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배경이기도 한 서울 영등포구가 범죄 피해율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위를 보여주고 있습니다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703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A9CB10-F3AF-42E1-83CC-AF03657D7BDB}"/>
              </a:ext>
            </a:extLst>
          </p:cNvPr>
          <p:cNvSpPr txBox="1"/>
          <p:nvPr/>
        </p:nvSpPr>
        <p:spPr>
          <a:xfrm>
            <a:off x="317876" y="5616870"/>
            <a:ext cx="1056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30076E-E24F-459A-A47A-C639A8F0E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527"/>
            <a:ext cx="11205000" cy="577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80F409-BE01-4E01-AA57-6E741114068C}"/>
              </a:ext>
            </a:extLst>
          </p:cNvPr>
          <p:cNvSpPr txBox="1"/>
          <p:nvPr/>
        </p:nvSpPr>
        <p:spPr>
          <a:xfrm>
            <a:off x="379239" y="5557409"/>
            <a:ext cx="105692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광역 자치 별로 보면 기초 자치보다 더 연관이 없어 보임을 알 수 있습니다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앞의 그래프와 비교해 보면</a:t>
            </a:r>
            <a:endParaRPr lang="en-US" altLang="ko-KR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지역을 큰 구분 보게 될수록 범죄와의 연관성을 찾기가 더 어려워 보입니다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큰 지역으로 보면 인구 밀도와 범죄 피해율이 관련이 있다 라는 가설을 기각 할 수 있지만 작은 지역으로 범죄 유형을 한정해서 후속 연구가 필요해</a:t>
            </a:r>
            <a:endParaRPr lang="en-US" altLang="ko-KR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보입니다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859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E42206-77F8-45AD-97D8-AFD89E9AEDD8}"/>
              </a:ext>
            </a:extLst>
          </p:cNvPr>
          <p:cNvSpPr txBox="1"/>
          <p:nvPr/>
        </p:nvSpPr>
        <p:spPr>
          <a:xfrm>
            <a:off x="379239" y="5806791"/>
            <a:ext cx="10569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이번에는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가구가 높은 지역과 범죄 피해율의 관계를 보겠습니다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</a:p>
          <a:p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가구가 제일 많은 지역은 서울 관악구 입니다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약한 상관 관계가 있는 것으로 보입니다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9109D1-D28F-455E-9428-98DE06A19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678"/>
            <a:ext cx="1080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519</Words>
  <Application>Microsoft Office PowerPoint</Application>
  <PresentationFormat>와이드스크린</PresentationFormat>
  <Paragraphs>72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타이포_씨고딕 140</vt:lpstr>
      <vt:lpstr>타이포_씨고딕 180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정명곤</dc:creator>
  <cp:lastModifiedBy>정명곤</cp:lastModifiedBy>
  <cp:revision>9</cp:revision>
  <dcterms:created xsi:type="dcterms:W3CDTF">2021-04-24T13:55:15Z</dcterms:created>
  <dcterms:modified xsi:type="dcterms:W3CDTF">2021-04-24T15:15:53Z</dcterms:modified>
</cp:coreProperties>
</file>