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showGuides="1">
      <p:cViewPr>
        <p:scale>
          <a:sx n="66" d="100"/>
          <a:sy n="66" d="100"/>
        </p:scale>
        <p:origin x="-1277" y="-11208"/>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555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a:lnSpc>
                <a:spcPct val="95000"/>
              </a:lnSpc>
            </a:pPr>
            <a:r>
              <a:rPr lang="en-US" sz="2500" dirty="0" smtClean="0">
                <a:latin typeface="Times New Roman" panose="02020603050405020304" pitchFamily="18" charset="0"/>
                <a:cs typeface="Times New Roman" panose="02020603050405020304" pitchFamily="18" charset="0"/>
              </a:rPr>
              <a:t>In recent years, due to the abundance of digital video capturing, storage, and processing technologies, as well as the rise in crime rates, the deployment of video surveillance cameras has become very common all over the globe. it requires great human effort to keep track of all surveillance cameras 24/7, which makes their efficiency heavily dependent on the person monitoring them, also it is extremely time consuming. </a:t>
            </a:r>
          </a:p>
          <a:p>
            <a:pPr algn="just">
              <a:lnSpc>
                <a:spcPct val="95000"/>
              </a:lnSpc>
            </a:pPr>
            <a:r>
              <a:rPr lang="en-US" sz="2500" dirty="0" smtClean="0">
                <a:latin typeface="Times New Roman" panose="02020603050405020304" pitchFamily="18" charset="0"/>
                <a:cs typeface="Times New Roman" panose="02020603050405020304" pitchFamily="18" charset="0"/>
              </a:rPr>
              <a:t>Video </a:t>
            </a:r>
            <a:r>
              <a:rPr lang="en-US" sz="2500" dirty="0">
                <a:latin typeface="Times New Roman" panose="02020603050405020304" pitchFamily="18" charset="0"/>
                <a:cs typeface="Times New Roman" panose="02020603050405020304" pitchFamily="18" charset="0"/>
              </a:rPr>
              <a:t>classiﬁcation using human action recognition is a popular research topic in recent times and is relevant to the ﬁeld of violence </a:t>
            </a:r>
            <a:r>
              <a:rPr lang="en-US" sz="2500" dirty="0" smtClean="0">
                <a:latin typeface="Times New Roman" panose="02020603050405020304" pitchFamily="18" charset="0"/>
                <a:cs typeface="Times New Roman" panose="02020603050405020304" pitchFamily="18" charset="0"/>
              </a:rPr>
              <a:t>detection [1]. While </a:t>
            </a:r>
            <a:r>
              <a:rPr lang="en-US" sz="2500" dirty="0">
                <a:latin typeface="Times New Roman" panose="02020603050405020304" pitchFamily="18" charset="0"/>
                <a:cs typeface="Times New Roman" panose="02020603050405020304" pitchFamily="18" charset="0"/>
              </a:rPr>
              <a:t>older research focused on various traditional machine-learning techniques for automated violence detection, recent advancements have shown that deep-learning methods yield far better results, as they can effectively extract </a:t>
            </a:r>
            <a:r>
              <a:rPr lang="en-US" sz="2500" dirty="0" err="1">
                <a:latin typeface="Times New Roman" panose="02020603050405020304" pitchFamily="18" charset="0"/>
                <a:cs typeface="Times New Roman" panose="02020603050405020304" pitchFamily="18" charset="0"/>
              </a:rPr>
              <a:t>spatio</a:t>
            </a:r>
            <a:r>
              <a:rPr lang="en-US" sz="2500" dirty="0">
                <a:latin typeface="Times New Roman" panose="02020603050405020304" pitchFamily="18" charset="0"/>
                <a:cs typeface="Times New Roman" panose="02020603050405020304" pitchFamily="18" charset="0"/>
              </a:rPr>
              <a:t>-temporal features - data that is collected across both space and time - from videos</a:t>
            </a:r>
            <a:r>
              <a:rPr lang="en-US" sz="2500" dirty="0" smtClean="0">
                <a:latin typeface="Times New Roman" panose="02020603050405020304" pitchFamily="18" charset="0"/>
                <a:cs typeface="Times New Roman" panose="02020603050405020304" pitchFamily="18" charset="0"/>
              </a:rPr>
              <a:t>.</a:t>
            </a:r>
          </a:p>
          <a:p>
            <a:pPr algn="just">
              <a:lnSpc>
                <a:spcPct val="95000"/>
              </a:lnSpc>
            </a:pPr>
            <a:r>
              <a:rPr lang="en-US" sz="2500" dirty="0">
                <a:latin typeface="Times New Roman" panose="02020603050405020304" pitchFamily="18" charset="0"/>
                <a:cs typeface="Times New Roman" panose="02020603050405020304" pitchFamily="18" charset="0"/>
              </a:rPr>
              <a:t> In addition to being able to determine whether a footage is violent or not, building a model that can accurately cluster similar types of violence together can prove to be extremely useful, as different types of violence have different severities, and require different courses of action. </a:t>
            </a:r>
          </a:p>
        </p:txBody>
      </p:sp>
      <p:sp>
        <p:nvSpPr>
          <p:cNvPr id="2053" name="Text Box 10"/>
          <p:cNvSpPr txBox="1">
            <a:spLocks noChangeArrowheads="1"/>
          </p:cNvSpPr>
          <p:nvPr/>
        </p:nvSpPr>
        <p:spPr bwMode="auto">
          <a:xfrm>
            <a:off x="3149600" y="1422167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94038" y="26974610"/>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107223"/>
            <a:ext cx="23495000" cy="550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800" b="1" dirty="0" smtClean="0"/>
              <a:t>Violence Detection System</a:t>
            </a:r>
          </a:p>
          <a:p>
            <a:pPr eaLnBrk="1" hangingPunct="1"/>
            <a:r>
              <a:rPr lang="en-US" altLang="en-US" sz="5500" b="1" dirty="0" smtClean="0"/>
              <a:t>By: </a:t>
            </a:r>
            <a:r>
              <a:rPr lang="en-US" altLang="en-US" sz="5500" b="1" dirty="0" err="1" smtClean="0"/>
              <a:t>Hesham</a:t>
            </a:r>
            <a:r>
              <a:rPr lang="en-US" altLang="en-US" sz="5500" b="1" dirty="0" smtClean="0"/>
              <a:t> Ayman – Mohamed Nasr </a:t>
            </a:r>
          </a:p>
          <a:p>
            <a:pPr eaLnBrk="1" hangingPunct="1"/>
            <a:r>
              <a:rPr lang="en-US" altLang="en-US" sz="5500" b="1" dirty="0" err="1" smtClean="0"/>
              <a:t>Heba</a:t>
            </a:r>
            <a:r>
              <a:rPr lang="en-US" altLang="en-US" sz="5500" b="1" dirty="0" smtClean="0"/>
              <a:t> Mohamed – Maryam Ahmed – </a:t>
            </a:r>
            <a:r>
              <a:rPr lang="en-US" altLang="en-US" sz="5500" b="1" dirty="0" err="1" smtClean="0"/>
              <a:t>Sama</a:t>
            </a:r>
            <a:r>
              <a:rPr lang="en-US" altLang="en-US" sz="5500" b="1" dirty="0" smtClean="0"/>
              <a:t> </a:t>
            </a:r>
            <a:r>
              <a:rPr lang="en-US" altLang="en-US" sz="5500" b="1" dirty="0" err="1" smtClean="0"/>
              <a:t>Hegazy</a:t>
            </a:r>
            <a:endParaRPr lang="en-US" altLang="en-US" sz="5500" b="1" dirty="0" smtClean="0"/>
          </a:p>
          <a:p>
            <a:pPr eaLnBrk="1" hangingPunct="1"/>
            <a:r>
              <a:rPr lang="en-US" altLang="en-US" sz="5500" b="1" dirty="0" smtClean="0"/>
              <a:t>Supervised </a:t>
            </a:r>
            <a:r>
              <a:rPr lang="en-US" altLang="en-US" sz="5500" b="1" dirty="0"/>
              <a:t>by: Prof. Dr</a:t>
            </a:r>
            <a:r>
              <a:rPr lang="en-US" altLang="en-US" sz="5500" b="1" dirty="0" smtClean="0"/>
              <a:t>. </a:t>
            </a:r>
            <a:r>
              <a:rPr lang="en-US" sz="5500" b="1" dirty="0" err="1"/>
              <a:t>Abeer</a:t>
            </a:r>
            <a:r>
              <a:rPr lang="en-US" sz="5500" b="1" dirty="0"/>
              <a:t> </a:t>
            </a:r>
            <a:r>
              <a:rPr lang="en-US" sz="5500" b="1" dirty="0" smtClean="0"/>
              <a:t>Mahmoud</a:t>
            </a:r>
            <a:endParaRPr lang="en-US" altLang="en-US" sz="5500" b="1" dirty="0" smtClean="0"/>
          </a:p>
          <a:p>
            <a:pPr eaLnBrk="1" hangingPunct="1"/>
            <a:r>
              <a:rPr lang="en-US" altLang="en-US" sz="6000" b="1" dirty="0" smtClean="0"/>
              <a:t> </a:t>
            </a:r>
            <a:r>
              <a:rPr lang="en-US" altLang="en-US" sz="6000" b="1" dirty="0"/>
              <a:t>TA</a:t>
            </a:r>
            <a:r>
              <a:rPr lang="en-US" altLang="en-US" sz="6000" b="1" dirty="0" smtClean="0"/>
              <a:t>. </a:t>
            </a:r>
            <a:r>
              <a:rPr lang="en-GB" sz="6000" b="1" dirty="0" err="1"/>
              <a:t>Mirna</a:t>
            </a:r>
            <a:r>
              <a:rPr lang="en-GB" sz="6000" b="1" dirty="0"/>
              <a:t> Al-</a:t>
            </a:r>
            <a:r>
              <a:rPr lang="en-GB" sz="6000" b="1" dirty="0" err="1"/>
              <a:t>Shetairy</a:t>
            </a:r>
            <a:endParaRPr lang="en-US" altLang="en-US" sz="6000" b="1" dirty="0"/>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6227425" y="30921325"/>
            <a:ext cx="47688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200" dirty="0"/>
              <a:t>Bibliography</a:t>
            </a:r>
          </a:p>
        </p:txBody>
      </p:sp>
      <p:sp>
        <p:nvSpPr>
          <p:cNvPr id="2059" name="Text Box 36"/>
          <p:cNvSpPr txBox="1">
            <a:spLocks noChangeArrowheads="1"/>
          </p:cNvSpPr>
          <p:nvPr/>
        </p:nvSpPr>
        <p:spPr bwMode="auto">
          <a:xfrm>
            <a:off x="714375" y="15571578"/>
            <a:ext cx="11010900" cy="193668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lnSpc>
                <a:spcPct val="95000"/>
              </a:lnSpc>
            </a:pPr>
            <a:r>
              <a:rPr lang="en-US" sz="2500" dirty="0">
                <a:latin typeface="Times New Roman" panose="02020603050405020304" pitchFamily="18" charset="0"/>
                <a:cs typeface="Times New Roman" panose="02020603050405020304" pitchFamily="18" charset="0"/>
              </a:rPr>
              <a:t>Violence detection as a concept relies on a model's ability to detect human action in the first place, and then classify whether it is violent or not. While older research focused on various traditional machine-learning techniques, recent advancements have shown that deep-learning methods yield far better </a:t>
            </a:r>
            <a:r>
              <a:rPr lang="en-US" sz="2500" dirty="0" smtClean="0">
                <a:latin typeface="Times New Roman" panose="02020603050405020304" pitchFamily="18" charset="0"/>
                <a:cs typeface="Times New Roman" panose="02020603050405020304" pitchFamily="18" charset="0"/>
              </a:rPr>
              <a:t>results​</a:t>
            </a:r>
            <a:r>
              <a:rPr lang="en-US" sz="2500" dirty="0">
                <a:latin typeface="Times New Roman" panose="02020603050405020304" pitchFamily="18" charset="0"/>
                <a:cs typeface="Times New Roman" panose="02020603050405020304" pitchFamily="18" charset="0"/>
              </a:rPr>
              <a:t>. For all methods, video frames were resized and normalized before the models were </a:t>
            </a:r>
            <a:r>
              <a:rPr lang="en-US" sz="2500" dirty="0" smtClean="0">
                <a:latin typeface="Times New Roman" panose="02020603050405020304" pitchFamily="18" charset="0"/>
                <a:cs typeface="Times New Roman" panose="02020603050405020304" pitchFamily="18" charset="0"/>
              </a:rPr>
              <a:t>trained.</a:t>
            </a:r>
          </a:p>
          <a:p>
            <a:pPr algn="just">
              <a:lnSpc>
                <a:spcPct val="95000"/>
              </a:lnSpc>
            </a:pPr>
            <a:r>
              <a:rPr lang="en-US" sz="2800" b="1" dirty="0" smtClean="0">
                <a:latin typeface="Times New Roman" panose="02020603050405020304" pitchFamily="18" charset="0"/>
                <a:cs typeface="Times New Roman" panose="02020603050405020304" pitchFamily="18" charset="0"/>
              </a:rPr>
              <a:t>A. </a:t>
            </a:r>
            <a:r>
              <a:rPr lang="en-US" sz="2800" b="1" dirty="0" err="1" smtClean="0">
                <a:latin typeface="Times New Roman" panose="02020603050405020304" pitchFamily="18" charset="0"/>
                <a:cs typeface="Times New Roman" panose="02020603050405020304" pitchFamily="18" charset="0"/>
              </a:rPr>
              <a:t>ConvLSTM</a:t>
            </a:r>
            <a:r>
              <a:rPr lang="en-US" b="1" dirty="0"/>
              <a:t> </a:t>
            </a:r>
          </a:p>
          <a:p>
            <a:pPr algn="just"/>
            <a:r>
              <a:rPr lang="en-GB" sz="2500" dirty="0" err="1">
                <a:latin typeface="Times New Roman" panose="02020603050405020304" pitchFamily="18" charset="0"/>
                <a:cs typeface="Times New Roman" panose="02020603050405020304" pitchFamily="18" charset="0"/>
              </a:rPr>
              <a:t>ConvLSTM</a:t>
            </a:r>
            <a:r>
              <a:rPr lang="en-GB" sz="2500" dirty="0">
                <a:latin typeface="Times New Roman" panose="02020603050405020304" pitchFamily="18" charset="0"/>
                <a:cs typeface="Times New Roman" panose="02020603050405020304" pitchFamily="18" charset="0"/>
              </a:rPr>
              <a:t> combines LSTM and CNN models to handle spatiotemporal data. </a:t>
            </a:r>
            <a:r>
              <a:rPr lang="en-GB" sz="2500" dirty="0" err="1" smtClean="0">
                <a:latin typeface="Times New Roman" panose="02020603050405020304" pitchFamily="18" charset="0"/>
                <a:cs typeface="Times New Roman" panose="02020603050405020304" pitchFamily="18" charset="0"/>
              </a:rPr>
              <a:t>SepConvLSTM</a:t>
            </a:r>
            <a:r>
              <a:rPr lang="en-GB" sz="2500" dirty="0" smtClean="0">
                <a:latin typeface="Times New Roman" panose="02020603050405020304" pitchFamily="18" charset="0"/>
                <a:cs typeface="Times New Roman" panose="02020603050405020304" pitchFamily="18" charset="0"/>
              </a:rPr>
              <a:t> [2] </a:t>
            </a:r>
            <a:r>
              <a:rPr lang="en-GB" sz="2500" dirty="0">
                <a:latin typeface="Times New Roman" panose="02020603050405020304" pitchFamily="18" charset="0"/>
                <a:cs typeface="Times New Roman" panose="02020603050405020304" pitchFamily="18" charset="0"/>
              </a:rPr>
              <a:t>utilizes </a:t>
            </a:r>
            <a:r>
              <a:rPr lang="en-GB" sz="2500" dirty="0" err="1">
                <a:latin typeface="Times New Roman" panose="02020603050405020304" pitchFamily="18" charset="0"/>
                <a:cs typeface="Times New Roman" panose="02020603050405020304" pitchFamily="18" charset="0"/>
              </a:rPr>
              <a:t>deepwise</a:t>
            </a:r>
            <a:r>
              <a:rPr lang="en-GB" sz="2500" dirty="0">
                <a:latin typeface="Times New Roman" panose="02020603050405020304" pitchFamily="18" charset="0"/>
                <a:cs typeface="Times New Roman" panose="02020603050405020304" pitchFamily="18" charset="0"/>
              </a:rPr>
              <a:t> separable convolution to extract robust spatiotemporal features. It consists of two streams with condensed </a:t>
            </a:r>
            <a:r>
              <a:rPr lang="en-GB" sz="2500" dirty="0" err="1">
                <a:latin typeface="Times New Roman" panose="02020603050405020304" pitchFamily="18" charset="0"/>
                <a:cs typeface="Times New Roman" panose="02020603050405020304" pitchFamily="18" charset="0"/>
              </a:rPr>
              <a:t>MobileNet</a:t>
            </a:r>
            <a:r>
              <a:rPr lang="en-GB" sz="2500" dirty="0">
                <a:latin typeface="Times New Roman" panose="02020603050405020304" pitchFamily="18" charset="0"/>
                <a:cs typeface="Times New Roman" panose="02020603050405020304" pitchFamily="18" charset="0"/>
              </a:rPr>
              <a:t> modules for spatial feature extraction. </a:t>
            </a:r>
            <a:r>
              <a:rPr lang="en-GB" sz="2500" dirty="0" err="1">
                <a:latin typeface="Times New Roman" panose="02020603050405020304" pitchFamily="18" charset="0"/>
                <a:cs typeface="Times New Roman" panose="02020603050405020304" pitchFamily="18" charset="0"/>
              </a:rPr>
              <a:t>SepConvLSTM</a:t>
            </a:r>
            <a:r>
              <a:rPr lang="en-GB" sz="2500" dirty="0">
                <a:latin typeface="Times New Roman" panose="02020603050405020304" pitchFamily="18" charset="0"/>
                <a:cs typeface="Times New Roman" panose="02020603050405020304" pitchFamily="18" charset="0"/>
              </a:rPr>
              <a:t> generates local spatiotemporal features from the CNN's output feature maps</a:t>
            </a:r>
            <a:r>
              <a:rPr lang="en-GB" sz="2500" dirty="0" smtClean="0">
                <a:latin typeface="Times New Roman" panose="02020603050405020304" pitchFamily="18" charset="0"/>
                <a:cs typeface="Times New Roman" panose="02020603050405020304" pitchFamily="18" charset="0"/>
              </a:rPr>
              <a:t>.</a:t>
            </a:r>
          </a:p>
          <a:p>
            <a:pPr algn="just"/>
            <a:endParaRPr lang="en-GB" sz="2500" dirty="0">
              <a:latin typeface="Times New Roman" panose="02020603050405020304" pitchFamily="18" charset="0"/>
              <a:cs typeface="Times New Roman" panose="02020603050405020304" pitchFamily="18" charset="0"/>
            </a:endParaRPr>
          </a:p>
          <a:p>
            <a:pPr algn="just"/>
            <a:endParaRPr lang="en-GB" sz="2500" dirty="0" smtClean="0">
              <a:latin typeface="Times New Roman" panose="02020603050405020304" pitchFamily="18" charset="0"/>
              <a:cs typeface="Times New Roman" panose="02020603050405020304" pitchFamily="18" charset="0"/>
            </a:endParaRPr>
          </a:p>
          <a:p>
            <a:pPr algn="just"/>
            <a:endParaRPr lang="en-GB" sz="2500" dirty="0">
              <a:latin typeface="Times New Roman" panose="02020603050405020304" pitchFamily="18" charset="0"/>
              <a:cs typeface="Times New Roman" panose="02020603050405020304" pitchFamily="18" charset="0"/>
            </a:endParaRPr>
          </a:p>
          <a:p>
            <a:pPr algn="just"/>
            <a:endParaRPr lang="en-GB" sz="2500" dirty="0" smtClean="0">
              <a:latin typeface="Times New Roman" panose="02020603050405020304" pitchFamily="18" charset="0"/>
              <a:cs typeface="Times New Roman" panose="02020603050405020304" pitchFamily="18" charset="0"/>
            </a:endParaRPr>
          </a:p>
          <a:p>
            <a:pPr algn="just"/>
            <a:endParaRPr lang="en-GB" sz="2500" dirty="0">
              <a:latin typeface="Times New Roman" panose="02020603050405020304" pitchFamily="18" charset="0"/>
              <a:cs typeface="Times New Roman" panose="02020603050405020304" pitchFamily="18" charset="0"/>
            </a:endParaRPr>
          </a:p>
          <a:p>
            <a:pPr algn="just"/>
            <a:endParaRPr lang="en-GB" sz="2500" dirty="0" smtClean="0">
              <a:latin typeface="Times New Roman" panose="02020603050405020304" pitchFamily="18" charset="0"/>
              <a:cs typeface="Times New Roman" panose="02020603050405020304" pitchFamily="18" charset="0"/>
            </a:endParaRPr>
          </a:p>
          <a:p>
            <a:pPr algn="just"/>
            <a:endParaRPr lang="en-GB" sz="2500" dirty="0">
              <a:latin typeface="Times New Roman" panose="02020603050405020304" pitchFamily="18" charset="0"/>
              <a:cs typeface="Times New Roman" panose="02020603050405020304" pitchFamily="18" charset="0"/>
            </a:endParaRPr>
          </a:p>
          <a:p>
            <a:pPr algn="just"/>
            <a:endParaRPr lang="en-GB" sz="25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Figure 1. Structure of the two CNN-LSTM streams that comprise the proposed model</a:t>
            </a:r>
          </a:p>
          <a:p>
            <a:pPr algn="just"/>
            <a:endParaRPr lang="en-US" sz="25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B. </a:t>
            </a:r>
            <a:r>
              <a:rPr lang="en-US" sz="2800" b="1" dirty="0" smtClean="0">
                <a:latin typeface="Times New Roman" panose="02020603050405020304" pitchFamily="18" charset="0"/>
                <a:cs typeface="Times New Roman" panose="02020603050405020304" pitchFamily="18" charset="0"/>
              </a:rPr>
              <a:t>C3D </a:t>
            </a:r>
            <a:r>
              <a:rPr lang="en-US" sz="2800" dirty="0" smtClean="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C3D is a popular 3D-CNN architecture for learning spatiotemporal features from video data. It incorporates a self-learned temporal pooling mechanism using an optical flow branch as a gate to determine information preservation. The model consists of RGB and Optical Flow channels, a Merging Block, and a Fully Connected layer. The model is trained for 30 epochs, focusing on maximizing accuracy with optimization techniques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Figure 2. The structure of the Flow Gated Network </a:t>
            </a:r>
          </a:p>
          <a:p>
            <a:pPr algn="just"/>
            <a:r>
              <a:rPr lang="en-US" sz="2800" b="1" dirty="0">
                <a:latin typeface="Times New Roman" panose="02020603050405020304" pitchFamily="18" charset="0"/>
                <a:cs typeface="Times New Roman" panose="02020603050405020304" pitchFamily="18" charset="0"/>
              </a:rPr>
              <a:t>C. </a:t>
            </a:r>
            <a:r>
              <a:rPr lang="en-US" sz="2800" b="1" dirty="0" smtClean="0">
                <a:latin typeface="Times New Roman" panose="02020603050405020304" pitchFamily="18" charset="0"/>
                <a:cs typeface="Times New Roman" panose="02020603050405020304" pitchFamily="18" charset="0"/>
              </a:rPr>
              <a:t>3DCNN </a:t>
            </a:r>
            <a:r>
              <a:rPr lang="en-US" sz="2800" dirty="0" smtClean="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CNNs are widely used in computer vision tasks to extract features from images. They consist of convolution layers, pooling layers, and fully connected layers. The proposed model follows a structure of convolution layers, batch normalization layers, pooling layers, and ends with fully connected layers. CNNs capture both </a:t>
            </a:r>
            <a:r>
              <a:rPr lang="en-US" sz="2500" dirty="0" err="1">
                <a:latin typeface="Times New Roman" panose="02020603050405020304" pitchFamily="18" charset="0"/>
                <a:cs typeface="Times New Roman" panose="02020603050405020304" pitchFamily="18" charset="0"/>
              </a:rPr>
              <a:t>spatio</a:t>
            </a:r>
            <a:r>
              <a:rPr lang="en-US" sz="2500" dirty="0">
                <a:latin typeface="Times New Roman" panose="02020603050405020304" pitchFamily="18" charset="0"/>
                <a:cs typeface="Times New Roman" panose="02020603050405020304" pitchFamily="18" charset="0"/>
              </a:rPr>
              <a:t> and temporal features, including edges, textures, shapes, motion patterns, and temporal dependencies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2060" name="Text Box 38"/>
          <p:cNvSpPr txBox="1">
            <a:spLocks noChangeArrowheads="1"/>
          </p:cNvSpPr>
          <p:nvPr/>
        </p:nvSpPr>
        <p:spPr bwMode="auto">
          <a:xfrm>
            <a:off x="13276263" y="31577496"/>
            <a:ext cx="10612437" cy="3031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algn="l">
              <a:lnSpc>
                <a:spcPct val="95000"/>
              </a:lnSpc>
              <a:buFontTx/>
              <a:buAutoNum type="arabicPeriod"/>
            </a:pPr>
            <a:r>
              <a:rPr lang="en-GB" sz="2000" b="1" dirty="0">
                <a:latin typeface="Times New Roman" pitchFamily="18" charset="0"/>
              </a:rPr>
              <a:t>V. </a:t>
            </a:r>
            <a:r>
              <a:rPr lang="en-GB" sz="2000" b="1" dirty="0" err="1">
                <a:latin typeface="Times New Roman" pitchFamily="18" charset="0"/>
              </a:rPr>
              <a:t>Huszar</a:t>
            </a:r>
            <a:r>
              <a:rPr lang="en-GB" sz="2000" b="1" dirty="0">
                <a:latin typeface="Times New Roman" pitchFamily="18" charset="0"/>
              </a:rPr>
              <a:t>, V. </a:t>
            </a:r>
            <a:r>
              <a:rPr lang="en-GB" sz="2000" b="1" dirty="0" err="1">
                <a:latin typeface="Times New Roman" pitchFamily="18" charset="0"/>
              </a:rPr>
              <a:t>Adhikarla</a:t>
            </a:r>
            <a:r>
              <a:rPr lang="en-GB" sz="2000" b="1" dirty="0">
                <a:latin typeface="Times New Roman" pitchFamily="18" charset="0"/>
              </a:rPr>
              <a:t>, I. </a:t>
            </a:r>
            <a:r>
              <a:rPr lang="en-GB" sz="2000" b="1" dirty="0" err="1">
                <a:latin typeface="Times New Roman" pitchFamily="18" charset="0"/>
              </a:rPr>
              <a:t>Negyesi</a:t>
            </a:r>
            <a:r>
              <a:rPr lang="en-GB" sz="2000" b="1" dirty="0">
                <a:latin typeface="Times New Roman" pitchFamily="18" charset="0"/>
              </a:rPr>
              <a:t>, and C. </a:t>
            </a:r>
            <a:r>
              <a:rPr lang="en-GB" sz="2000" b="1" dirty="0" err="1">
                <a:latin typeface="Times New Roman" pitchFamily="18" charset="0"/>
              </a:rPr>
              <a:t>Krasznay</a:t>
            </a:r>
            <a:r>
              <a:rPr lang="en-GB" sz="2000" b="1" dirty="0">
                <a:latin typeface="Times New Roman" pitchFamily="18" charset="0"/>
              </a:rPr>
              <a:t>, “Toward Fast and Accurate Violence Detection for Automated Video Surveillance Applications,” IEEE Access, vol. PP, p. 1, Jun. 2023, </a:t>
            </a:r>
            <a:r>
              <a:rPr lang="en-GB" sz="2000" b="1" dirty="0" err="1">
                <a:latin typeface="Times New Roman" pitchFamily="18" charset="0"/>
              </a:rPr>
              <a:t>doi</a:t>
            </a:r>
            <a:r>
              <a:rPr lang="en-GB" sz="2000" b="1" dirty="0">
                <a:latin typeface="Times New Roman" pitchFamily="18" charset="0"/>
              </a:rPr>
              <a:t>: 10.1109/ACCESS.2023.3245521</a:t>
            </a:r>
            <a:r>
              <a:rPr lang="en-GB" sz="2000" b="1" dirty="0" smtClean="0">
                <a:latin typeface="Times New Roman" pitchFamily="18" charset="0"/>
              </a:rPr>
              <a:t>.</a:t>
            </a:r>
          </a:p>
          <a:p>
            <a:pPr algn="l">
              <a:lnSpc>
                <a:spcPct val="95000"/>
              </a:lnSpc>
              <a:buFontTx/>
              <a:buAutoNum type="arabicPeriod"/>
            </a:pPr>
            <a:r>
              <a:rPr lang="en-GB" sz="2000" b="1" dirty="0">
                <a:latin typeface="Times New Roman" pitchFamily="18" charset="0"/>
              </a:rPr>
              <a:t>Z. Islam, M. </a:t>
            </a:r>
            <a:r>
              <a:rPr lang="en-GB" sz="2000" b="1" dirty="0" err="1">
                <a:latin typeface="Times New Roman" pitchFamily="18" charset="0"/>
              </a:rPr>
              <a:t>Rukonuzzaman</a:t>
            </a:r>
            <a:r>
              <a:rPr lang="en-GB" sz="2000" b="1" dirty="0">
                <a:latin typeface="Times New Roman" pitchFamily="18" charset="0"/>
              </a:rPr>
              <a:t>, R. Ahmed, Md. H. </a:t>
            </a:r>
            <a:r>
              <a:rPr lang="en-GB" sz="2000" b="1" dirty="0" err="1">
                <a:latin typeface="Times New Roman" pitchFamily="18" charset="0"/>
              </a:rPr>
              <a:t>Kabir</a:t>
            </a:r>
            <a:r>
              <a:rPr lang="en-GB" sz="2000" b="1" dirty="0">
                <a:latin typeface="Times New Roman" pitchFamily="18" charset="0"/>
              </a:rPr>
              <a:t>, and M. </a:t>
            </a:r>
            <a:r>
              <a:rPr lang="en-GB" sz="2000" b="1" dirty="0" err="1">
                <a:latin typeface="Times New Roman" pitchFamily="18" charset="0"/>
              </a:rPr>
              <a:t>Farazi</a:t>
            </a:r>
            <a:r>
              <a:rPr lang="en-GB" sz="2000" b="1" dirty="0">
                <a:latin typeface="Times New Roman" pitchFamily="18" charset="0"/>
              </a:rPr>
              <a:t>, “Efficient Two-Stream Network for Violence Detection Using Separable Convolutional LSTM,” Feb. 2021, </a:t>
            </a:r>
            <a:r>
              <a:rPr lang="en-GB" sz="2000" b="1" dirty="0" err="1">
                <a:latin typeface="Times New Roman" pitchFamily="18" charset="0"/>
              </a:rPr>
              <a:t>doi</a:t>
            </a:r>
            <a:r>
              <a:rPr lang="en-GB" sz="2000" b="1" dirty="0">
                <a:latin typeface="Times New Roman" pitchFamily="18" charset="0"/>
              </a:rPr>
              <a:t>: 10.1109/IJCNN52387.2021.9534280</a:t>
            </a:r>
            <a:r>
              <a:rPr lang="en-GB" sz="2000" b="1" dirty="0" smtClean="0">
                <a:latin typeface="Times New Roman" pitchFamily="18" charset="0"/>
              </a:rPr>
              <a:t>.</a:t>
            </a:r>
          </a:p>
          <a:p>
            <a:pPr algn="l">
              <a:lnSpc>
                <a:spcPct val="95000"/>
              </a:lnSpc>
              <a:buFontTx/>
              <a:buAutoNum type="arabicPeriod"/>
            </a:pPr>
            <a:r>
              <a:rPr lang="en-US" sz="2000" b="1" dirty="0">
                <a:latin typeface="Times New Roman" pitchFamily="18" charset="0"/>
              </a:rPr>
              <a:t>M. Cheng, K. </a:t>
            </a:r>
            <a:r>
              <a:rPr lang="en-US" sz="2000" b="1" dirty="0" err="1">
                <a:latin typeface="Times New Roman" pitchFamily="18" charset="0"/>
              </a:rPr>
              <a:t>Cai</a:t>
            </a:r>
            <a:r>
              <a:rPr lang="en-US" sz="2000" b="1" dirty="0">
                <a:latin typeface="Times New Roman" pitchFamily="18" charset="0"/>
              </a:rPr>
              <a:t>, and M. Li, “RWF-2000: An Open Large Scale Video Database for Violence Detection,” Nov. 2019</a:t>
            </a:r>
            <a:r>
              <a:rPr lang="en-US" sz="2000" b="1" dirty="0" smtClean="0">
                <a:latin typeface="Times New Roman" pitchFamily="18" charset="0"/>
              </a:rPr>
              <a:t>.</a:t>
            </a:r>
          </a:p>
          <a:p>
            <a:pPr algn="l">
              <a:lnSpc>
                <a:spcPct val="95000"/>
              </a:lnSpc>
              <a:buFontTx/>
              <a:buAutoNum type="arabicPeriod"/>
            </a:pPr>
            <a:r>
              <a:rPr lang="en-US" sz="2000" b="1" dirty="0">
                <a:latin typeface="Times New Roman" pitchFamily="18" charset="0"/>
              </a:rPr>
              <a:t>A. </a:t>
            </a:r>
            <a:r>
              <a:rPr lang="en-US" sz="2000" b="1" dirty="0" err="1">
                <a:latin typeface="Times New Roman" pitchFamily="18" charset="0"/>
              </a:rPr>
              <a:t>Vaswani</a:t>
            </a:r>
            <a:r>
              <a:rPr lang="en-US" sz="2000" b="1" dirty="0">
                <a:latin typeface="Times New Roman" pitchFamily="18" charset="0"/>
              </a:rPr>
              <a:t> et al., “Attention Is All You Need,” Jun. 2017.</a:t>
            </a:r>
            <a:endParaRPr lang="en-US" altLang="en-US" sz="2000" b="1" dirty="0">
              <a:latin typeface="Times New Roman" pitchFamily="18" charset="0"/>
            </a:endParaRPr>
          </a:p>
        </p:txBody>
      </p:sp>
      <p:sp>
        <p:nvSpPr>
          <p:cNvPr id="2061" name="Text Box 40"/>
          <p:cNvSpPr txBox="1">
            <a:spLocks noChangeArrowheads="1"/>
          </p:cNvSpPr>
          <p:nvPr/>
        </p:nvSpPr>
        <p:spPr bwMode="auto">
          <a:xfrm>
            <a:off x="13139738" y="28114576"/>
            <a:ext cx="11120437" cy="2607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sz="2500" dirty="0">
                <a:latin typeface="Times New Roman" panose="02020603050405020304" pitchFamily="18" charset="0"/>
                <a:cs typeface="Times New Roman" panose="02020603050405020304" pitchFamily="18" charset="0"/>
              </a:rPr>
              <a:t>The project aimed to facilitate the detection of widespread violence by aiding government institutions and individuals like parents, and facilitating prompt action from competent authorities The study uses innovative methods, such as </a:t>
            </a:r>
            <a:r>
              <a:rPr lang="en-US" sz="2500" dirty="0" err="1">
                <a:latin typeface="Times New Roman" panose="02020603050405020304" pitchFamily="18" charset="0"/>
                <a:cs typeface="Times New Roman" panose="02020603050405020304" pitchFamily="18" charset="0"/>
              </a:rPr>
              <a:t>SepConvLSTM</a:t>
            </a:r>
            <a:r>
              <a:rPr lang="en-US" sz="2500" dirty="0">
                <a:latin typeface="Times New Roman" panose="02020603050405020304" pitchFamily="18" charset="0"/>
                <a:cs typeface="Times New Roman" panose="02020603050405020304" pitchFamily="18" charset="0"/>
              </a:rPr>
              <a:t>, to detect violent activity in surveillance footage. The network effectively learns discriminative spatiotemporal features, achieving high recognition accuracy. It's computationally efficient, suitable for time-sensitive applications and low-end devices, and offers a compact alternative to </a:t>
            </a:r>
            <a:r>
              <a:rPr lang="en-US" sz="2500" dirty="0" err="1">
                <a:latin typeface="Times New Roman" panose="02020603050405020304" pitchFamily="18" charset="0"/>
                <a:cs typeface="Times New Roman" panose="02020603050405020304" pitchFamily="18" charset="0"/>
              </a:rPr>
              <a:t>ConvLSTM</a:t>
            </a:r>
            <a:r>
              <a:rPr lang="en-US" sz="2500" dirty="0">
                <a:latin typeface="Times New Roman" panose="02020603050405020304" pitchFamily="18" charset="0"/>
                <a:cs typeface="Times New Roman" panose="02020603050405020304" pitchFamily="18" charset="0"/>
              </a:rPr>
              <a:t>.</a:t>
            </a:r>
            <a:endParaRPr lang="en-US" altLang="en-US" sz="2500" dirty="0">
              <a:latin typeface="Times New Roman" panose="02020603050405020304" pitchFamily="18" charset="0"/>
              <a:cs typeface="Times New Roman" panose="02020603050405020304" pitchFamily="18" charset="0"/>
            </a:endParaRP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94038" y="13167988"/>
            <a:ext cx="5565408"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5" name="Text Box 19"/>
          <p:cNvSpPr txBox="1">
            <a:spLocks noChangeArrowheads="1"/>
          </p:cNvSpPr>
          <p:nvPr/>
        </p:nvSpPr>
        <p:spPr bwMode="auto">
          <a:xfrm>
            <a:off x="13276263" y="14735175"/>
            <a:ext cx="110505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sz="2500" dirty="0">
                <a:latin typeface="Times New Roman" panose="02020603050405020304" pitchFamily="18" charset="0"/>
                <a:cs typeface="Times New Roman" panose="02020603050405020304" pitchFamily="18" charset="0"/>
              </a:rPr>
              <a:t>Accuracy and Confusion Matrix are used to evaluate the models. As shown </a:t>
            </a:r>
            <a:r>
              <a:rPr lang="en-US" sz="2500" dirty="0" smtClean="0">
                <a:latin typeface="Times New Roman" panose="02020603050405020304" pitchFamily="18" charset="0"/>
                <a:cs typeface="Times New Roman" panose="02020603050405020304" pitchFamily="18" charset="0"/>
              </a:rPr>
              <a:t>in Table.1</a:t>
            </a:r>
            <a:r>
              <a:rPr lang="en-US" sz="2500" dirty="0">
                <a:latin typeface="Times New Roman" panose="02020603050405020304" pitchFamily="18" charset="0"/>
                <a:cs typeface="Times New Roman" panose="02020603050405020304" pitchFamily="18" charset="0"/>
              </a:rPr>
              <a:t>, we combined classification reports for the best trials of each </a:t>
            </a:r>
            <a:r>
              <a:rPr lang="en-US" sz="2500" dirty="0" smtClean="0">
                <a:latin typeface="Times New Roman" panose="02020603050405020304" pitchFamily="18" charset="0"/>
                <a:cs typeface="Times New Roman" panose="02020603050405020304" pitchFamily="18" charset="0"/>
              </a:rPr>
              <a:t>model. </a:t>
            </a:r>
            <a:endParaRPr lang="en-US" altLang="en-US" sz="2500" dirty="0">
              <a:latin typeface="Times New Roman" panose="02020603050405020304" pitchFamily="18" charset="0"/>
              <a:cs typeface="Times New Roman" panose="02020603050405020304" pitchFamily="18" charset="0"/>
            </a:endParaRP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sp>
        <p:nvSpPr>
          <p:cNvPr id="3" name="Text Box 19">
            <a:extLst>
              <a:ext uri="{FF2B5EF4-FFF2-40B4-BE49-F238E27FC236}">
                <a16:creationId xmlns:a16="http://schemas.microsoft.com/office/drawing/2014/main" id="{8D53FFB1-D23F-D80B-87BD-F87D4831301D}"/>
              </a:ext>
            </a:extLst>
          </p:cNvPr>
          <p:cNvSpPr txBox="1">
            <a:spLocks noChangeArrowheads="1"/>
          </p:cNvSpPr>
          <p:nvPr/>
        </p:nvSpPr>
        <p:spPr bwMode="auto">
          <a:xfrm>
            <a:off x="13375217" y="19454700"/>
            <a:ext cx="11050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eaLnBrk="1" hangingPunct="1">
              <a:lnSpc>
                <a:spcPct val="80000"/>
              </a:lnSpc>
              <a:spcBef>
                <a:spcPct val="50000"/>
              </a:spcBef>
            </a:pPr>
            <a:r>
              <a:rPr lang="en-US" altLang="en-US" sz="2000" dirty="0">
                <a:latin typeface="Times New Roman" panose="02020603050405020304" pitchFamily="18" charset="0"/>
                <a:cs typeface="Times New Roman" panose="02020603050405020304" pitchFamily="18" charset="0"/>
              </a:rPr>
              <a:t>Table 1. Results of all models on the RWF-2000 dataset.</a:t>
            </a:r>
          </a:p>
        </p:txBody>
      </p:sp>
      <p:sp>
        <p:nvSpPr>
          <p:cNvPr id="11" name="AutoShape 10" descr="A diagram of a diagram&#10;&#10;Description automatically generated"/>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16" name="Picture 15"/>
          <p:cNvPicPr>
            <a:picLocks noChangeAspect="1"/>
          </p:cNvPicPr>
          <p:nvPr/>
        </p:nvPicPr>
        <p:blipFill>
          <a:blip r:embed="rId5"/>
          <a:stretch>
            <a:fillRect/>
          </a:stretch>
        </p:blipFill>
        <p:spPr>
          <a:xfrm>
            <a:off x="2811334" y="20363298"/>
            <a:ext cx="6668391" cy="3054489"/>
          </a:xfrm>
          <a:prstGeom prst="rect">
            <a:avLst/>
          </a:prstGeom>
        </p:spPr>
      </p:pic>
      <p:pic>
        <p:nvPicPr>
          <p:cNvPr id="17" name="Picture 16"/>
          <p:cNvPicPr>
            <a:picLocks noChangeAspect="1"/>
          </p:cNvPicPr>
          <p:nvPr/>
        </p:nvPicPr>
        <p:blipFill>
          <a:blip r:embed="rId6"/>
          <a:stretch>
            <a:fillRect/>
          </a:stretch>
        </p:blipFill>
        <p:spPr>
          <a:xfrm>
            <a:off x="2799059" y="26835487"/>
            <a:ext cx="6665976" cy="2674548"/>
          </a:xfrm>
          <a:prstGeom prst="rect">
            <a:avLst/>
          </a:prstGeom>
        </p:spPr>
      </p:pic>
      <p:pic>
        <p:nvPicPr>
          <p:cNvPr id="18" name="Picture 17"/>
          <p:cNvPicPr>
            <a:picLocks noChangeAspect="1"/>
          </p:cNvPicPr>
          <p:nvPr/>
        </p:nvPicPr>
        <p:blipFill>
          <a:blip r:embed="rId7"/>
          <a:stretch>
            <a:fillRect/>
          </a:stretch>
        </p:blipFill>
        <p:spPr>
          <a:xfrm>
            <a:off x="3994484" y="32610037"/>
            <a:ext cx="6169015" cy="2071659"/>
          </a:xfrm>
          <a:prstGeom prst="rect">
            <a:avLst/>
          </a:prstGeom>
        </p:spPr>
      </p:pic>
      <p:sp>
        <p:nvSpPr>
          <p:cNvPr id="21" name="TextBox 20"/>
          <p:cNvSpPr txBox="1"/>
          <p:nvPr/>
        </p:nvSpPr>
        <p:spPr>
          <a:xfrm flipH="1">
            <a:off x="13139738" y="7269167"/>
            <a:ext cx="11286066" cy="2831544"/>
          </a:xfrm>
          <a:prstGeom prst="rect">
            <a:avLst/>
          </a:prstGeom>
          <a:noFill/>
        </p:spPr>
        <p:txBody>
          <a:bodyPr wrap="square" rtlCol="1">
            <a:spAutoFit/>
          </a:bodyPr>
          <a:lstStyle/>
          <a:p>
            <a:pPr algn="just"/>
            <a:r>
              <a:rPr lang="en-US" sz="2800" b="1" dirty="0">
                <a:latin typeface="Times New Roman" panose="02020603050405020304" pitchFamily="18" charset="0"/>
                <a:cs typeface="Times New Roman" panose="02020603050405020304" pitchFamily="18" charset="0"/>
              </a:rPr>
              <a:t>D. Transformer-based Model </a:t>
            </a:r>
          </a:p>
          <a:p>
            <a:pPr algn="just"/>
            <a:r>
              <a:rPr lang="en-US" sz="2500" dirty="0" smtClean="0">
                <a:latin typeface="Times New Roman" panose="02020603050405020304" pitchFamily="18" charset="0"/>
                <a:cs typeface="Times New Roman" panose="02020603050405020304" pitchFamily="18" charset="0"/>
              </a:rPr>
              <a:t>Transformers </a:t>
            </a:r>
            <a:r>
              <a:rPr lang="en-US" sz="2500" dirty="0">
                <a:latin typeface="Times New Roman" panose="02020603050405020304" pitchFamily="18" charset="0"/>
                <a:cs typeface="Times New Roman" panose="02020603050405020304" pitchFamily="18" charset="0"/>
              </a:rPr>
              <a:t>are neural network architectures that learn sequence relationships for transformation. DenseNet-12 efficiently extracts video features using dense connections. Positional encoding adds order information. Transformer encoders employ multi-head self-attention, feed-forward networks, and layer normalization. Trials with different settings were conducted to extract 1024 video features, but some preprocessing techniques lowered accuracy and caused overfitting.</a:t>
            </a:r>
            <a:endParaRPr lang="ar-EG" sz="2500" dirty="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12711" y="10113001"/>
            <a:ext cx="11574490" cy="2400635"/>
          </a:xfrm>
          <a:prstGeom prst="rect">
            <a:avLst/>
          </a:prstGeom>
        </p:spPr>
      </p:pic>
      <p:sp>
        <p:nvSpPr>
          <p:cNvPr id="24" name="TextBox 23"/>
          <p:cNvSpPr txBox="1"/>
          <p:nvPr/>
        </p:nvSpPr>
        <p:spPr>
          <a:xfrm>
            <a:off x="13276264" y="12329245"/>
            <a:ext cx="10818176" cy="400110"/>
          </a:xfrm>
          <a:prstGeom prst="rect">
            <a:avLst/>
          </a:prstGeom>
          <a:noFill/>
        </p:spPr>
        <p:txBody>
          <a:bodyPr wrap="square" rtlCol="1">
            <a:spAutoFit/>
          </a:bodyPr>
          <a:lstStyle/>
          <a:p>
            <a:r>
              <a:rPr lang="en-GB" sz="2000" dirty="0">
                <a:latin typeface="Times New Roman" panose="02020603050405020304" pitchFamily="18" charset="0"/>
                <a:cs typeface="Times New Roman" panose="02020603050405020304" pitchFamily="18" charset="0"/>
              </a:rPr>
              <a:t>Figure 3.4. </a:t>
            </a:r>
            <a:r>
              <a:rPr lang="en-GB" sz="2000" dirty="0" err="1">
                <a:latin typeface="Times New Roman" panose="02020603050405020304" pitchFamily="18" charset="0"/>
                <a:cs typeface="Times New Roman" panose="02020603050405020304" pitchFamily="18" charset="0"/>
              </a:rPr>
              <a:t>DenseNet</a:t>
            </a:r>
            <a:r>
              <a:rPr lang="en-GB" sz="2000" dirty="0">
                <a:latin typeface="Times New Roman" panose="02020603050405020304" pitchFamily="18" charset="0"/>
                <a:cs typeface="Times New Roman" panose="02020603050405020304" pitchFamily="18" charset="0"/>
              </a:rPr>
              <a:t> Architecture</a:t>
            </a:r>
            <a:endParaRPr lang="ar-EG" sz="2000"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65670" y="15519799"/>
            <a:ext cx="7201905" cy="3858163"/>
          </a:xfrm>
          <a:prstGeom prst="rect">
            <a:avLst/>
          </a:prstGeom>
        </p:spPr>
      </p:pic>
      <p:sp>
        <p:nvSpPr>
          <p:cNvPr id="26" name="TextBox 25"/>
          <p:cNvSpPr txBox="1"/>
          <p:nvPr/>
        </p:nvSpPr>
        <p:spPr>
          <a:xfrm>
            <a:off x="13607086" y="20220972"/>
            <a:ext cx="9901096" cy="861774"/>
          </a:xfrm>
          <a:prstGeom prst="rect">
            <a:avLst/>
          </a:prstGeom>
          <a:noFill/>
        </p:spPr>
        <p:txBody>
          <a:bodyPr wrap="square" rtlCol="1">
            <a:spAutoFit/>
          </a:bodyPr>
          <a:lstStyle/>
          <a:p>
            <a:pPr algn="just"/>
            <a:r>
              <a:rPr lang="en-US" sz="2500" dirty="0">
                <a:latin typeface="Times New Roman" panose="02020603050405020304" pitchFamily="18" charset="0"/>
                <a:cs typeface="Times New Roman" panose="02020603050405020304" pitchFamily="18" charset="0"/>
              </a:rPr>
              <a:t>As shown in </a:t>
            </a:r>
            <a:r>
              <a:rPr lang="en-US" sz="2500" dirty="0" smtClean="0">
                <a:latin typeface="Times New Roman" panose="02020603050405020304" pitchFamily="18" charset="0"/>
                <a:cs typeface="Times New Roman" panose="02020603050405020304" pitchFamily="18" charset="0"/>
              </a:rPr>
              <a:t>Table 2., </a:t>
            </a:r>
            <a:r>
              <a:rPr lang="en-US" sz="2500" dirty="0">
                <a:latin typeface="Times New Roman" panose="02020603050405020304" pitchFamily="18" charset="0"/>
                <a:cs typeface="Times New Roman" panose="02020603050405020304" pitchFamily="18" charset="0"/>
              </a:rPr>
              <a:t>we achieved high accuracy with the </a:t>
            </a:r>
            <a:r>
              <a:rPr lang="en-US" sz="2500" dirty="0" err="1">
                <a:latin typeface="Times New Roman" panose="02020603050405020304" pitchFamily="18" charset="0"/>
                <a:cs typeface="Times New Roman" panose="02020603050405020304" pitchFamily="18" charset="0"/>
              </a:rPr>
              <a:t>ConvLSTM</a:t>
            </a:r>
            <a:r>
              <a:rPr lang="en-US" sz="2500" dirty="0">
                <a:latin typeface="Times New Roman" panose="02020603050405020304" pitchFamily="18" charset="0"/>
                <a:cs typeface="Times New Roman" panose="02020603050405020304" pitchFamily="18" charset="0"/>
              </a:rPr>
              <a:t> model compared with other models, which is 89% test accuracy.</a:t>
            </a:r>
            <a:endParaRPr lang="ar-EG" sz="2500" dirty="0">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10"/>
          <a:stretch>
            <a:fillRect/>
          </a:stretch>
        </p:blipFill>
        <p:spPr>
          <a:xfrm>
            <a:off x="16384856" y="21200222"/>
            <a:ext cx="4785775" cy="3086367"/>
          </a:xfrm>
          <a:prstGeom prst="rect">
            <a:avLst/>
          </a:prstGeom>
        </p:spPr>
      </p:pic>
      <p:sp>
        <p:nvSpPr>
          <p:cNvPr id="47" name="Text Box 19">
            <a:extLst>
              <a:ext uri="{FF2B5EF4-FFF2-40B4-BE49-F238E27FC236}">
                <a16:creationId xmlns:a16="http://schemas.microsoft.com/office/drawing/2014/main" id="{8D53FFB1-D23F-D80B-87BD-F87D4831301D}"/>
              </a:ext>
            </a:extLst>
          </p:cNvPr>
          <p:cNvSpPr txBox="1">
            <a:spLocks noChangeArrowheads="1"/>
          </p:cNvSpPr>
          <p:nvPr/>
        </p:nvSpPr>
        <p:spPr bwMode="auto">
          <a:xfrm>
            <a:off x="13139739" y="24347549"/>
            <a:ext cx="112860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eaLnBrk="1" hangingPunct="1">
              <a:lnSpc>
                <a:spcPct val="80000"/>
              </a:lnSpc>
              <a:spcBef>
                <a:spcPct val="50000"/>
              </a:spcBef>
            </a:pPr>
            <a:r>
              <a:rPr lang="en-US" altLang="en-US" sz="2000" dirty="0">
                <a:latin typeface="Times New Roman" panose="02020603050405020304" pitchFamily="18" charset="0"/>
                <a:cs typeface="Times New Roman" panose="02020603050405020304" pitchFamily="18" charset="0"/>
              </a:rPr>
              <a:t>Table 2</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Comaprison</a:t>
            </a:r>
            <a:r>
              <a:rPr lang="en-US" altLang="en-US" sz="2000" dirty="0" smtClean="0">
                <a:latin typeface="Times New Roman" panose="02020603050405020304" pitchFamily="18" charset="0"/>
                <a:cs typeface="Times New Roman" panose="02020603050405020304" pitchFamily="18" charset="0"/>
              </a:rPr>
              <a:t> between previous work and our work.</a:t>
            </a:r>
            <a:endParaRPr lang="en-US" altLang="en-US" sz="2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3139738" y="24690138"/>
            <a:ext cx="11347463" cy="2400657"/>
          </a:xfrm>
          <a:prstGeom prst="rect">
            <a:avLst/>
          </a:prstGeom>
          <a:noFill/>
        </p:spPr>
        <p:txBody>
          <a:bodyPr wrap="square" rtlCol="1">
            <a:spAutoFit/>
          </a:bodyPr>
          <a:lstStyle/>
          <a:p>
            <a:pPr algn="just"/>
            <a:r>
              <a:rPr lang="en-US" sz="2500" dirty="0">
                <a:latin typeface="Times New Roman" panose="02020603050405020304" pitchFamily="18" charset="0"/>
                <a:cs typeface="Times New Roman" panose="02020603050405020304" pitchFamily="18" charset="0"/>
              </a:rPr>
              <a:t>The study compared the </a:t>
            </a:r>
            <a:r>
              <a:rPr lang="en-US" sz="2500" dirty="0" err="1">
                <a:latin typeface="Times New Roman" panose="02020603050405020304" pitchFamily="18" charset="0"/>
                <a:cs typeface="Times New Roman" panose="02020603050405020304" pitchFamily="18" charset="0"/>
              </a:rPr>
              <a:t>ConvLSTM</a:t>
            </a:r>
            <a:r>
              <a:rPr lang="en-US" sz="2500" dirty="0">
                <a:latin typeface="Times New Roman" panose="02020603050405020304" pitchFamily="18" charset="0"/>
                <a:cs typeface="Times New Roman" panose="02020603050405020304" pitchFamily="18" charset="0"/>
              </a:rPr>
              <a:t> model with fine-tuning and achieved similar results. The C3D model's performance varied due to preprocessing, layer changes, and resource limitations. The 3DCNN model achieved 78% test accuracy using RGB channels. The transformer model was not used due to resource constraints, resulting in different outcomes when trained from scratch with varied </a:t>
            </a:r>
            <a:r>
              <a:rPr lang="en-US" sz="2500" dirty="0" err="1">
                <a:latin typeface="Times New Roman" panose="02020603050405020304" pitchFamily="18" charset="0"/>
                <a:cs typeface="Times New Roman" panose="02020603050405020304" pitchFamily="18" charset="0"/>
              </a:rPr>
              <a:t>hyperparameters</a:t>
            </a:r>
            <a:r>
              <a:rPr lang="en-US" sz="2500" dirty="0">
                <a:latin typeface="Times New Roman" panose="02020603050405020304" pitchFamily="18" charset="0"/>
                <a:cs typeface="Times New Roman" panose="02020603050405020304" pitchFamily="18" charset="0"/>
              </a:rPr>
              <a:t> and preprocessing techniques.</a:t>
            </a:r>
            <a:endParaRPr lang="ar-EG" sz="25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637</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DELL</cp:lastModifiedBy>
  <cp:revision>51</cp:revision>
  <dcterms:created xsi:type="dcterms:W3CDTF">2008-12-04T00:20:37Z</dcterms:created>
  <dcterms:modified xsi:type="dcterms:W3CDTF">2024-06-29T01:52:18Z</dcterms:modified>
</cp:coreProperties>
</file>