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22" r:id="rId7"/>
    <p:sldId id="320" r:id="rId8"/>
    <p:sldId id="335" r:id="rId9"/>
    <p:sldId id="336" r:id="rId10"/>
    <p:sldId id="332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57" d="100"/>
          <a:sy n="57" d="100"/>
        </p:scale>
        <p:origin x="9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2A7AD4-C015-43FF-A03F-ACD2E999A7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FBDA77-7E92-4804-AF04-738F5A45D24D}">
      <dgm:prSet/>
      <dgm:spPr/>
      <dgm:t>
        <a:bodyPr/>
        <a:lstStyle/>
        <a:p>
          <a:r>
            <a:rPr lang="en-US" dirty="0"/>
            <a:t>Data Cleaning and Preprocessing</a:t>
          </a:r>
        </a:p>
      </dgm:t>
    </dgm:pt>
    <dgm:pt modelId="{FD18287A-9432-4FD3-9752-436F371ED78D}" type="parTrans" cxnId="{35278D8E-3580-4E06-BE54-42F99E3CB0F0}">
      <dgm:prSet/>
      <dgm:spPr/>
      <dgm:t>
        <a:bodyPr/>
        <a:lstStyle/>
        <a:p>
          <a:endParaRPr lang="en-US"/>
        </a:p>
      </dgm:t>
    </dgm:pt>
    <dgm:pt modelId="{5FBF8C5A-8EDD-4E49-B946-5C33297C555F}" type="sibTrans" cxnId="{35278D8E-3580-4E06-BE54-42F99E3CB0F0}">
      <dgm:prSet/>
      <dgm:spPr/>
      <dgm:t>
        <a:bodyPr/>
        <a:lstStyle/>
        <a:p>
          <a:endParaRPr lang="en-US"/>
        </a:p>
      </dgm:t>
    </dgm:pt>
    <dgm:pt modelId="{60C66B5E-3380-4A68-ADB9-ED1764F039B6}">
      <dgm:prSet/>
      <dgm:spPr/>
      <dgm:t>
        <a:bodyPr/>
        <a:lstStyle/>
        <a:p>
          <a:r>
            <a:rPr lang="en-US" dirty="0"/>
            <a:t>Analysis Questions Phase</a:t>
          </a:r>
        </a:p>
      </dgm:t>
    </dgm:pt>
    <dgm:pt modelId="{EE9FAC2C-D218-40D9-B767-BEAB4E52AF7D}" type="parTrans" cxnId="{E9E0576E-409C-42C6-AB2A-BC1893C886DA}">
      <dgm:prSet/>
      <dgm:spPr/>
      <dgm:t>
        <a:bodyPr/>
        <a:lstStyle/>
        <a:p>
          <a:endParaRPr lang="en-US"/>
        </a:p>
      </dgm:t>
    </dgm:pt>
    <dgm:pt modelId="{2D6AB273-6EC4-4DBA-B0FC-E8E4DB1BDE5A}" type="sibTrans" cxnId="{E9E0576E-409C-42C6-AB2A-BC1893C886DA}">
      <dgm:prSet/>
      <dgm:spPr/>
      <dgm:t>
        <a:bodyPr/>
        <a:lstStyle/>
        <a:p>
          <a:endParaRPr lang="en-US"/>
        </a:p>
      </dgm:t>
    </dgm:pt>
    <dgm:pt modelId="{CD0535E1-840E-4509-AC9E-02CA5FC0C20D}">
      <dgm:prSet/>
      <dgm:spPr/>
      <dgm:t>
        <a:bodyPr/>
        <a:lstStyle/>
        <a:p>
          <a:r>
            <a:rPr lang="en-US" dirty="0"/>
            <a:t>Dashboard Phase</a:t>
          </a:r>
        </a:p>
      </dgm:t>
    </dgm:pt>
    <dgm:pt modelId="{A629ABD6-3162-4D17-912F-EF6DDF7349E9}" type="parTrans" cxnId="{4DD921DF-5EF1-4753-9CC3-D7BB27882FF3}">
      <dgm:prSet/>
      <dgm:spPr/>
      <dgm:t>
        <a:bodyPr/>
        <a:lstStyle/>
        <a:p>
          <a:endParaRPr lang="en-US"/>
        </a:p>
      </dgm:t>
    </dgm:pt>
    <dgm:pt modelId="{45E1269F-2E5C-48E5-B6E5-A9A588EFD84F}" type="sibTrans" cxnId="{4DD921DF-5EF1-4753-9CC3-D7BB27882FF3}">
      <dgm:prSet/>
      <dgm:spPr/>
      <dgm:t>
        <a:bodyPr/>
        <a:lstStyle/>
        <a:p>
          <a:endParaRPr lang="en-US"/>
        </a:p>
      </dgm:t>
    </dgm:pt>
    <dgm:pt modelId="{6BE17A12-FC10-49B8-8A38-CA1218041395}">
      <dgm:prSet/>
      <dgm:spPr/>
      <dgm:t>
        <a:bodyPr/>
        <a:lstStyle/>
        <a:p>
          <a:r>
            <a:rPr lang="en-US" dirty="0"/>
            <a:t>Final Presentation</a:t>
          </a:r>
        </a:p>
      </dgm:t>
    </dgm:pt>
    <dgm:pt modelId="{84E12D39-6F25-43FE-9478-58CBD089E067}" type="parTrans" cxnId="{078145C5-5CFB-48BF-B9C5-E056B8896016}">
      <dgm:prSet/>
      <dgm:spPr/>
      <dgm:t>
        <a:bodyPr/>
        <a:lstStyle/>
        <a:p>
          <a:endParaRPr lang="en-US"/>
        </a:p>
      </dgm:t>
    </dgm:pt>
    <dgm:pt modelId="{BEFEC11B-856D-4351-A23E-D12FA1CFAC3F}" type="sibTrans" cxnId="{078145C5-5CFB-48BF-B9C5-E056B8896016}">
      <dgm:prSet/>
      <dgm:spPr/>
      <dgm:t>
        <a:bodyPr/>
        <a:lstStyle/>
        <a:p>
          <a:endParaRPr lang="en-US"/>
        </a:p>
      </dgm:t>
    </dgm:pt>
    <dgm:pt modelId="{3493461B-AACD-492C-91BC-3D2D3931AAE0}" type="pres">
      <dgm:prSet presAssocID="{862A7AD4-C015-43FF-A03F-ACD2E999A74F}" presName="linear" presStyleCnt="0">
        <dgm:presLayoutVars>
          <dgm:animLvl val="lvl"/>
          <dgm:resizeHandles val="exact"/>
        </dgm:presLayoutVars>
      </dgm:prSet>
      <dgm:spPr/>
    </dgm:pt>
    <dgm:pt modelId="{25C7BAA1-14FC-4D1F-AFC7-A8DF14938244}" type="pres">
      <dgm:prSet presAssocID="{88FBDA77-7E92-4804-AF04-738F5A45D2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EE6C5B-0C94-4567-9CEB-0F18EF8D978C}" type="pres">
      <dgm:prSet presAssocID="{5FBF8C5A-8EDD-4E49-B946-5C33297C555F}" presName="spacer" presStyleCnt="0"/>
      <dgm:spPr/>
    </dgm:pt>
    <dgm:pt modelId="{9BFF9D1F-B44C-42D2-B62A-C33592C95CE6}" type="pres">
      <dgm:prSet presAssocID="{60C66B5E-3380-4A68-ADB9-ED1764F039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0400B-7DC5-4A1D-BD25-3CDB35798C89}" type="pres">
      <dgm:prSet presAssocID="{2D6AB273-6EC4-4DBA-B0FC-E8E4DB1BDE5A}" presName="spacer" presStyleCnt="0"/>
      <dgm:spPr/>
    </dgm:pt>
    <dgm:pt modelId="{0D3CBBCF-3DD3-448C-92E7-B6942908BFDD}" type="pres">
      <dgm:prSet presAssocID="{CD0535E1-840E-4509-AC9E-02CA5FC0C2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9FACDF-2141-4385-8C73-B031A126DF14}" type="pres">
      <dgm:prSet presAssocID="{45E1269F-2E5C-48E5-B6E5-A9A588EFD84F}" presName="spacer" presStyleCnt="0"/>
      <dgm:spPr/>
    </dgm:pt>
    <dgm:pt modelId="{BBFB75DC-1536-4D9C-B868-6F28EE47F4CF}" type="pres">
      <dgm:prSet presAssocID="{6BE17A12-FC10-49B8-8A38-CA12180413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A70825-24FB-4829-B8D4-87CD17A39616}" type="presOf" srcId="{6BE17A12-FC10-49B8-8A38-CA1218041395}" destId="{BBFB75DC-1536-4D9C-B868-6F28EE47F4CF}" srcOrd="0" destOrd="0" presId="urn:microsoft.com/office/officeart/2005/8/layout/vList2"/>
    <dgm:cxn modelId="{C1F8C269-8BB7-4A8A-A7D3-BB3C26ABC339}" type="presOf" srcId="{60C66B5E-3380-4A68-ADB9-ED1764F039B6}" destId="{9BFF9D1F-B44C-42D2-B62A-C33592C95CE6}" srcOrd="0" destOrd="0" presId="urn:microsoft.com/office/officeart/2005/8/layout/vList2"/>
    <dgm:cxn modelId="{E9E0576E-409C-42C6-AB2A-BC1893C886DA}" srcId="{862A7AD4-C015-43FF-A03F-ACD2E999A74F}" destId="{60C66B5E-3380-4A68-ADB9-ED1764F039B6}" srcOrd="1" destOrd="0" parTransId="{EE9FAC2C-D218-40D9-B767-BEAB4E52AF7D}" sibTransId="{2D6AB273-6EC4-4DBA-B0FC-E8E4DB1BDE5A}"/>
    <dgm:cxn modelId="{FBFCE678-8C5B-4428-8389-19CB52C1A295}" type="presOf" srcId="{88FBDA77-7E92-4804-AF04-738F5A45D24D}" destId="{25C7BAA1-14FC-4D1F-AFC7-A8DF14938244}" srcOrd="0" destOrd="0" presId="urn:microsoft.com/office/officeart/2005/8/layout/vList2"/>
    <dgm:cxn modelId="{35278D8E-3580-4E06-BE54-42F99E3CB0F0}" srcId="{862A7AD4-C015-43FF-A03F-ACD2E999A74F}" destId="{88FBDA77-7E92-4804-AF04-738F5A45D24D}" srcOrd="0" destOrd="0" parTransId="{FD18287A-9432-4FD3-9752-436F371ED78D}" sibTransId="{5FBF8C5A-8EDD-4E49-B946-5C33297C555F}"/>
    <dgm:cxn modelId="{6F76BABA-3FAF-4B80-B7FD-6C53D407AC23}" type="presOf" srcId="{862A7AD4-C015-43FF-A03F-ACD2E999A74F}" destId="{3493461B-AACD-492C-91BC-3D2D3931AAE0}" srcOrd="0" destOrd="0" presId="urn:microsoft.com/office/officeart/2005/8/layout/vList2"/>
    <dgm:cxn modelId="{078145C5-5CFB-48BF-B9C5-E056B8896016}" srcId="{862A7AD4-C015-43FF-A03F-ACD2E999A74F}" destId="{6BE17A12-FC10-49B8-8A38-CA1218041395}" srcOrd="3" destOrd="0" parTransId="{84E12D39-6F25-43FE-9478-58CBD089E067}" sibTransId="{BEFEC11B-856D-4351-A23E-D12FA1CFAC3F}"/>
    <dgm:cxn modelId="{4DD921DF-5EF1-4753-9CC3-D7BB27882FF3}" srcId="{862A7AD4-C015-43FF-A03F-ACD2E999A74F}" destId="{CD0535E1-840E-4509-AC9E-02CA5FC0C20D}" srcOrd="2" destOrd="0" parTransId="{A629ABD6-3162-4D17-912F-EF6DDF7349E9}" sibTransId="{45E1269F-2E5C-48E5-B6E5-A9A588EFD84F}"/>
    <dgm:cxn modelId="{07BF30F5-27C1-456E-8068-FC95B2A35177}" type="presOf" srcId="{CD0535E1-840E-4509-AC9E-02CA5FC0C20D}" destId="{0D3CBBCF-3DD3-448C-92E7-B6942908BFDD}" srcOrd="0" destOrd="0" presId="urn:microsoft.com/office/officeart/2005/8/layout/vList2"/>
    <dgm:cxn modelId="{B08B73F0-7A07-4F84-95D7-5422BC266A9C}" type="presParOf" srcId="{3493461B-AACD-492C-91BC-3D2D3931AAE0}" destId="{25C7BAA1-14FC-4D1F-AFC7-A8DF14938244}" srcOrd="0" destOrd="0" presId="urn:microsoft.com/office/officeart/2005/8/layout/vList2"/>
    <dgm:cxn modelId="{5DE5853F-845A-49C4-8E6F-F3246EBB4BEE}" type="presParOf" srcId="{3493461B-AACD-492C-91BC-3D2D3931AAE0}" destId="{D8EE6C5B-0C94-4567-9CEB-0F18EF8D978C}" srcOrd="1" destOrd="0" presId="urn:microsoft.com/office/officeart/2005/8/layout/vList2"/>
    <dgm:cxn modelId="{8D32BAE1-771C-4A83-93AE-F3ECF3900CF5}" type="presParOf" srcId="{3493461B-AACD-492C-91BC-3D2D3931AAE0}" destId="{9BFF9D1F-B44C-42D2-B62A-C33592C95CE6}" srcOrd="2" destOrd="0" presId="urn:microsoft.com/office/officeart/2005/8/layout/vList2"/>
    <dgm:cxn modelId="{DE28CC94-716B-4D66-A864-737F848F66EC}" type="presParOf" srcId="{3493461B-AACD-492C-91BC-3D2D3931AAE0}" destId="{0E80400B-7DC5-4A1D-BD25-3CDB35798C89}" srcOrd="3" destOrd="0" presId="urn:microsoft.com/office/officeart/2005/8/layout/vList2"/>
    <dgm:cxn modelId="{F200ECA0-7809-4104-BE03-05CBC7CC33EF}" type="presParOf" srcId="{3493461B-AACD-492C-91BC-3D2D3931AAE0}" destId="{0D3CBBCF-3DD3-448C-92E7-B6942908BFDD}" srcOrd="4" destOrd="0" presId="urn:microsoft.com/office/officeart/2005/8/layout/vList2"/>
    <dgm:cxn modelId="{D8699D48-4F1C-4EC9-BA83-8DBC3CB3F688}" type="presParOf" srcId="{3493461B-AACD-492C-91BC-3D2D3931AAE0}" destId="{929FACDF-2141-4385-8C73-B031A126DF14}" srcOrd="5" destOrd="0" presId="urn:microsoft.com/office/officeart/2005/8/layout/vList2"/>
    <dgm:cxn modelId="{02027D60-200A-400A-9B91-F7B852CE8FFE}" type="presParOf" srcId="{3493461B-AACD-492C-91BC-3D2D3931AAE0}" destId="{BBFB75DC-1536-4D9C-B868-6F28EE47F4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CA95F9-8BCF-40C1-B842-BCFFD43632F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FC4F4986-5DCD-4DC2-B7FD-2C5FABEF9979}" type="parTrans" cxnId="{E6EDE7CF-5B3F-4E2C-99EE-D5462F0EC9CE}">
      <dgm:prSet/>
      <dgm:spPr/>
      <dgm:t>
        <a:bodyPr/>
        <a:lstStyle/>
        <a:p>
          <a:endParaRPr lang="en-US"/>
        </a:p>
      </dgm:t>
    </dgm:pt>
    <dgm:pt modelId="{D868EA7F-D868-4231-86D5-66D9B2DF2F62}" type="sibTrans" cxnId="{E6EDE7CF-5B3F-4E2C-99EE-D5462F0EC9CE}">
      <dgm:prSet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DA3F2F2F-B5A8-4CFD-ABCE-1BC48CD913AF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D4AFA5E0-6624-49A6-B10B-4FFA7483C001}" type="parTrans" cxnId="{307321D6-32A9-4F29-A35B-8328C6417311}">
      <dgm:prSet/>
      <dgm:spPr/>
      <dgm:t>
        <a:bodyPr/>
        <a:lstStyle/>
        <a:p>
          <a:endParaRPr lang="en-US"/>
        </a:p>
      </dgm:t>
    </dgm:pt>
    <dgm:pt modelId="{038FE749-6004-418E-86C7-7C1B1D7930F4}" type="sibTrans" cxnId="{307321D6-32A9-4F29-A35B-8328C6417311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Name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Title</a:t>
          </a: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/>
      <dgm:spPr>
        <a:prstGeom prst="ellipse">
          <a:avLst/>
        </a:prstGeom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ellipse">
          <a:avLst/>
        </a:prstGeom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ellipse">
          <a:avLst/>
        </a:prstGeom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ellipse">
          <a:avLst/>
        </a:prstGeom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7BAA1-14FC-4D1F-AFC7-A8DF14938244}">
      <dsp:nvSpPr>
        <dsp:cNvPr id="0" name=""/>
        <dsp:cNvSpPr/>
      </dsp:nvSpPr>
      <dsp:spPr>
        <a:xfrm>
          <a:off x="0" y="744309"/>
          <a:ext cx="521717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 and Preprocessing</a:t>
          </a:r>
        </a:p>
      </dsp:txBody>
      <dsp:txXfrm>
        <a:off x="31984" y="776293"/>
        <a:ext cx="5153205" cy="591232"/>
      </dsp:txXfrm>
    </dsp:sp>
    <dsp:sp modelId="{9BFF9D1F-B44C-42D2-B62A-C33592C95CE6}">
      <dsp:nvSpPr>
        <dsp:cNvPr id="0" name=""/>
        <dsp:cNvSpPr/>
      </dsp:nvSpPr>
      <dsp:spPr>
        <a:xfrm>
          <a:off x="0" y="1480149"/>
          <a:ext cx="521717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Analysis Questions Phase</a:t>
          </a:r>
        </a:p>
      </dsp:txBody>
      <dsp:txXfrm>
        <a:off x="31984" y="1512133"/>
        <a:ext cx="5153205" cy="591232"/>
      </dsp:txXfrm>
    </dsp:sp>
    <dsp:sp modelId="{0D3CBBCF-3DD3-448C-92E7-B6942908BFDD}">
      <dsp:nvSpPr>
        <dsp:cNvPr id="0" name=""/>
        <dsp:cNvSpPr/>
      </dsp:nvSpPr>
      <dsp:spPr>
        <a:xfrm>
          <a:off x="0" y="2215989"/>
          <a:ext cx="521717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Dashboard Phase</a:t>
          </a:r>
        </a:p>
      </dsp:txBody>
      <dsp:txXfrm>
        <a:off x="31984" y="2247973"/>
        <a:ext cx="5153205" cy="591232"/>
      </dsp:txXfrm>
    </dsp:sp>
    <dsp:sp modelId="{BBFB75DC-1536-4D9C-B868-6F28EE47F4CF}">
      <dsp:nvSpPr>
        <dsp:cNvPr id="0" name=""/>
        <dsp:cNvSpPr/>
      </dsp:nvSpPr>
      <dsp:spPr>
        <a:xfrm>
          <a:off x="0" y="2951829"/>
          <a:ext cx="5217173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Final Presentation</a:t>
          </a:r>
        </a:p>
      </dsp:txBody>
      <dsp:txXfrm>
        <a:off x="31984" y="2983813"/>
        <a:ext cx="5153205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352956" y="554446"/>
          <a:ext cx="2281886" cy="22818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299617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ysClr val="windowText" lastClr="000000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299617" y="2950789"/>
        <a:ext cx="2388563" cy="487349"/>
      </dsp:txXfrm>
    </dsp:sp>
    <dsp:sp modelId="{7D166BBB-55AF-452C-B9A0-94A1EE55FF4F}">
      <dsp:nvSpPr>
        <dsp:cNvPr id="0" name=""/>
        <dsp:cNvSpPr/>
      </dsp:nvSpPr>
      <dsp:spPr>
        <a:xfrm>
          <a:off x="299617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3159518" y="554446"/>
          <a:ext cx="2281886" cy="2281886"/>
        </a:xfrm>
        <a:prstGeom prst="ellipse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106180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3106180" y="2950789"/>
        <a:ext cx="2388563" cy="487349"/>
      </dsp:txXfrm>
    </dsp:sp>
    <dsp:sp modelId="{1223E777-77CB-4A9A-BF21-12B513842696}">
      <dsp:nvSpPr>
        <dsp:cNvPr id="0" name=""/>
        <dsp:cNvSpPr/>
      </dsp:nvSpPr>
      <dsp:spPr>
        <a:xfrm>
          <a:off x="3106180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5966081" y="554446"/>
          <a:ext cx="2281886" cy="2281886"/>
        </a:xfrm>
        <a:prstGeom prst="ellipse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5912742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5912742" y="2950789"/>
        <a:ext cx="2388563" cy="487349"/>
      </dsp:txXfrm>
    </dsp:sp>
    <dsp:sp modelId="{EE420F84-477D-4635-BEF8-66426E9A259D}">
      <dsp:nvSpPr>
        <dsp:cNvPr id="0" name=""/>
        <dsp:cNvSpPr/>
      </dsp:nvSpPr>
      <dsp:spPr>
        <a:xfrm>
          <a:off x="6249554" y="2539275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8772644" y="554446"/>
          <a:ext cx="2281886" cy="2281886"/>
        </a:xfrm>
        <a:prstGeom prst="ellipse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8719305" y="2950789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Name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Title</a:t>
          </a:r>
        </a:p>
      </dsp:txBody>
      <dsp:txXfrm>
        <a:off x="8719305" y="2950789"/>
        <a:ext cx="2388563" cy="487349"/>
      </dsp:txXfrm>
    </dsp:sp>
    <dsp:sp modelId="{5A7600AF-A34B-4D03-B3D6-B3C760AE8E06}">
      <dsp:nvSpPr>
        <dsp:cNvPr id="0" name=""/>
        <dsp:cNvSpPr/>
      </dsp:nvSpPr>
      <dsp:spPr>
        <a:xfrm>
          <a:off x="8762753" y="3372768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04-Oct-24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04-Oct-24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4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3196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45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1041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00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2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36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7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8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2083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376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7803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93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102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453180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301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192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/>
              <a:t>PRESENTATION TITLE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04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80" r:id="rId15"/>
    <p:sldLayoutId id="2147483681" r:id="rId16"/>
    <p:sldLayoutId id="2147483686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Colourful Biscuits ">
            <a:extLst>
              <a:ext uri="{FF2B5EF4-FFF2-40B4-BE49-F238E27FC236}">
                <a16:creationId xmlns:a16="http://schemas.microsoft.com/office/drawing/2014/main" id="{46756E01-D57B-4D2C-AA8A-8AE49DC76C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30786" b="1807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100" b="0">
                <a:solidFill>
                  <a:srgbClr val="FFFFFE"/>
                </a:solidFill>
              </a:rPr>
              <a:t>Bakery Sales Analysis Project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pPr indent="0"/>
            <a:r>
              <a:rPr lang="en-US" sz="1600" cap="all">
                <a:solidFill>
                  <a:srgbClr val="FFFFFE"/>
                </a:solidFill>
              </a:rPr>
              <a:t>Team 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E4BA7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03" name="Content Placeholder 14">
            <a:extLst>
              <a:ext uri="{FF2B5EF4-FFF2-40B4-BE49-F238E27FC236}">
                <a16:creationId xmlns:a16="http://schemas.microsoft.com/office/drawing/2014/main" id="{72C8318A-DC05-0EA1-F2CB-26EADA484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332918"/>
              </p:ext>
            </p:extLst>
          </p:nvPr>
        </p:nvGraphicFramePr>
        <p:xfrm>
          <a:off x="946520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01" name="Date Placeholder 700">
            <a:extLst>
              <a:ext uri="{FF2B5EF4-FFF2-40B4-BE49-F238E27FC236}">
                <a16:creationId xmlns:a16="http://schemas.microsoft.com/office/drawing/2014/main" id="{F1A9E0DD-66F0-4A50-ACD0-59ECE65B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6" name="Picture Placeholder 5" descr="A group of colorful donuts&#10;&#10;Description automatically generated">
            <a:extLst>
              <a:ext uri="{FF2B5EF4-FFF2-40B4-BE49-F238E27FC236}">
                <a16:creationId xmlns:a16="http://schemas.microsoft.com/office/drawing/2014/main" id="{91DDB943-1787-DBB9-60CE-0930E96655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t="4691" b="4691"/>
          <a:stretch>
            <a:fillRect/>
          </a:stretch>
        </p:blipFill>
        <p:spPr>
          <a:xfrm>
            <a:off x="7597259" y="1834278"/>
            <a:ext cx="3555042" cy="3361669"/>
          </a:xfrm>
          <a:prstGeom prst="ellipse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800DCA-85AA-42A2-B6D7-823BF055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151" y="633045"/>
            <a:ext cx="7181386" cy="3863063"/>
          </a:xfrm>
        </p:spPr>
        <p:txBody>
          <a:bodyPr/>
          <a:lstStyle/>
          <a:p>
            <a:r>
              <a:rPr lang="en-US" dirty="0"/>
              <a:t>Data visualization is powerful. </a:t>
            </a:r>
            <a:br>
              <a:rPr lang="en-US" dirty="0"/>
            </a:br>
            <a:r>
              <a:rPr lang="en-US" dirty="0"/>
              <a:t>Still, data storytelling is the thing driving decision-makers.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30DE0-8B71-4239-923E-A53850E47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Monika </a:t>
            </a:r>
            <a:r>
              <a:rPr lang="en-US" dirty="0" err="1"/>
              <a:t>Piekarska</a:t>
            </a:r>
            <a:endParaRPr lang="en-US" dirty="0"/>
          </a:p>
          <a:p>
            <a:r>
              <a:rPr lang="en-US" sz="1400" dirty="0"/>
              <a:t>data visualization expert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C2428-8FD3-4491-BA9A-52A6F7B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AF52864-41D3-4E33-950C-5FCEBC01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C2CBB2-9D96-4F82-BBE0-30D565C2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3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6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ADC3425F-F681-975D-5FCD-99A6D0CE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9" y="-321609"/>
            <a:ext cx="7710127" cy="1044058"/>
          </a:xfrm>
        </p:spPr>
        <p:txBody>
          <a:bodyPr/>
          <a:lstStyle/>
          <a:p>
            <a:pPr lvl="0"/>
            <a:r>
              <a:rPr lang="en-US" dirty="0"/>
              <a:t>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40CF1B-7FD3-452E-69A1-70F00576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264" y="1306571"/>
            <a:ext cx="6237249" cy="27122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BCC69B-177D-9078-15C7-5456E871E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238" y="3429000"/>
            <a:ext cx="6440801" cy="3017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FACA087E-E52B-D025-01CA-48A4F9D093B6}"/>
              </a:ext>
            </a:extLst>
          </p:cNvPr>
          <p:cNvSpPr txBox="1">
            <a:spLocks/>
          </p:cNvSpPr>
          <p:nvPr/>
        </p:nvSpPr>
        <p:spPr>
          <a:xfrm>
            <a:off x="452064" y="1213403"/>
            <a:ext cx="4629173" cy="3295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illustrates the flow and movement of orders / items sold within a bakery 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data represented in 2 separate excel sheets: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excel for past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other excel for planned future orders.</a:t>
            </a: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ADC3425F-F681-975D-5FCD-99A6D0CE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9" y="-321609"/>
            <a:ext cx="7710127" cy="1044058"/>
          </a:xfrm>
        </p:spPr>
        <p:txBody>
          <a:bodyPr/>
          <a:lstStyle/>
          <a:p>
            <a:pPr lvl="0"/>
            <a:r>
              <a:rPr lang="en-US" dirty="0"/>
              <a:t>Data Cleaning and Preprocessing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FACA087E-E52B-D025-01CA-48A4F9D093B6}"/>
              </a:ext>
            </a:extLst>
          </p:cNvPr>
          <p:cNvSpPr txBox="1">
            <a:spLocks/>
          </p:cNvSpPr>
          <p:nvPr/>
        </p:nvSpPr>
        <p:spPr>
          <a:xfrm>
            <a:off x="452064" y="1213403"/>
            <a:ext cx="4629173" cy="329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upload, extract, then transform in power query editor then Close &amp; 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columns required a change in data type, date format, add conditional columns, check null values, merge as new.</a:t>
            </a:r>
          </a:p>
        </p:txBody>
      </p:sp>
      <p:pic>
        <p:nvPicPr>
          <p:cNvPr id="2" name="Picture Placeholder 16" descr="Cupcake Icing">
            <a:extLst>
              <a:ext uri="{FF2B5EF4-FFF2-40B4-BE49-F238E27FC236}">
                <a16:creationId xmlns:a16="http://schemas.microsoft.com/office/drawing/2014/main" id="{5BDB04A4-9C34-2DFF-A4CC-92ABAE9D69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/>
        </p:blipFill>
        <p:spPr>
          <a:xfrm>
            <a:off x="6359307" y="2168923"/>
            <a:ext cx="3888663" cy="3964722"/>
          </a:xfrm>
          <a:prstGeom prst="ellipse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1783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making dough on a table&#10;&#10;Description automatically generated">
            <a:extLst>
              <a:ext uri="{FF2B5EF4-FFF2-40B4-BE49-F238E27FC236}">
                <a16:creationId xmlns:a16="http://schemas.microsoft.com/office/drawing/2014/main" id="{AA70B9BC-D540-543F-B26A-9DB1450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87" y="-930404"/>
            <a:ext cx="4675175" cy="4130804"/>
          </a:xfrm>
          <a:prstGeom prst="ellipse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ADC3425F-F681-975D-5FCD-99A6D0CE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79" y="-321609"/>
            <a:ext cx="7710127" cy="1044058"/>
          </a:xfrm>
        </p:spPr>
        <p:txBody>
          <a:bodyPr/>
          <a:lstStyle/>
          <a:p>
            <a:pPr lvl="0"/>
            <a:r>
              <a:rPr lang="en-US" dirty="0"/>
              <a:t>Analysis question phase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F9C406-6F18-3D40-9B87-6C5C38B3AD30}"/>
              </a:ext>
            </a:extLst>
          </p:cNvPr>
          <p:cNvSpPr/>
          <p:nvPr/>
        </p:nvSpPr>
        <p:spPr>
          <a:xfrm>
            <a:off x="444187" y="1154540"/>
            <a:ext cx="2129883" cy="104405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value &amp; quantities sold in the past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1D1CC2-156E-3B1F-2ED2-F2FDCAD5712D}"/>
              </a:ext>
            </a:extLst>
          </p:cNvPr>
          <p:cNvSpPr/>
          <p:nvPr/>
        </p:nvSpPr>
        <p:spPr>
          <a:xfrm>
            <a:off x="2973658" y="1154540"/>
            <a:ext cx="2129883" cy="104405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quantities planned to be sold in the future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ACB016-5F4C-3B35-67CC-0F837E5E2A40}"/>
              </a:ext>
            </a:extLst>
          </p:cNvPr>
          <p:cNvSpPr/>
          <p:nvPr/>
        </p:nvSpPr>
        <p:spPr>
          <a:xfrm>
            <a:off x="2973658" y="2573745"/>
            <a:ext cx="2129883" cy="104405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selling items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84883F-4780-1A85-7664-527F7A97B03F}"/>
              </a:ext>
            </a:extLst>
          </p:cNvPr>
          <p:cNvSpPr/>
          <p:nvPr/>
        </p:nvSpPr>
        <p:spPr>
          <a:xfrm>
            <a:off x="5532867" y="2573745"/>
            <a:ext cx="2129883" cy="1044058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selling States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D31C55-6AC6-25B7-1B3A-618B1995DE82}"/>
              </a:ext>
            </a:extLst>
          </p:cNvPr>
          <p:cNvSpPr/>
          <p:nvPr/>
        </p:nvSpPr>
        <p:spPr>
          <a:xfrm>
            <a:off x="444187" y="2573745"/>
            <a:ext cx="2129883" cy="104405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selling Stores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FE19E5-676A-A44B-CA02-F8DF702EFEA8}"/>
              </a:ext>
            </a:extLst>
          </p:cNvPr>
          <p:cNvSpPr/>
          <p:nvPr/>
        </p:nvSpPr>
        <p:spPr>
          <a:xfrm>
            <a:off x="8097646" y="2573745"/>
            <a:ext cx="2129883" cy="104405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&amp; monthly trend of items sold?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4DD11B-F381-0D24-3986-22A62CA7B662}"/>
              </a:ext>
            </a:extLst>
          </p:cNvPr>
          <p:cNvSpPr/>
          <p:nvPr/>
        </p:nvSpPr>
        <p:spPr>
          <a:xfrm>
            <a:off x="444187" y="3943019"/>
            <a:ext cx="2129883" cy="104405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 of orders by service type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FBE498-99C5-92E1-167A-15AE67E81123}"/>
              </a:ext>
            </a:extLst>
          </p:cNvPr>
          <p:cNvSpPr/>
          <p:nvPr/>
        </p:nvSpPr>
        <p:spPr>
          <a:xfrm>
            <a:off x="2973658" y="3943019"/>
            <a:ext cx="2129883" cy="104405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Planned future orders by delivery date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AC5AAF-2E8D-244E-FAB8-BAA675D9834C}"/>
              </a:ext>
            </a:extLst>
          </p:cNvPr>
          <p:cNvSpPr/>
          <p:nvPr/>
        </p:nvSpPr>
        <p:spPr>
          <a:xfrm>
            <a:off x="5532867" y="3943019"/>
            <a:ext cx="2129883" cy="104405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 time to prepare future orders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27D71-4D29-104D-D786-4258C76515E5}"/>
              </a:ext>
            </a:extLst>
          </p:cNvPr>
          <p:cNvSpPr/>
          <p:nvPr/>
        </p:nvSpPr>
        <p:spPr>
          <a:xfrm>
            <a:off x="8097646" y="3943019"/>
            <a:ext cx="2129883" cy="104405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Stores consistency selling</a:t>
            </a:r>
          </a:p>
        </p:txBody>
      </p:sp>
    </p:spTree>
    <p:extLst>
      <p:ext uri="{BB962C8B-B14F-4D97-AF65-F5344CB8AC3E}">
        <p14:creationId xmlns:p14="http://schemas.microsoft.com/office/powerpoint/2010/main" val="234589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9F0BF-3677-4288-B4E6-4654A30E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4A2ACB-01B1-4692-98E0-46CE633A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3D51D4B-995C-4B11-99DF-70EFFA5A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D516DC-C8A4-4CBA-8798-5509B02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ontent Placeholder 2" descr="Team Smart Art">
            <a:extLst>
              <a:ext uri="{FF2B5EF4-FFF2-40B4-BE49-F238E27FC236}">
                <a16:creationId xmlns:a16="http://schemas.microsoft.com/office/drawing/2014/main" id="{FEE390D4-E3D2-4A1B-814C-E868A0E10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538633"/>
              </p:ext>
            </p:extLst>
          </p:nvPr>
        </p:nvGraphicFramePr>
        <p:xfrm>
          <a:off x="392256" y="1669021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257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526F9-A7E7-4B72-967B-74782460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B0C98D2-D0E1-4FBC-8B34-1CD41E1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8</a:t>
            </a:fld>
            <a:endParaRPr lang="en-US" dirty="0"/>
          </a:p>
        </p:txBody>
      </p:sp>
      <p:pic>
        <p:nvPicPr>
          <p:cNvPr id="17" name="Picture Placeholder 16" descr="Cupcake Icing">
            <a:extLst>
              <a:ext uri="{FF2B5EF4-FFF2-40B4-BE49-F238E27FC236}">
                <a16:creationId xmlns:a16="http://schemas.microsoft.com/office/drawing/2014/main" id="{195CF5D9-3F3E-4787-B06E-AB00CBB3F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31"/>
          <a:stretch/>
        </p:blipFill>
        <p:spPr>
          <a:xfrm>
            <a:off x="6359307" y="1572321"/>
            <a:ext cx="4833901" cy="40032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1533</TotalTime>
  <Words>230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Bakery Sales Analysis Project</vt:lpstr>
      <vt:lpstr>Agenda</vt:lpstr>
      <vt:lpstr>Data visualization is powerful.  Still, data storytelling is the thing driving decision-makers.</vt:lpstr>
      <vt:lpstr>Data</vt:lpstr>
      <vt:lpstr>Data Cleaning and Preprocessing</vt:lpstr>
      <vt:lpstr>Analysis question phase</vt:lpstr>
      <vt:lpstr>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Esmat</dc:creator>
  <cp:lastModifiedBy>Ahmed Esmat</cp:lastModifiedBy>
  <cp:revision>4</cp:revision>
  <dcterms:created xsi:type="dcterms:W3CDTF">2024-10-04T05:29:52Z</dcterms:created>
  <dcterms:modified xsi:type="dcterms:W3CDTF">2024-10-05T07:03:09Z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