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1/26/2020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B88F-D274-409C-96F9-751FFB7B1266}"/>
              </a:ext>
            </a:extLst>
          </p:cNvPr>
          <p:cNvSpPr>
            <a:spLocks noGrp="1"/>
          </p:cNvSpPr>
          <p:nvPr>
            <p:ph type="ctrTitle"/>
          </p:nvPr>
        </p:nvSpPr>
        <p:spPr>
          <a:xfrm>
            <a:off x="3206613" y="517920"/>
            <a:ext cx="5518066" cy="1285044"/>
          </a:xfrm>
        </p:spPr>
        <p:txBody>
          <a:bodyPr>
            <a:normAutofit fontScale="90000"/>
          </a:bodyPr>
          <a:lstStyle/>
          <a:p>
            <a:r>
              <a:rPr lang="en-US" dirty="0"/>
              <a:t>Programming </a:t>
            </a:r>
            <a:br>
              <a:rPr lang="en-US" dirty="0"/>
            </a:br>
            <a:endParaRPr lang="en-US" dirty="0"/>
          </a:p>
        </p:txBody>
      </p:sp>
      <p:sp>
        <p:nvSpPr>
          <p:cNvPr id="3" name="Subtitle 2">
            <a:extLst>
              <a:ext uri="{FF2B5EF4-FFF2-40B4-BE49-F238E27FC236}">
                <a16:creationId xmlns:a16="http://schemas.microsoft.com/office/drawing/2014/main" id="{AAD73820-1509-4F6A-B6D9-9422446A6E17}"/>
              </a:ext>
            </a:extLst>
          </p:cNvPr>
          <p:cNvSpPr>
            <a:spLocks noGrp="1"/>
          </p:cNvSpPr>
          <p:nvPr>
            <p:ph type="subTitle" idx="1"/>
          </p:nvPr>
        </p:nvSpPr>
        <p:spPr>
          <a:xfrm>
            <a:off x="4767309" y="4048217"/>
            <a:ext cx="3200250" cy="1895700"/>
          </a:xfrm>
        </p:spPr>
        <p:txBody>
          <a:bodyPr>
            <a:normAutofit fontScale="55000" lnSpcReduction="20000"/>
          </a:bodyPr>
          <a:lstStyle/>
          <a:p>
            <a:r>
              <a:rPr lang="en-US" sz="3400" dirty="0"/>
              <a:t>By :</a:t>
            </a:r>
            <a:r>
              <a:rPr lang="en-US" sz="3400" dirty="0" err="1"/>
              <a:t>Heba</a:t>
            </a:r>
            <a:r>
              <a:rPr lang="en-US" sz="3400" dirty="0"/>
              <a:t> </a:t>
            </a:r>
            <a:r>
              <a:rPr lang="en-US" sz="3400" dirty="0" err="1"/>
              <a:t>Hanandeh</a:t>
            </a:r>
            <a:endParaRPr lang="en-US" sz="3400" dirty="0"/>
          </a:p>
          <a:p>
            <a:r>
              <a:rPr lang="nl-NL" sz="3400" dirty="0"/>
              <a:t>ID: 18110060                                                    Instructor:Dr.Jalal Kiswani</a:t>
            </a:r>
          </a:p>
          <a:p>
            <a:endParaRPr lang="en-US" dirty="0"/>
          </a:p>
          <a:p>
            <a:r>
              <a:rPr lang="en-US" dirty="0"/>
              <a:t> </a:t>
            </a:r>
          </a:p>
        </p:txBody>
      </p:sp>
      <p:pic>
        <p:nvPicPr>
          <p:cNvPr id="7" name="Picture 6">
            <a:extLst>
              <a:ext uri="{FF2B5EF4-FFF2-40B4-BE49-F238E27FC236}">
                <a16:creationId xmlns:a16="http://schemas.microsoft.com/office/drawing/2014/main" id="{AC170B04-1BEE-4051-8601-BEEC5E642914}"/>
              </a:ext>
            </a:extLst>
          </p:cNvPr>
          <p:cNvPicPr>
            <a:picLocks noChangeAspect="1"/>
          </p:cNvPicPr>
          <p:nvPr/>
        </p:nvPicPr>
        <p:blipFill>
          <a:blip r:embed="rId2"/>
          <a:stretch>
            <a:fillRect/>
          </a:stretch>
        </p:blipFill>
        <p:spPr>
          <a:xfrm>
            <a:off x="1113500" y="370979"/>
            <a:ext cx="1789498" cy="1809747"/>
          </a:xfrm>
          <a:prstGeom prst="rect">
            <a:avLst/>
          </a:prstGeom>
        </p:spPr>
      </p:pic>
    </p:spTree>
    <p:extLst>
      <p:ext uri="{BB962C8B-B14F-4D97-AF65-F5344CB8AC3E}">
        <p14:creationId xmlns:p14="http://schemas.microsoft.com/office/powerpoint/2010/main" val="169711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BD87-45EC-4ADC-8301-131627F7FC84}"/>
              </a:ext>
            </a:extLst>
          </p:cNvPr>
          <p:cNvSpPr>
            <a:spLocks noGrp="1"/>
          </p:cNvSpPr>
          <p:nvPr>
            <p:ph type="title"/>
          </p:nvPr>
        </p:nvSpPr>
        <p:spPr>
          <a:xfrm>
            <a:off x="2433663" y="785360"/>
            <a:ext cx="2436442" cy="1077229"/>
          </a:xfrm>
        </p:spPr>
        <p:txBody>
          <a:bodyPr/>
          <a:lstStyle/>
          <a:p>
            <a:r>
              <a:rPr lang="en-US" dirty="0">
                <a:solidFill>
                  <a:srgbClr val="92D050"/>
                </a:solidFill>
              </a:rPr>
              <a:t>wireframe</a:t>
            </a:r>
          </a:p>
        </p:txBody>
      </p:sp>
      <p:pic>
        <p:nvPicPr>
          <p:cNvPr id="4" name="Picture 3">
            <a:extLst>
              <a:ext uri="{FF2B5EF4-FFF2-40B4-BE49-F238E27FC236}">
                <a16:creationId xmlns:a16="http://schemas.microsoft.com/office/drawing/2014/main" id="{337D5DF1-4C23-4CC4-9362-F99E0C447398}"/>
              </a:ext>
            </a:extLst>
          </p:cNvPr>
          <p:cNvPicPr/>
          <p:nvPr/>
        </p:nvPicPr>
        <p:blipFill>
          <a:blip r:embed="rId2"/>
          <a:stretch>
            <a:fillRect/>
          </a:stretch>
        </p:blipFill>
        <p:spPr>
          <a:xfrm>
            <a:off x="1788794" y="2476500"/>
            <a:ext cx="3726181" cy="305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BCF3944C-520A-48EA-B2B4-DB30A1BA7DA9}"/>
              </a:ext>
            </a:extLst>
          </p:cNvPr>
          <p:cNvPicPr/>
          <p:nvPr/>
        </p:nvPicPr>
        <p:blipFill>
          <a:blip r:embed="rId3"/>
          <a:stretch>
            <a:fillRect/>
          </a:stretch>
        </p:blipFill>
        <p:spPr>
          <a:xfrm>
            <a:off x="6010275" y="2476500"/>
            <a:ext cx="4133850" cy="305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630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EAE4-24F0-4D55-B849-BA1305A2EFB5}"/>
              </a:ext>
            </a:extLst>
          </p:cNvPr>
          <p:cNvSpPr>
            <a:spLocks noGrp="1"/>
          </p:cNvSpPr>
          <p:nvPr>
            <p:ph type="title"/>
          </p:nvPr>
        </p:nvSpPr>
        <p:spPr>
          <a:xfrm>
            <a:off x="2611808" y="85726"/>
            <a:ext cx="2807917" cy="1028700"/>
          </a:xfrm>
        </p:spPr>
        <p:txBody>
          <a:bodyPr>
            <a:normAutofit/>
          </a:bodyPr>
          <a:lstStyle/>
          <a:p>
            <a:r>
              <a:rPr lang="en-US" dirty="0">
                <a:solidFill>
                  <a:srgbClr val="92D050"/>
                </a:solidFill>
              </a:rPr>
              <a:t>Actually interfaces</a:t>
            </a:r>
          </a:p>
        </p:txBody>
      </p:sp>
      <p:pic>
        <p:nvPicPr>
          <p:cNvPr id="4" name="Content Placeholder 3">
            <a:extLst>
              <a:ext uri="{FF2B5EF4-FFF2-40B4-BE49-F238E27FC236}">
                <a16:creationId xmlns:a16="http://schemas.microsoft.com/office/drawing/2014/main" id="{46500B92-C982-416D-B15C-DFD2794539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30618" y="1263148"/>
            <a:ext cx="2774580" cy="2467706"/>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8C12782E-9B1E-49DD-AE4E-7F4F8A24E235}"/>
              </a:ext>
            </a:extLst>
          </p:cNvPr>
          <p:cNvPicPr/>
          <p:nvPr/>
        </p:nvPicPr>
        <p:blipFill>
          <a:blip r:embed="rId3">
            <a:extLst>
              <a:ext uri="{28A0092B-C50C-407E-A947-70E740481C1C}">
                <a14:useLocalDpi xmlns:a14="http://schemas.microsoft.com/office/drawing/2010/main" val="0"/>
              </a:ext>
            </a:extLst>
          </a:blip>
          <a:stretch>
            <a:fillRect/>
          </a:stretch>
        </p:blipFill>
        <p:spPr>
          <a:xfrm>
            <a:off x="7956182" y="1263148"/>
            <a:ext cx="3461385" cy="246770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707A0B4-9071-4B7D-8561-C1611D88F954}"/>
              </a:ext>
            </a:extLst>
          </p:cNvPr>
          <p:cNvPicPr/>
          <p:nvPr/>
        </p:nvPicPr>
        <p:blipFill>
          <a:blip r:embed="rId4">
            <a:extLst>
              <a:ext uri="{28A0092B-C50C-407E-A947-70E740481C1C}">
                <a14:useLocalDpi xmlns:a14="http://schemas.microsoft.com/office/drawing/2010/main" val="0"/>
              </a:ext>
            </a:extLst>
          </a:blip>
          <a:stretch>
            <a:fillRect/>
          </a:stretch>
        </p:blipFill>
        <p:spPr>
          <a:xfrm>
            <a:off x="987796" y="3879577"/>
            <a:ext cx="2774580" cy="2797811"/>
          </a:xfrm>
          <a:prstGeom prst="rect">
            <a:avLst/>
          </a:prstGeom>
        </p:spPr>
      </p:pic>
      <p:pic>
        <p:nvPicPr>
          <p:cNvPr id="7" name="Picture 6">
            <a:extLst>
              <a:ext uri="{FF2B5EF4-FFF2-40B4-BE49-F238E27FC236}">
                <a16:creationId xmlns:a16="http://schemas.microsoft.com/office/drawing/2014/main" id="{4FAA9941-2FCA-45B3-B813-57C7A3A8DF78}"/>
              </a:ext>
            </a:extLst>
          </p:cNvPr>
          <p:cNvPicPr/>
          <p:nvPr/>
        </p:nvPicPr>
        <p:blipFill>
          <a:blip r:embed="rId5">
            <a:extLst>
              <a:ext uri="{28A0092B-C50C-407E-A947-70E740481C1C}">
                <a14:useLocalDpi xmlns:a14="http://schemas.microsoft.com/office/drawing/2010/main" val="0"/>
              </a:ext>
            </a:extLst>
          </a:blip>
          <a:stretch>
            <a:fillRect/>
          </a:stretch>
        </p:blipFill>
        <p:spPr>
          <a:xfrm>
            <a:off x="7956182" y="3937091"/>
            <a:ext cx="3426192" cy="2682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2A1603AD-A0E2-45DE-BD5E-15F20D578B5D}"/>
              </a:ext>
            </a:extLst>
          </p:cNvPr>
          <p:cNvPicPr/>
          <p:nvPr/>
        </p:nvPicPr>
        <p:blipFill>
          <a:blip r:embed="rId6">
            <a:extLst>
              <a:ext uri="{28A0092B-C50C-407E-A947-70E740481C1C}">
                <a14:useLocalDpi xmlns:a14="http://schemas.microsoft.com/office/drawing/2010/main" val="0"/>
              </a:ext>
            </a:extLst>
          </a:blip>
          <a:stretch>
            <a:fillRect/>
          </a:stretch>
        </p:blipFill>
        <p:spPr>
          <a:xfrm>
            <a:off x="4184789" y="1263148"/>
            <a:ext cx="3356610" cy="246770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252C729-4480-454F-93E4-85E44FB08915}"/>
              </a:ext>
            </a:extLst>
          </p:cNvPr>
          <p:cNvPicPr/>
          <p:nvPr/>
        </p:nvPicPr>
        <p:blipFill>
          <a:blip r:embed="rId7">
            <a:extLst>
              <a:ext uri="{28A0092B-C50C-407E-A947-70E740481C1C}">
                <a14:useLocalDpi xmlns:a14="http://schemas.microsoft.com/office/drawing/2010/main" val="0"/>
              </a:ext>
            </a:extLst>
          </a:blip>
          <a:stretch>
            <a:fillRect/>
          </a:stretch>
        </p:blipFill>
        <p:spPr>
          <a:xfrm>
            <a:off x="4015766" y="3879576"/>
            <a:ext cx="3274695" cy="27402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145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FC99-F7BA-423D-9821-B984C92F3099}"/>
              </a:ext>
            </a:extLst>
          </p:cNvPr>
          <p:cNvSpPr>
            <a:spLocks noGrp="1"/>
          </p:cNvSpPr>
          <p:nvPr>
            <p:ph type="title"/>
          </p:nvPr>
        </p:nvSpPr>
        <p:spPr>
          <a:xfrm>
            <a:off x="1621861" y="0"/>
            <a:ext cx="2940614" cy="1219200"/>
          </a:xfrm>
        </p:spPr>
        <p:txBody>
          <a:bodyPr>
            <a:normAutofit/>
          </a:bodyPr>
          <a:lstStyle/>
          <a:p>
            <a:r>
              <a:rPr lang="en-US" dirty="0">
                <a:solidFill>
                  <a:srgbClr val="92D050"/>
                </a:solidFill>
              </a:rPr>
              <a:t>Actually interfaces</a:t>
            </a:r>
            <a:endParaRPr lang="en-US" dirty="0"/>
          </a:p>
        </p:txBody>
      </p:sp>
      <p:pic>
        <p:nvPicPr>
          <p:cNvPr id="4" name="Picture 3">
            <a:extLst>
              <a:ext uri="{FF2B5EF4-FFF2-40B4-BE49-F238E27FC236}">
                <a16:creationId xmlns:a16="http://schemas.microsoft.com/office/drawing/2014/main" id="{5942997C-F2E9-448D-87EA-3D6BED906FCB}"/>
              </a:ext>
            </a:extLst>
          </p:cNvPr>
          <p:cNvPicPr/>
          <p:nvPr/>
        </p:nvPicPr>
        <p:blipFill>
          <a:blip r:embed="rId2">
            <a:extLst>
              <a:ext uri="{28A0092B-C50C-407E-A947-70E740481C1C}">
                <a14:useLocalDpi xmlns:a14="http://schemas.microsoft.com/office/drawing/2010/main" val="0"/>
              </a:ext>
            </a:extLst>
          </a:blip>
          <a:stretch>
            <a:fillRect/>
          </a:stretch>
        </p:blipFill>
        <p:spPr>
          <a:xfrm>
            <a:off x="5234939" y="4772026"/>
            <a:ext cx="2856443" cy="208216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BBA12FF-80D1-4CBB-9423-9F000AF56124}"/>
              </a:ext>
            </a:extLst>
          </p:cNvPr>
          <p:cNvPicPr/>
          <p:nvPr/>
        </p:nvPicPr>
        <p:blipFill>
          <a:blip r:embed="rId3">
            <a:extLst>
              <a:ext uri="{28A0092B-C50C-407E-A947-70E740481C1C}">
                <a14:useLocalDpi xmlns:a14="http://schemas.microsoft.com/office/drawing/2010/main" val="0"/>
              </a:ext>
            </a:extLst>
          </a:blip>
          <a:stretch>
            <a:fillRect/>
          </a:stretch>
        </p:blipFill>
        <p:spPr>
          <a:xfrm>
            <a:off x="5234939" y="2674620"/>
            <a:ext cx="2617470" cy="18516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16443260-0A41-40C1-980B-EA5EBCE9B070}"/>
              </a:ext>
            </a:extLst>
          </p:cNvPr>
          <p:cNvPicPr/>
          <p:nvPr/>
        </p:nvPicPr>
        <p:blipFill>
          <a:blip r:embed="rId4">
            <a:extLst>
              <a:ext uri="{28A0092B-C50C-407E-A947-70E740481C1C}">
                <a14:useLocalDpi xmlns:a14="http://schemas.microsoft.com/office/drawing/2010/main" val="0"/>
              </a:ext>
            </a:extLst>
          </a:blip>
          <a:stretch>
            <a:fillRect/>
          </a:stretch>
        </p:blipFill>
        <p:spPr>
          <a:xfrm>
            <a:off x="1111320" y="3890010"/>
            <a:ext cx="3510916" cy="227075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A16AC50C-9F8E-44C3-8989-3B4A35CEF29E}"/>
              </a:ext>
            </a:extLst>
          </p:cNvPr>
          <p:cNvPicPr/>
          <p:nvPr/>
        </p:nvPicPr>
        <p:blipFill>
          <a:blip r:embed="rId5">
            <a:extLst>
              <a:ext uri="{28A0092B-C50C-407E-A947-70E740481C1C}">
                <a14:useLocalDpi xmlns:a14="http://schemas.microsoft.com/office/drawing/2010/main" val="0"/>
              </a:ext>
            </a:extLst>
          </a:blip>
          <a:stretch>
            <a:fillRect/>
          </a:stretch>
        </p:blipFill>
        <p:spPr>
          <a:xfrm>
            <a:off x="8491432" y="0"/>
            <a:ext cx="2811639" cy="3200400"/>
          </a:xfrm>
          <a:prstGeom prst="rect">
            <a:avLst/>
          </a:prstGeom>
        </p:spPr>
      </p:pic>
      <p:pic>
        <p:nvPicPr>
          <p:cNvPr id="8" name="Picture 7">
            <a:extLst>
              <a:ext uri="{FF2B5EF4-FFF2-40B4-BE49-F238E27FC236}">
                <a16:creationId xmlns:a16="http://schemas.microsoft.com/office/drawing/2014/main" id="{C58860EE-1D67-463D-B7EC-8EF9ABB80A8A}"/>
              </a:ext>
            </a:extLst>
          </p:cNvPr>
          <p:cNvPicPr/>
          <p:nvPr/>
        </p:nvPicPr>
        <p:blipFill>
          <a:blip r:embed="rId6">
            <a:extLst>
              <a:ext uri="{28A0092B-C50C-407E-A947-70E740481C1C}">
                <a14:useLocalDpi xmlns:a14="http://schemas.microsoft.com/office/drawing/2010/main" val="0"/>
              </a:ext>
            </a:extLst>
          </a:blip>
          <a:stretch>
            <a:fillRect/>
          </a:stretch>
        </p:blipFill>
        <p:spPr>
          <a:xfrm>
            <a:off x="5201498" y="0"/>
            <a:ext cx="2594610" cy="220980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D0BF43A-1EC5-4AFA-9173-A2B6C1F2F721}"/>
              </a:ext>
            </a:extLst>
          </p:cNvPr>
          <p:cNvPicPr/>
          <p:nvPr/>
        </p:nvPicPr>
        <p:blipFill>
          <a:blip r:embed="rId7">
            <a:extLst>
              <a:ext uri="{28A0092B-C50C-407E-A947-70E740481C1C}">
                <a14:useLocalDpi xmlns:a14="http://schemas.microsoft.com/office/drawing/2010/main" val="0"/>
              </a:ext>
            </a:extLst>
          </a:blip>
          <a:stretch>
            <a:fillRect/>
          </a:stretch>
        </p:blipFill>
        <p:spPr>
          <a:xfrm>
            <a:off x="8491432" y="3752850"/>
            <a:ext cx="2811639" cy="3101340"/>
          </a:xfrm>
          <a:prstGeom prst="rect">
            <a:avLst/>
          </a:prstGeom>
        </p:spPr>
      </p:pic>
      <p:pic>
        <p:nvPicPr>
          <p:cNvPr id="10" name="Picture 9">
            <a:extLst>
              <a:ext uri="{FF2B5EF4-FFF2-40B4-BE49-F238E27FC236}">
                <a16:creationId xmlns:a16="http://schemas.microsoft.com/office/drawing/2014/main" id="{AD89F1EF-C5AA-4B9C-A2D6-9E06879C4141}"/>
              </a:ext>
            </a:extLst>
          </p:cNvPr>
          <p:cNvPicPr/>
          <p:nvPr/>
        </p:nvPicPr>
        <p:blipFill>
          <a:blip r:embed="rId8">
            <a:extLst>
              <a:ext uri="{28A0092B-C50C-407E-A947-70E740481C1C}">
                <a14:useLocalDpi xmlns:a14="http://schemas.microsoft.com/office/drawing/2010/main" val="0"/>
              </a:ext>
            </a:extLst>
          </a:blip>
          <a:stretch>
            <a:fillRect/>
          </a:stretch>
        </p:blipFill>
        <p:spPr>
          <a:xfrm>
            <a:off x="1111320" y="1219200"/>
            <a:ext cx="3510916" cy="2209800"/>
          </a:xfrm>
          <a:prstGeom prst="rect">
            <a:avLst/>
          </a:prstGeom>
        </p:spPr>
      </p:pic>
    </p:spTree>
    <p:extLst>
      <p:ext uri="{BB962C8B-B14F-4D97-AF65-F5344CB8AC3E}">
        <p14:creationId xmlns:p14="http://schemas.microsoft.com/office/powerpoint/2010/main" val="421359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E111-C7A7-44B1-BEB8-C8898B03A250}"/>
              </a:ext>
            </a:extLst>
          </p:cNvPr>
          <p:cNvSpPr>
            <a:spLocks noGrp="1"/>
          </p:cNvSpPr>
          <p:nvPr>
            <p:ph type="title"/>
          </p:nvPr>
        </p:nvSpPr>
        <p:spPr>
          <a:xfrm>
            <a:off x="2611808" y="808056"/>
            <a:ext cx="2465017" cy="1077229"/>
          </a:xfrm>
        </p:spPr>
        <p:txBody>
          <a:bodyPr/>
          <a:lstStyle/>
          <a:p>
            <a:r>
              <a:rPr lang="en-US" dirty="0">
                <a:solidFill>
                  <a:srgbClr val="92D050"/>
                </a:solidFill>
              </a:rPr>
              <a:t>debugging</a:t>
            </a:r>
          </a:p>
        </p:txBody>
      </p:sp>
      <p:sp>
        <p:nvSpPr>
          <p:cNvPr id="3" name="Content Placeholder 2">
            <a:extLst>
              <a:ext uri="{FF2B5EF4-FFF2-40B4-BE49-F238E27FC236}">
                <a16:creationId xmlns:a16="http://schemas.microsoft.com/office/drawing/2014/main" id="{6B914A6D-5169-4E39-A819-64990D432DC8}"/>
              </a:ext>
            </a:extLst>
          </p:cNvPr>
          <p:cNvSpPr>
            <a:spLocks noGrp="1"/>
          </p:cNvSpPr>
          <p:nvPr>
            <p:ph idx="1"/>
          </p:nvPr>
        </p:nvSpPr>
        <p:spPr/>
        <p:txBody>
          <a:bodyPr>
            <a:normAutofit fontScale="85000" lnSpcReduction="10000"/>
          </a:bodyPr>
          <a:lstStyle/>
          <a:p>
            <a:r>
              <a:rPr lang="en-US" dirty="0"/>
              <a:t>Because debugging is a reactive process, it’s not a good way to improving security.</a:t>
            </a:r>
          </a:p>
          <a:p>
            <a:r>
              <a:rPr lang="en-US" dirty="0"/>
              <a:t>Debugging permits you to run a program interactively while watching the supply code and the variables all through the execution.</a:t>
            </a:r>
          </a:p>
          <a:p>
            <a:r>
              <a:rPr lang="en-US" dirty="0"/>
              <a:t>A breakpoint inside the source code specifies in which the execution of this system should forestall all through debugging. As soon as the program is stopped, you can look at variables, alternate their content, and so forth.</a:t>
            </a:r>
          </a:p>
          <a:p>
            <a:r>
              <a:rPr lang="en-US" dirty="0"/>
              <a:t>To stop the execution, if a discipline is read or modified, you may specify watchpoints.</a:t>
            </a:r>
          </a:p>
          <a:p>
            <a:r>
              <a:rPr lang="en-US" dirty="0"/>
              <a:t>Eclipse permits you to begin a Java program with the basic Debug mode.</a:t>
            </a:r>
          </a:p>
          <a:p>
            <a:endParaRPr lang="en-US" dirty="0"/>
          </a:p>
        </p:txBody>
      </p:sp>
    </p:spTree>
    <p:extLst>
      <p:ext uri="{BB962C8B-B14F-4D97-AF65-F5344CB8AC3E}">
        <p14:creationId xmlns:p14="http://schemas.microsoft.com/office/powerpoint/2010/main" val="400748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00FD-F927-41EB-874D-F2B42022145B}"/>
              </a:ext>
            </a:extLst>
          </p:cNvPr>
          <p:cNvSpPr>
            <a:spLocks noGrp="1"/>
          </p:cNvSpPr>
          <p:nvPr>
            <p:ph type="title"/>
          </p:nvPr>
        </p:nvSpPr>
        <p:spPr>
          <a:xfrm>
            <a:off x="2611809" y="808056"/>
            <a:ext cx="2055442" cy="1077229"/>
          </a:xfrm>
        </p:spPr>
        <p:txBody>
          <a:bodyPr/>
          <a:lstStyle/>
          <a:p>
            <a:r>
              <a:rPr lang="en-US" dirty="0">
                <a:solidFill>
                  <a:srgbClr val="92D050"/>
                </a:solidFill>
              </a:rPr>
              <a:t>Test Plan </a:t>
            </a:r>
          </a:p>
        </p:txBody>
      </p:sp>
      <p:graphicFrame>
        <p:nvGraphicFramePr>
          <p:cNvPr id="4" name="Content Placeholder 3">
            <a:extLst>
              <a:ext uri="{FF2B5EF4-FFF2-40B4-BE49-F238E27FC236}">
                <a16:creationId xmlns:a16="http://schemas.microsoft.com/office/drawing/2014/main" id="{9721C681-3153-4EF9-A2DC-16B2BFF49F0B}"/>
              </a:ext>
            </a:extLst>
          </p:cNvPr>
          <p:cNvGraphicFramePr>
            <a:graphicFrameLocks noGrp="1"/>
          </p:cNvGraphicFramePr>
          <p:nvPr>
            <p:ph idx="1"/>
            <p:extLst>
              <p:ext uri="{D42A27DB-BD31-4B8C-83A1-F6EECF244321}">
                <p14:modId xmlns:p14="http://schemas.microsoft.com/office/powerpoint/2010/main" val="2802549727"/>
              </p:ext>
            </p:extLst>
          </p:nvPr>
        </p:nvGraphicFramePr>
        <p:xfrm>
          <a:off x="3752850" y="2590800"/>
          <a:ext cx="5353050" cy="2924176"/>
        </p:xfrm>
        <a:graphic>
          <a:graphicData uri="http://schemas.openxmlformats.org/drawingml/2006/table">
            <a:tbl>
              <a:tblPr firstRow="1" firstCol="1" bandRow="1">
                <a:tableStyleId>{5C22544A-7EE6-4342-B048-85BDC9FD1C3A}</a:tableStyleId>
              </a:tblPr>
              <a:tblGrid>
                <a:gridCol w="2199728">
                  <a:extLst>
                    <a:ext uri="{9D8B030D-6E8A-4147-A177-3AD203B41FA5}">
                      <a16:colId xmlns:a16="http://schemas.microsoft.com/office/drawing/2014/main" val="94930072"/>
                    </a:ext>
                  </a:extLst>
                </a:gridCol>
                <a:gridCol w="3153322">
                  <a:extLst>
                    <a:ext uri="{9D8B030D-6E8A-4147-A177-3AD203B41FA5}">
                      <a16:colId xmlns:a16="http://schemas.microsoft.com/office/drawing/2014/main" val="1686432369"/>
                    </a:ext>
                  </a:extLst>
                </a:gridCol>
              </a:tblGrid>
              <a:tr h="322066">
                <a:tc>
                  <a:txBody>
                    <a:bodyPr/>
                    <a:lstStyle/>
                    <a:p>
                      <a:pPr marL="0" marR="0">
                        <a:lnSpc>
                          <a:spcPct val="107000"/>
                        </a:lnSpc>
                        <a:spcBef>
                          <a:spcPts val="0"/>
                        </a:spcBef>
                        <a:spcAft>
                          <a:spcPts val="0"/>
                        </a:spcAft>
                      </a:pPr>
                      <a:r>
                        <a:rPr lang="en-US" sz="1200">
                          <a:effectLst/>
                        </a:rPr>
                        <a:t>Made 15 Interface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71418065"/>
                  </a:ext>
                </a:extLst>
              </a:tr>
              <a:tr h="322066">
                <a:tc>
                  <a:txBody>
                    <a:bodyPr/>
                    <a:lstStyle/>
                    <a:p>
                      <a:pPr marL="0" marR="0">
                        <a:lnSpc>
                          <a:spcPct val="107000"/>
                        </a:lnSpc>
                        <a:spcBef>
                          <a:spcPts val="0"/>
                        </a:spcBef>
                        <a:spcAft>
                          <a:spcPts val="0"/>
                        </a:spcAft>
                      </a:pPr>
                      <a:r>
                        <a:rPr lang="en-US" sz="1200">
                          <a:effectLst/>
                        </a:rPr>
                        <a:t>Read from file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95549997"/>
                  </a:ext>
                </a:extLst>
              </a:tr>
              <a:tr h="322066">
                <a:tc>
                  <a:txBody>
                    <a:bodyPr/>
                    <a:lstStyle/>
                    <a:p>
                      <a:pPr marL="0" marR="0">
                        <a:lnSpc>
                          <a:spcPct val="107000"/>
                        </a:lnSpc>
                        <a:spcBef>
                          <a:spcPts val="0"/>
                        </a:spcBef>
                        <a:spcAft>
                          <a:spcPts val="0"/>
                        </a:spcAft>
                      </a:pPr>
                      <a:r>
                        <a:rPr lang="en-US" sz="1200">
                          <a:effectLst/>
                        </a:rPr>
                        <a:t>Write on file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4789988"/>
                  </a:ext>
                </a:extLst>
              </a:tr>
              <a:tr h="322066">
                <a:tc>
                  <a:txBody>
                    <a:bodyPr/>
                    <a:lstStyle/>
                    <a:p>
                      <a:pPr marL="0" marR="0">
                        <a:lnSpc>
                          <a:spcPct val="107000"/>
                        </a:lnSpc>
                        <a:spcBef>
                          <a:spcPts val="0"/>
                        </a:spcBef>
                        <a:spcAft>
                          <a:spcPts val="0"/>
                        </a:spcAft>
                      </a:pPr>
                      <a:r>
                        <a:rPr lang="en-US" sz="1200">
                          <a:effectLst/>
                        </a:rPr>
                        <a:t>Connect them together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6480826"/>
                  </a:ext>
                </a:extLst>
              </a:tr>
              <a:tr h="322066">
                <a:tc>
                  <a:txBody>
                    <a:bodyPr/>
                    <a:lstStyle/>
                    <a:p>
                      <a:pPr marL="0" marR="0">
                        <a:lnSpc>
                          <a:spcPct val="107000"/>
                        </a:lnSpc>
                        <a:spcBef>
                          <a:spcPts val="0"/>
                        </a:spcBef>
                        <a:spcAft>
                          <a:spcPts val="0"/>
                        </a:spcAft>
                      </a:pPr>
                      <a:r>
                        <a:rPr lang="en-US" sz="1200">
                          <a:effectLst/>
                        </a:rPr>
                        <a:t>Move and link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32360471"/>
                  </a:ext>
                </a:extLst>
              </a:tr>
              <a:tr h="656923">
                <a:tc>
                  <a:txBody>
                    <a:bodyPr/>
                    <a:lstStyle/>
                    <a:p>
                      <a:pPr marL="0" marR="0">
                        <a:lnSpc>
                          <a:spcPct val="107000"/>
                        </a:lnSpc>
                        <a:spcBef>
                          <a:spcPts val="0"/>
                        </a:spcBef>
                        <a:spcAft>
                          <a:spcPts val="0"/>
                        </a:spcAft>
                      </a:pPr>
                      <a:r>
                        <a:rPr lang="en-US" sz="1200">
                          <a:effectLst/>
                        </a:rPr>
                        <a:t>A location in the middle of the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44357263"/>
                  </a:ext>
                </a:extLst>
              </a:tr>
              <a:tr h="656923">
                <a:tc>
                  <a:txBody>
                    <a:bodyPr/>
                    <a:lstStyle/>
                    <a:p>
                      <a:pPr marL="0" marR="0">
                        <a:lnSpc>
                          <a:spcPct val="107000"/>
                        </a:lnSpc>
                        <a:spcBef>
                          <a:spcPts val="0"/>
                        </a:spcBef>
                        <a:spcAft>
                          <a:spcPts val="0"/>
                        </a:spcAft>
                      </a:pPr>
                      <a:r>
                        <a:rPr lang="en-US" sz="1200">
                          <a:effectLst/>
                        </a:rPr>
                        <a:t>Site map, Mockups-Wireframe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69914740"/>
                  </a:ext>
                </a:extLst>
              </a:tr>
            </a:tbl>
          </a:graphicData>
        </a:graphic>
      </p:graphicFrame>
      <p:pic>
        <p:nvPicPr>
          <p:cNvPr id="5" name="Graphic 14" descr="Checkmark">
            <a:extLst>
              <a:ext uri="{FF2B5EF4-FFF2-40B4-BE49-F238E27FC236}">
                <a16:creationId xmlns:a16="http://schemas.microsoft.com/office/drawing/2014/main" id="{C61D0D7D-3009-414C-AE4A-8164BBEC7F9F}"/>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6287" y="2655776"/>
            <a:ext cx="365125" cy="282575"/>
          </a:xfrm>
          <a:prstGeom prst="rect">
            <a:avLst/>
          </a:prstGeom>
        </p:spPr>
      </p:pic>
      <p:pic>
        <p:nvPicPr>
          <p:cNvPr id="7174" name="Picture 17">
            <a:extLst>
              <a:ext uri="{FF2B5EF4-FFF2-40B4-BE49-F238E27FC236}">
                <a16:creationId xmlns:a16="http://schemas.microsoft.com/office/drawing/2014/main" id="{FDCB2138-6143-4A59-BFCA-2B3D89E1E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62" y="4945156"/>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30">
            <a:extLst>
              <a:ext uri="{FF2B5EF4-FFF2-40B4-BE49-F238E27FC236}">
                <a16:creationId xmlns:a16="http://schemas.microsoft.com/office/drawing/2014/main" id="{FCAD0FA8-EEEC-43A9-821A-FA6BFFA2B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287" y="4422998"/>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35">
            <a:extLst>
              <a:ext uri="{FF2B5EF4-FFF2-40B4-BE49-F238E27FC236}">
                <a16:creationId xmlns:a16="http://schemas.microsoft.com/office/drawing/2014/main" id="{F18CF5F3-7D90-48CA-AADB-992FE5ADB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578" y="3949064"/>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6">
            <a:extLst>
              <a:ext uri="{FF2B5EF4-FFF2-40B4-BE49-F238E27FC236}">
                <a16:creationId xmlns:a16="http://schemas.microsoft.com/office/drawing/2014/main" id="{F0BB6FD2-12E9-4288-AE39-EB9FA4CF9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30" y="3654221"/>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37">
            <a:extLst>
              <a:ext uri="{FF2B5EF4-FFF2-40B4-BE49-F238E27FC236}">
                <a16:creationId xmlns:a16="http://schemas.microsoft.com/office/drawing/2014/main" id="{E80453AE-7451-46C7-80A5-7AEAAED71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521" y="3321575"/>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38">
            <a:extLst>
              <a:ext uri="{FF2B5EF4-FFF2-40B4-BE49-F238E27FC236}">
                <a16:creationId xmlns:a16="http://schemas.microsoft.com/office/drawing/2014/main" id="{6621FDB1-7C66-4646-AF1B-E7C85CAD7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286" y="2977310"/>
            <a:ext cx="365125" cy="2825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3A2A370-43F4-4FD3-A52F-13D5D968E9D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86424" y="85513"/>
            <a:ext cx="1676400" cy="2232660"/>
          </a:xfrm>
          <a:prstGeom prst="rect">
            <a:avLst/>
          </a:prstGeom>
          <a:noFill/>
        </p:spPr>
      </p:pic>
    </p:spTree>
    <p:extLst>
      <p:ext uri="{BB962C8B-B14F-4D97-AF65-F5344CB8AC3E}">
        <p14:creationId xmlns:p14="http://schemas.microsoft.com/office/powerpoint/2010/main" val="149298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0662-B380-4967-BED0-70D1367524BB}"/>
              </a:ext>
            </a:extLst>
          </p:cNvPr>
          <p:cNvSpPr>
            <a:spLocks noGrp="1"/>
          </p:cNvSpPr>
          <p:nvPr>
            <p:ph type="title"/>
          </p:nvPr>
        </p:nvSpPr>
        <p:spPr>
          <a:xfrm>
            <a:off x="2611808" y="808056"/>
            <a:ext cx="2350717" cy="1077229"/>
          </a:xfrm>
        </p:spPr>
        <p:txBody>
          <a:bodyPr/>
          <a:lstStyle/>
          <a:p>
            <a:r>
              <a:rPr lang="en-US" b="1" dirty="0">
                <a:solidFill>
                  <a:srgbClr val="92D050"/>
                </a:solidFill>
              </a:rPr>
              <a:t>Reference</a:t>
            </a:r>
            <a:br>
              <a:rPr lang="en-US" b="1" dirty="0">
                <a:solidFill>
                  <a:srgbClr val="92D050"/>
                </a:solidFill>
              </a:rPr>
            </a:br>
            <a:endParaRPr lang="en-US" dirty="0">
              <a:solidFill>
                <a:srgbClr val="92D050"/>
              </a:solidFill>
            </a:endParaRPr>
          </a:p>
        </p:txBody>
      </p:sp>
      <p:sp>
        <p:nvSpPr>
          <p:cNvPr id="3" name="Content Placeholder 2">
            <a:extLst>
              <a:ext uri="{FF2B5EF4-FFF2-40B4-BE49-F238E27FC236}">
                <a16:creationId xmlns:a16="http://schemas.microsoft.com/office/drawing/2014/main" id="{1CB31BED-B99B-4F7E-B3C2-6F5728361483}"/>
              </a:ext>
            </a:extLst>
          </p:cNvPr>
          <p:cNvSpPr>
            <a:spLocks noGrp="1"/>
          </p:cNvSpPr>
          <p:nvPr>
            <p:ph idx="1"/>
          </p:nvPr>
        </p:nvSpPr>
        <p:spPr/>
        <p:txBody>
          <a:bodyPr>
            <a:normAutofit fontScale="55000" lnSpcReduction="20000"/>
          </a:bodyPr>
          <a:lstStyle/>
          <a:p>
            <a:r>
              <a:rPr lang="en-US" dirty="0"/>
              <a:t>1) Anon, (2020). [online] Available at: https://en.wikipedia.org/wiki/The_Standard_Code_of_Parliamentary_Procedure [Accessed 25 Jan. 2020].</a:t>
            </a:r>
          </a:p>
          <a:p>
            <a:r>
              <a:rPr lang="en-US" dirty="0"/>
              <a:t>2) Oracle.com. (2020). </a:t>
            </a:r>
            <a:r>
              <a:rPr lang="en-US" i="1" dirty="0"/>
              <a:t>Code Conventions for the Java Programming Language: 8. White Space</a:t>
            </a:r>
            <a:r>
              <a:rPr lang="en-US" dirty="0"/>
              <a:t>. [online] Available at: https://www.oracle.com/technetwork/java/javase/documentation/codeconventions-141388.html [Accessed 25 Jan. 2020]. </a:t>
            </a:r>
          </a:p>
          <a:p>
            <a:r>
              <a:rPr lang="en-US" dirty="0"/>
              <a:t>3) www.javatpoint.com. (2020). </a:t>
            </a:r>
            <a:r>
              <a:rPr lang="en-US" i="1" dirty="0"/>
              <a:t>Java Comments - </a:t>
            </a:r>
            <a:r>
              <a:rPr lang="en-US" i="1" dirty="0" err="1"/>
              <a:t>Javatpoint</a:t>
            </a:r>
            <a:r>
              <a:rPr lang="en-US" dirty="0"/>
              <a:t>. [online] Available at: https://www.javatpoint.com/java-comments [Accessed 25 Jan. 2020].</a:t>
            </a:r>
          </a:p>
          <a:p>
            <a:r>
              <a:rPr lang="en-US" dirty="0"/>
              <a:t>4) variables, G. and Eels, H. (2020). </a:t>
            </a:r>
            <a:r>
              <a:rPr lang="en-US" i="1" dirty="0"/>
              <a:t>GUI - </a:t>
            </a:r>
            <a:r>
              <a:rPr lang="en-US" i="1" dirty="0" err="1"/>
              <a:t>JFrame</a:t>
            </a:r>
            <a:r>
              <a:rPr lang="en-US" i="1" dirty="0"/>
              <a:t>: declaring variables</a:t>
            </a:r>
            <a:r>
              <a:rPr lang="en-US" dirty="0"/>
              <a:t>. [online] Stack Overflow. Available at: https://stackoverflow.com/questions/21391750/gui-jframe-declaring-variables [Accessed 25 Jan. 2020]. </a:t>
            </a:r>
          </a:p>
          <a:p>
            <a:r>
              <a:rPr lang="en-US" dirty="0"/>
              <a:t>5) EDUCBA. (2020). </a:t>
            </a:r>
            <a:r>
              <a:rPr lang="en-US" i="1" dirty="0"/>
              <a:t>What is Debugging? | Different Process, Tools and Strategies of Debugging</a:t>
            </a:r>
            <a:r>
              <a:rPr lang="en-US" dirty="0"/>
              <a:t>. [online] Available at: https://www.educba.com/what-is-debugging/ [Accessed 25 Jan. 2020].</a:t>
            </a:r>
          </a:p>
          <a:p>
            <a:r>
              <a:rPr lang="en-US" dirty="0"/>
              <a:t>6) </a:t>
            </a:r>
            <a:r>
              <a:rPr lang="en-US" dirty="0" err="1"/>
              <a:t>SitePoint</a:t>
            </a:r>
            <a:r>
              <a:rPr lang="en-US" dirty="0"/>
              <a:t>. (2020). </a:t>
            </a:r>
            <a:r>
              <a:rPr lang="en-US" i="1" dirty="0"/>
              <a:t>Why You Need Coding Standards — </a:t>
            </a:r>
            <a:r>
              <a:rPr lang="en-US" i="1" dirty="0" err="1"/>
              <a:t>SitePoint</a:t>
            </a:r>
            <a:r>
              <a:rPr lang="en-US" dirty="0"/>
              <a:t>. [online] Available at: https://www.sitepoint.com/coding-standards/ [Accessed 25 Jan. 2020].</a:t>
            </a:r>
          </a:p>
          <a:p>
            <a:r>
              <a:rPr lang="en-US" dirty="0"/>
              <a:t>7) Expert Wannabe. (2020). </a:t>
            </a:r>
            <a:r>
              <a:rPr lang="en-US" i="1" dirty="0"/>
              <a:t>Advantages and Disadvantages of Using IDE</a:t>
            </a:r>
            <a:r>
              <a:rPr lang="en-US" dirty="0"/>
              <a:t>. [online] Available at: https://salfarisi25.wordpress.com/2010/12/22/advantage-and-disadvantage-of-using-ide/ [Accessed 25 Jan. 2020].</a:t>
            </a:r>
          </a:p>
          <a:p>
            <a:endParaRPr lang="en-US" dirty="0"/>
          </a:p>
        </p:txBody>
      </p:sp>
    </p:spTree>
    <p:extLst>
      <p:ext uri="{BB962C8B-B14F-4D97-AF65-F5344CB8AC3E}">
        <p14:creationId xmlns:p14="http://schemas.microsoft.com/office/powerpoint/2010/main" val="5556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8FDF-F654-4E8E-A9B3-7936A4AD4EDD}"/>
              </a:ext>
            </a:extLst>
          </p:cNvPr>
          <p:cNvSpPr>
            <a:spLocks noGrp="1"/>
          </p:cNvSpPr>
          <p:nvPr>
            <p:ph type="title"/>
          </p:nvPr>
        </p:nvSpPr>
        <p:spPr>
          <a:xfrm>
            <a:off x="2611808" y="808056"/>
            <a:ext cx="2963369" cy="1077229"/>
          </a:xfrm>
        </p:spPr>
        <p:txBody>
          <a:bodyPr/>
          <a:lstStyle/>
          <a:p>
            <a:r>
              <a:rPr lang="en-US" b="1" dirty="0">
                <a:solidFill>
                  <a:srgbClr val="92D050"/>
                </a:solidFill>
              </a:rPr>
              <a:t>Introduction:</a:t>
            </a:r>
            <a:br>
              <a:rPr lang="en-US" b="1" dirty="0"/>
            </a:br>
            <a:endParaRPr lang="en-US" dirty="0"/>
          </a:p>
        </p:txBody>
      </p:sp>
      <p:sp>
        <p:nvSpPr>
          <p:cNvPr id="3" name="Content Placeholder 2">
            <a:extLst>
              <a:ext uri="{FF2B5EF4-FFF2-40B4-BE49-F238E27FC236}">
                <a16:creationId xmlns:a16="http://schemas.microsoft.com/office/drawing/2014/main" id="{91CE06D1-452D-4509-8927-01B7960529FF}"/>
              </a:ext>
            </a:extLst>
          </p:cNvPr>
          <p:cNvSpPr>
            <a:spLocks noGrp="1"/>
          </p:cNvSpPr>
          <p:nvPr>
            <p:ph idx="1"/>
          </p:nvPr>
        </p:nvSpPr>
        <p:spPr/>
        <p:txBody>
          <a:bodyPr/>
          <a:lstStyle/>
          <a:p>
            <a:r>
              <a:rPr lang="en-US" dirty="0"/>
              <a:t>Initially I was selected as a programmer for the Ministry of Finance with the aim of automating paperwork they have, knowing that paperwork has many problems such as lost paperwork and the difficulty of entering and saving data for employees, here it came to me to solve these problems according to the requirements of the ministry and its needs</a:t>
            </a:r>
            <a:r>
              <a:rPr lang="ar-JO" dirty="0"/>
              <a:t>.</a:t>
            </a:r>
            <a:endParaRPr lang="en-US" dirty="0"/>
          </a:p>
          <a:p>
            <a:endParaRPr lang="en-US" dirty="0"/>
          </a:p>
        </p:txBody>
      </p:sp>
      <p:pic>
        <p:nvPicPr>
          <p:cNvPr id="5" name="Graphic 4" descr="Processor">
            <a:extLst>
              <a:ext uri="{FF2B5EF4-FFF2-40B4-BE49-F238E27FC236}">
                <a16:creationId xmlns:a16="http://schemas.microsoft.com/office/drawing/2014/main" id="{89BCADA0-FE7A-48AB-AF9A-635E2C80DA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2020" y="576610"/>
            <a:ext cx="1408589" cy="1154536"/>
          </a:xfrm>
          <a:prstGeom prst="rect">
            <a:avLst/>
          </a:prstGeom>
        </p:spPr>
      </p:pic>
    </p:spTree>
    <p:extLst>
      <p:ext uri="{BB962C8B-B14F-4D97-AF65-F5344CB8AC3E}">
        <p14:creationId xmlns:p14="http://schemas.microsoft.com/office/powerpoint/2010/main" val="270623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D5D0-6263-4849-B4C4-45617230CB5B}"/>
              </a:ext>
            </a:extLst>
          </p:cNvPr>
          <p:cNvSpPr>
            <a:spLocks noGrp="1"/>
          </p:cNvSpPr>
          <p:nvPr>
            <p:ph type="title"/>
          </p:nvPr>
        </p:nvSpPr>
        <p:spPr>
          <a:xfrm>
            <a:off x="2611808" y="808056"/>
            <a:ext cx="2998879" cy="1077229"/>
          </a:xfrm>
        </p:spPr>
        <p:txBody>
          <a:bodyPr>
            <a:normAutofit fontScale="90000"/>
          </a:bodyPr>
          <a:lstStyle/>
          <a:p>
            <a:r>
              <a:rPr lang="en-US" b="1" dirty="0">
                <a:solidFill>
                  <a:srgbClr val="92D050"/>
                </a:solidFill>
              </a:rPr>
              <a:t> requirements:</a:t>
            </a:r>
            <a:endParaRPr lang="en-US" dirty="0">
              <a:solidFill>
                <a:srgbClr val="92D050"/>
              </a:solidFill>
            </a:endParaRPr>
          </a:p>
        </p:txBody>
      </p:sp>
      <p:sp>
        <p:nvSpPr>
          <p:cNvPr id="3" name="Content Placeholder 2">
            <a:extLst>
              <a:ext uri="{FF2B5EF4-FFF2-40B4-BE49-F238E27FC236}">
                <a16:creationId xmlns:a16="http://schemas.microsoft.com/office/drawing/2014/main" id="{1232F3A9-6380-412D-BC89-54BD47B71023}"/>
              </a:ext>
            </a:extLst>
          </p:cNvPr>
          <p:cNvSpPr>
            <a:spLocks noGrp="1"/>
          </p:cNvSpPr>
          <p:nvPr>
            <p:ph idx="1"/>
          </p:nvPr>
        </p:nvSpPr>
        <p:spPr>
          <a:xfrm>
            <a:off x="1198485" y="1438183"/>
            <a:ext cx="10173810" cy="5419817"/>
          </a:xfrm>
        </p:spPr>
        <p:txBody>
          <a:bodyPr>
            <a:normAutofit fontScale="70000" lnSpcReduction="20000"/>
          </a:bodyPr>
          <a:lstStyle/>
          <a:p>
            <a:r>
              <a:rPr lang="en-US" dirty="0"/>
              <a:t>1) The screen for entering the employee number and the password in order to enter it into the system is called (log in).</a:t>
            </a:r>
          </a:p>
          <a:p>
            <a:r>
              <a:rPr lang="en-US" dirty="0"/>
              <a:t>2) A main screen of the system contains the titles of four screens, such as reports, my information, complaints&amp; suggestions and the last holidays called (Main page).</a:t>
            </a:r>
          </a:p>
          <a:p>
            <a:r>
              <a:rPr lang="en-US" dirty="0"/>
              <a:t>3) Screen showing employee information in an apparent form such as name, job number, phone number, address and job title after entering a screen log in it is displayed and contains an option or title for an edit screen called (My Info)</a:t>
            </a:r>
          </a:p>
          <a:p>
            <a:r>
              <a:rPr lang="en-US" dirty="0"/>
              <a:t>4) The employee information editing screen allows the employee to change his phone number and address only, knowing that the job number does not change called (Edit My Info)</a:t>
            </a:r>
          </a:p>
          <a:p>
            <a:r>
              <a:rPr lang="en-US" dirty="0"/>
              <a:t>5) Take leave screen informing the employee to specify their type, name, reason and send them to a file that will be formed after filling in the employee information to request a leave called a vacation</a:t>
            </a:r>
          </a:p>
          <a:p>
            <a:r>
              <a:rPr lang="en-US" dirty="0"/>
              <a:t>6) A reports screen contains two types, the first is monthly, enables the employee to fill in data, display the monthly reports, and the second type annually has the same function.</a:t>
            </a:r>
          </a:p>
          <a:p>
            <a:r>
              <a:rPr lang="ar-JO" dirty="0"/>
              <a:t>7</a:t>
            </a:r>
            <a:r>
              <a:rPr lang="en-US" dirty="0"/>
              <a:t>)  The data filling screen monthly contains determination of the month, spending and earning and then save  in another screen  when press on view report ( 8 monthly report) </a:t>
            </a:r>
          </a:p>
          <a:p>
            <a:r>
              <a:rPr lang="en-US" dirty="0"/>
              <a:t>9)  The data filling screen Yearly called data Fill data contains determination of the month, spending and earning and then save in another screen when press on view report (10 yearly report) 11) insert data called monthly /yearly reports</a:t>
            </a:r>
          </a:p>
          <a:p>
            <a:endParaRPr lang="en-US" dirty="0"/>
          </a:p>
        </p:txBody>
      </p:sp>
      <p:pic>
        <p:nvPicPr>
          <p:cNvPr id="7" name="Graphic 6" descr="Checklist">
            <a:extLst>
              <a:ext uri="{FF2B5EF4-FFF2-40B4-BE49-F238E27FC236}">
                <a16:creationId xmlns:a16="http://schemas.microsoft.com/office/drawing/2014/main" id="{C936744A-BB7D-47D7-A91C-F2FDAE02E2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8691" y="443883"/>
            <a:ext cx="801950" cy="994300"/>
          </a:xfrm>
          <a:prstGeom prst="rect">
            <a:avLst/>
          </a:prstGeom>
        </p:spPr>
      </p:pic>
    </p:spTree>
    <p:extLst>
      <p:ext uri="{BB962C8B-B14F-4D97-AF65-F5344CB8AC3E}">
        <p14:creationId xmlns:p14="http://schemas.microsoft.com/office/powerpoint/2010/main" val="183395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CB22-54CB-4395-B7D9-1CDA93054855}"/>
              </a:ext>
            </a:extLst>
          </p:cNvPr>
          <p:cNvSpPr>
            <a:spLocks noGrp="1"/>
          </p:cNvSpPr>
          <p:nvPr>
            <p:ph type="title"/>
          </p:nvPr>
        </p:nvSpPr>
        <p:spPr>
          <a:xfrm>
            <a:off x="2611808" y="808056"/>
            <a:ext cx="2284042" cy="1077229"/>
          </a:xfrm>
        </p:spPr>
        <p:txBody>
          <a:bodyPr>
            <a:normAutofit/>
          </a:bodyPr>
          <a:lstStyle/>
          <a:p>
            <a:r>
              <a:rPr lang="en-US" b="1" dirty="0">
                <a:solidFill>
                  <a:srgbClr val="92D050"/>
                </a:solidFill>
              </a:rPr>
              <a:t>Sitemap</a:t>
            </a:r>
            <a:br>
              <a:rPr lang="en-US" b="1" dirty="0">
                <a:solidFill>
                  <a:srgbClr val="92D050"/>
                </a:solidFill>
              </a:rPr>
            </a:br>
            <a:endParaRPr lang="en-US" dirty="0">
              <a:solidFill>
                <a:srgbClr val="92D050"/>
              </a:solidFill>
            </a:endParaRPr>
          </a:p>
        </p:txBody>
      </p:sp>
      <p:pic>
        <p:nvPicPr>
          <p:cNvPr id="4" name="Content Placeholder 3">
            <a:extLst>
              <a:ext uri="{FF2B5EF4-FFF2-40B4-BE49-F238E27FC236}">
                <a16:creationId xmlns:a16="http://schemas.microsoft.com/office/drawing/2014/main" id="{A5C9A05E-4E3D-4A79-B977-85D07E0980A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000"/>
                    </a14:imgEffect>
                  </a14:imgLayer>
                </a14:imgProps>
              </a:ext>
            </a:extLst>
          </a:blip>
          <a:stretch>
            <a:fillRect/>
          </a:stretch>
        </p:blipFill>
        <p:spPr>
          <a:xfrm>
            <a:off x="2104007" y="1972720"/>
            <a:ext cx="8593585" cy="3997325"/>
          </a:xfrm>
          <a:prstGeom prst="rect">
            <a:avLst/>
          </a:prstGeom>
          <a:ln>
            <a:solidFill>
              <a:schemeClr val="accent1">
                <a:lumMod val="50000"/>
              </a:schemeClr>
            </a:solidFill>
          </a:ln>
          <a:effectLst/>
        </p:spPr>
      </p:pic>
      <p:pic>
        <p:nvPicPr>
          <p:cNvPr id="6" name="Graphic 5" descr="Hierarchy">
            <a:extLst>
              <a:ext uri="{FF2B5EF4-FFF2-40B4-BE49-F238E27FC236}">
                <a16:creationId xmlns:a16="http://schemas.microsoft.com/office/drawing/2014/main" id="{D84DE279-2FDB-4163-96FC-0735347103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3600" y="476251"/>
            <a:ext cx="1838326" cy="1248678"/>
          </a:xfrm>
          <a:prstGeom prst="rect">
            <a:avLst/>
          </a:prstGeom>
        </p:spPr>
      </p:pic>
    </p:spTree>
    <p:extLst>
      <p:ext uri="{BB962C8B-B14F-4D97-AF65-F5344CB8AC3E}">
        <p14:creationId xmlns:p14="http://schemas.microsoft.com/office/powerpoint/2010/main" val="358170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C21D-56F7-4B64-A238-8621E7D51D84}"/>
              </a:ext>
            </a:extLst>
          </p:cNvPr>
          <p:cNvSpPr>
            <a:spLocks noGrp="1"/>
          </p:cNvSpPr>
          <p:nvPr>
            <p:ph type="title"/>
          </p:nvPr>
        </p:nvSpPr>
        <p:spPr>
          <a:xfrm>
            <a:off x="2611809" y="808057"/>
            <a:ext cx="2112592" cy="564590"/>
          </a:xfrm>
        </p:spPr>
        <p:txBody>
          <a:bodyPr/>
          <a:lstStyle/>
          <a:p>
            <a:r>
              <a:rPr lang="en-US" b="1" dirty="0">
                <a:solidFill>
                  <a:srgbClr val="92D050"/>
                </a:solidFill>
              </a:rPr>
              <a:t>mockups</a:t>
            </a:r>
            <a:endParaRPr lang="en-US" dirty="0">
              <a:solidFill>
                <a:srgbClr val="92D050"/>
              </a:solidFill>
            </a:endParaRPr>
          </a:p>
        </p:txBody>
      </p:sp>
      <p:pic>
        <p:nvPicPr>
          <p:cNvPr id="4" name="Picture 3">
            <a:extLst>
              <a:ext uri="{FF2B5EF4-FFF2-40B4-BE49-F238E27FC236}">
                <a16:creationId xmlns:a16="http://schemas.microsoft.com/office/drawing/2014/main" id="{84EE8566-ACFD-4CF2-9754-E59D48F39CE0}"/>
              </a:ext>
            </a:extLst>
          </p:cNvPr>
          <p:cNvPicPr/>
          <p:nvPr/>
        </p:nvPicPr>
        <p:blipFill>
          <a:blip r:embed="rId2">
            <a:extLst>
              <a:ext uri="{28A0092B-C50C-407E-A947-70E740481C1C}">
                <a14:useLocalDpi xmlns:a14="http://schemas.microsoft.com/office/drawing/2010/main" val="0"/>
              </a:ext>
            </a:extLst>
          </a:blip>
          <a:stretch>
            <a:fillRect/>
          </a:stretch>
        </p:blipFill>
        <p:spPr>
          <a:xfrm>
            <a:off x="1251127" y="4650457"/>
            <a:ext cx="2987881" cy="2020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B24BC65-51AF-4412-A2EE-2C99B08AE6AE}"/>
              </a:ext>
            </a:extLst>
          </p:cNvPr>
          <p:cNvPicPr/>
          <p:nvPr/>
        </p:nvPicPr>
        <p:blipFill>
          <a:blip r:embed="rId3">
            <a:extLst>
              <a:ext uri="{28A0092B-C50C-407E-A947-70E740481C1C}">
                <a14:useLocalDpi xmlns:a14="http://schemas.microsoft.com/office/drawing/2010/main" val="0"/>
              </a:ext>
            </a:extLst>
          </a:blip>
          <a:stretch>
            <a:fillRect/>
          </a:stretch>
        </p:blipFill>
        <p:spPr>
          <a:xfrm>
            <a:off x="2378413" y="1828481"/>
            <a:ext cx="3484192" cy="2366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4724EF6E-C345-42D2-8B2C-5E3AA5738FA3}"/>
              </a:ext>
            </a:extLst>
          </p:cNvPr>
          <p:cNvPicPr/>
          <p:nvPr/>
        </p:nvPicPr>
        <p:blipFill>
          <a:blip r:embed="rId4">
            <a:extLst>
              <a:ext uri="{28A0092B-C50C-407E-A947-70E740481C1C}">
                <a14:useLocalDpi xmlns:a14="http://schemas.microsoft.com/office/drawing/2010/main" val="0"/>
              </a:ext>
            </a:extLst>
          </a:blip>
          <a:stretch>
            <a:fillRect/>
          </a:stretch>
        </p:blipFill>
        <p:spPr>
          <a:xfrm>
            <a:off x="6096000" y="4503959"/>
            <a:ext cx="2987881" cy="2243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DDF5E8A4-C6F5-42F0-9CF0-8DD771F7DF4E}"/>
              </a:ext>
            </a:extLst>
          </p:cNvPr>
          <p:cNvPicPr/>
          <p:nvPr/>
        </p:nvPicPr>
        <p:blipFill>
          <a:blip r:embed="rId5">
            <a:extLst>
              <a:ext uri="{28A0092B-C50C-407E-A947-70E740481C1C}">
                <a14:useLocalDpi xmlns:a14="http://schemas.microsoft.com/office/drawing/2010/main" val="0"/>
              </a:ext>
            </a:extLst>
          </a:blip>
          <a:stretch>
            <a:fillRect/>
          </a:stretch>
        </p:blipFill>
        <p:spPr>
          <a:xfrm>
            <a:off x="8071492" y="1689064"/>
            <a:ext cx="3103583" cy="2467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9">
            <a:extLst>
              <a:ext uri="{FF2B5EF4-FFF2-40B4-BE49-F238E27FC236}">
                <a16:creationId xmlns:a16="http://schemas.microsoft.com/office/drawing/2014/main" id="{DC035F41-D28A-4CC4-A1A5-E699D9AFA266}"/>
              </a:ext>
            </a:extLst>
          </p:cNvPr>
          <p:cNvSpPr>
            <a:spLocks noChangeArrowheads="1"/>
          </p:cNvSpPr>
          <p:nvPr/>
        </p:nvSpPr>
        <p:spPr bwMode="auto">
          <a:xfrm>
            <a:off x="2218990" y="2278051"/>
            <a:ext cx="9973010" cy="506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4826500A-0014-4F13-8A0A-A19EAD1EDEC7}"/>
              </a:ext>
            </a:extLst>
          </p:cNvPr>
          <p:cNvSpPr>
            <a:spLocks noChangeArrowheads="1"/>
          </p:cNvSpPr>
          <p:nvPr/>
        </p:nvSpPr>
        <p:spPr bwMode="auto">
          <a:xfrm flipV="1">
            <a:off x="2218990" y="16408399"/>
            <a:ext cx="99730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 name="Graphic 14" descr="Images">
            <a:extLst>
              <a:ext uri="{FF2B5EF4-FFF2-40B4-BE49-F238E27FC236}">
                <a16:creationId xmlns:a16="http://schemas.microsoft.com/office/drawing/2014/main" id="{483BD3DE-FD95-499B-8907-05FC98F3B6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3555" y="633152"/>
            <a:ext cx="1223996" cy="914400"/>
          </a:xfrm>
          <a:prstGeom prst="rect">
            <a:avLst/>
          </a:prstGeom>
        </p:spPr>
      </p:pic>
    </p:spTree>
    <p:extLst>
      <p:ext uri="{BB962C8B-B14F-4D97-AF65-F5344CB8AC3E}">
        <p14:creationId xmlns:p14="http://schemas.microsoft.com/office/powerpoint/2010/main" val="358580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1F40EE-2B63-43DE-A060-D1BA783EE7A3}"/>
              </a:ext>
            </a:extLst>
          </p:cNvPr>
          <p:cNvPicPr/>
          <p:nvPr/>
        </p:nvPicPr>
        <p:blipFill>
          <a:blip r:embed="rId2">
            <a:extLst>
              <a:ext uri="{28A0092B-C50C-407E-A947-70E740481C1C}">
                <a14:useLocalDpi xmlns:a14="http://schemas.microsoft.com/office/drawing/2010/main" val="0"/>
              </a:ext>
            </a:extLst>
          </a:blip>
          <a:stretch>
            <a:fillRect/>
          </a:stretch>
        </p:blipFill>
        <p:spPr>
          <a:xfrm>
            <a:off x="6915150" y="331087"/>
            <a:ext cx="4178145" cy="3258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BBFD4C92-E411-46BE-A19F-C8692554B9D1}"/>
              </a:ext>
            </a:extLst>
          </p:cNvPr>
          <p:cNvPicPr/>
          <p:nvPr/>
        </p:nvPicPr>
        <p:blipFill>
          <a:blip r:embed="rId3">
            <a:extLst>
              <a:ext uri="{28A0092B-C50C-407E-A947-70E740481C1C}">
                <a14:useLocalDpi xmlns:a14="http://schemas.microsoft.com/office/drawing/2010/main" val="0"/>
              </a:ext>
            </a:extLst>
          </a:blip>
          <a:stretch>
            <a:fillRect/>
          </a:stretch>
        </p:blipFill>
        <p:spPr>
          <a:xfrm>
            <a:off x="1098705" y="3962400"/>
            <a:ext cx="3921017" cy="2714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7A0C6C8-FAA1-40DF-9619-2A9976EDDCF1}"/>
              </a:ext>
            </a:extLst>
          </p:cNvPr>
          <p:cNvPicPr/>
          <p:nvPr/>
        </p:nvPicPr>
        <p:blipFill>
          <a:blip r:embed="rId4">
            <a:extLst>
              <a:ext uri="{28A0092B-C50C-407E-A947-70E740481C1C}">
                <a14:useLocalDpi xmlns:a14="http://schemas.microsoft.com/office/drawing/2010/main" val="0"/>
              </a:ext>
            </a:extLst>
          </a:blip>
          <a:stretch>
            <a:fillRect/>
          </a:stretch>
        </p:blipFill>
        <p:spPr>
          <a:xfrm>
            <a:off x="6848475" y="3962400"/>
            <a:ext cx="4244820" cy="27146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823514E-2D9C-40B2-8AEB-939520737A43}"/>
              </a:ext>
            </a:extLst>
          </p:cNvPr>
          <p:cNvPicPr/>
          <p:nvPr/>
        </p:nvPicPr>
        <p:blipFill>
          <a:blip r:embed="rId5">
            <a:extLst>
              <a:ext uri="{28A0092B-C50C-407E-A947-70E740481C1C}">
                <a14:useLocalDpi xmlns:a14="http://schemas.microsoft.com/office/drawing/2010/main" val="0"/>
              </a:ext>
            </a:extLst>
          </a:blip>
          <a:stretch>
            <a:fillRect/>
          </a:stretch>
        </p:blipFill>
        <p:spPr>
          <a:xfrm>
            <a:off x="1098705" y="264412"/>
            <a:ext cx="3921017" cy="3324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EFACF4D2-FF85-403F-8F10-14D51C2C2453}"/>
              </a:ext>
            </a:extLst>
          </p:cNvPr>
          <p:cNvPicPr>
            <a:picLocks noChangeAspect="1"/>
          </p:cNvPicPr>
          <p:nvPr/>
        </p:nvPicPr>
        <p:blipFill>
          <a:blip r:embed="rId6"/>
          <a:stretch>
            <a:fillRect/>
          </a:stretch>
        </p:blipFill>
        <p:spPr>
          <a:xfrm>
            <a:off x="5276851" y="264412"/>
            <a:ext cx="1219306" cy="914479"/>
          </a:xfrm>
          <a:prstGeom prst="rect">
            <a:avLst/>
          </a:prstGeom>
        </p:spPr>
      </p:pic>
    </p:spTree>
    <p:extLst>
      <p:ext uri="{BB962C8B-B14F-4D97-AF65-F5344CB8AC3E}">
        <p14:creationId xmlns:p14="http://schemas.microsoft.com/office/powerpoint/2010/main" val="285105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5368B9-C677-406F-B7AE-CFC8F008F790}"/>
              </a:ext>
            </a:extLst>
          </p:cNvPr>
          <p:cNvPicPr/>
          <p:nvPr/>
        </p:nvPicPr>
        <p:blipFill>
          <a:blip r:embed="rId2">
            <a:extLst>
              <a:ext uri="{28A0092B-C50C-407E-A947-70E740481C1C}">
                <a14:useLocalDpi xmlns:a14="http://schemas.microsoft.com/office/drawing/2010/main" val="0"/>
              </a:ext>
            </a:extLst>
          </a:blip>
          <a:stretch>
            <a:fillRect/>
          </a:stretch>
        </p:blipFill>
        <p:spPr>
          <a:xfrm>
            <a:off x="1187765" y="1608136"/>
            <a:ext cx="2946085" cy="2725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772A3D2-FCC5-41BD-AE0B-2A5441D91FA0}"/>
              </a:ext>
            </a:extLst>
          </p:cNvPr>
          <p:cNvPicPr/>
          <p:nvPr/>
        </p:nvPicPr>
        <p:blipFill>
          <a:blip r:embed="rId3">
            <a:extLst>
              <a:ext uri="{28A0092B-C50C-407E-A947-70E740481C1C}">
                <a14:useLocalDpi xmlns:a14="http://schemas.microsoft.com/office/drawing/2010/main" val="0"/>
              </a:ext>
            </a:extLst>
          </a:blip>
          <a:stretch>
            <a:fillRect/>
          </a:stretch>
        </p:blipFill>
        <p:spPr>
          <a:xfrm>
            <a:off x="8170546" y="1608136"/>
            <a:ext cx="3019425" cy="2725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FEEFCE4-1947-4140-8C8E-568D07E113F8}"/>
              </a:ext>
            </a:extLst>
          </p:cNvPr>
          <p:cNvPicPr/>
          <p:nvPr/>
        </p:nvPicPr>
        <p:blipFill>
          <a:blip r:embed="rId4">
            <a:extLst>
              <a:ext uri="{28A0092B-C50C-407E-A947-70E740481C1C}">
                <a14:useLocalDpi xmlns:a14="http://schemas.microsoft.com/office/drawing/2010/main" val="0"/>
              </a:ext>
            </a:extLst>
          </a:blip>
          <a:stretch>
            <a:fillRect/>
          </a:stretch>
        </p:blipFill>
        <p:spPr>
          <a:xfrm>
            <a:off x="4512946" y="1621628"/>
            <a:ext cx="3019425" cy="2725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4">
            <a:extLst>
              <a:ext uri="{FF2B5EF4-FFF2-40B4-BE49-F238E27FC236}">
                <a16:creationId xmlns:a16="http://schemas.microsoft.com/office/drawing/2014/main" id="{E3D28494-4502-4DD0-B83B-0028DAD576D4}"/>
              </a:ext>
            </a:extLst>
          </p:cNvPr>
          <p:cNvSpPr>
            <a:spLocks noChangeArrowheads="1"/>
          </p:cNvSpPr>
          <p:nvPr/>
        </p:nvSpPr>
        <p:spPr bwMode="auto">
          <a:xfrm>
            <a:off x="2514600" y="388293"/>
            <a:ext cx="2247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solidFill>
                  <a:srgbClr val="92D050"/>
                </a:solidFill>
              </a:rPr>
              <a:t>mockups</a:t>
            </a:r>
          </a:p>
        </p:txBody>
      </p:sp>
      <p:sp>
        <p:nvSpPr>
          <p:cNvPr id="8" name="Rectangle 5">
            <a:extLst>
              <a:ext uri="{FF2B5EF4-FFF2-40B4-BE49-F238E27FC236}">
                <a16:creationId xmlns:a16="http://schemas.microsoft.com/office/drawing/2014/main" id="{213330CA-49E3-48E9-99C7-F36BD03FD358}"/>
              </a:ext>
            </a:extLst>
          </p:cNvPr>
          <p:cNvSpPr>
            <a:spLocks noChangeArrowheads="1"/>
          </p:cNvSpPr>
          <p:nvPr/>
        </p:nvSpPr>
        <p:spPr bwMode="auto">
          <a:xfrm>
            <a:off x="152400" y="4235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DE9D9C1B-7DD4-4D8F-A560-06B796A88DCD}"/>
              </a:ext>
            </a:extLst>
          </p:cNvPr>
          <p:cNvSpPr>
            <a:spLocks noChangeArrowheads="1"/>
          </p:cNvSpPr>
          <p:nvPr/>
        </p:nvSpPr>
        <p:spPr bwMode="auto">
          <a:xfrm>
            <a:off x="152400" y="4235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9625BC7-076D-4B20-87EF-3BBA20B83AC1}"/>
              </a:ext>
            </a:extLst>
          </p:cNvPr>
          <p:cNvPicPr>
            <a:picLocks noChangeAspect="1"/>
          </p:cNvPicPr>
          <p:nvPr/>
        </p:nvPicPr>
        <p:blipFill>
          <a:blip r:embed="rId5"/>
          <a:stretch>
            <a:fillRect/>
          </a:stretch>
        </p:blipFill>
        <p:spPr>
          <a:xfrm>
            <a:off x="3984255" y="161885"/>
            <a:ext cx="1219306" cy="914479"/>
          </a:xfrm>
          <a:prstGeom prst="rect">
            <a:avLst/>
          </a:prstGeom>
        </p:spPr>
      </p:pic>
    </p:spTree>
    <p:extLst>
      <p:ext uri="{BB962C8B-B14F-4D97-AF65-F5344CB8AC3E}">
        <p14:creationId xmlns:p14="http://schemas.microsoft.com/office/powerpoint/2010/main" val="250870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224-68C0-419E-B97C-5778B0E119CE}"/>
              </a:ext>
            </a:extLst>
          </p:cNvPr>
          <p:cNvSpPr>
            <a:spLocks noGrp="1"/>
          </p:cNvSpPr>
          <p:nvPr>
            <p:ph type="title"/>
          </p:nvPr>
        </p:nvSpPr>
        <p:spPr>
          <a:xfrm>
            <a:off x="2611808" y="808056"/>
            <a:ext cx="2293567" cy="630219"/>
          </a:xfrm>
        </p:spPr>
        <p:txBody>
          <a:bodyPr>
            <a:normAutofit/>
          </a:bodyPr>
          <a:lstStyle/>
          <a:p>
            <a:r>
              <a:rPr lang="en-US" dirty="0" err="1">
                <a:solidFill>
                  <a:srgbClr val="92D050"/>
                </a:solidFill>
              </a:rPr>
              <a:t>Wierframe</a:t>
            </a:r>
            <a:r>
              <a:rPr lang="en-US" dirty="0"/>
              <a:t> </a:t>
            </a:r>
          </a:p>
        </p:txBody>
      </p:sp>
      <p:pic>
        <p:nvPicPr>
          <p:cNvPr id="5" name="Content Placeholder 4" descr="Monitor">
            <a:extLst>
              <a:ext uri="{FF2B5EF4-FFF2-40B4-BE49-F238E27FC236}">
                <a16:creationId xmlns:a16="http://schemas.microsoft.com/office/drawing/2014/main" id="{BEA51C15-558D-4B93-A164-E711A71E224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395119" y="665965"/>
            <a:ext cx="914400" cy="914400"/>
          </a:xfrm>
        </p:spPr>
      </p:pic>
      <p:pic>
        <p:nvPicPr>
          <p:cNvPr id="6" name="Picture 5">
            <a:extLst>
              <a:ext uri="{FF2B5EF4-FFF2-40B4-BE49-F238E27FC236}">
                <a16:creationId xmlns:a16="http://schemas.microsoft.com/office/drawing/2014/main" id="{A0A23E86-DB35-4582-BD9C-945B1B996D3D}"/>
              </a:ext>
            </a:extLst>
          </p:cNvPr>
          <p:cNvPicPr/>
          <p:nvPr/>
        </p:nvPicPr>
        <p:blipFill>
          <a:blip r:embed="rId4"/>
          <a:stretch>
            <a:fillRect/>
          </a:stretch>
        </p:blipFill>
        <p:spPr>
          <a:xfrm>
            <a:off x="7324725" y="359268"/>
            <a:ext cx="3294874" cy="29362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833EA8A-7CD5-4A06-B816-A196CD66DA1B}"/>
              </a:ext>
            </a:extLst>
          </p:cNvPr>
          <p:cNvPicPr/>
          <p:nvPr/>
        </p:nvPicPr>
        <p:blipFill>
          <a:blip r:embed="rId5"/>
          <a:stretch>
            <a:fillRect/>
          </a:stretch>
        </p:blipFill>
        <p:spPr>
          <a:xfrm>
            <a:off x="7191375" y="3661885"/>
            <a:ext cx="3505200" cy="30684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3">
            <a:extLst>
              <a:ext uri="{FF2B5EF4-FFF2-40B4-BE49-F238E27FC236}">
                <a16:creationId xmlns:a16="http://schemas.microsoft.com/office/drawing/2014/main" id="{0F267F67-8666-4D87-9C01-073068B5FFE0}"/>
              </a:ext>
            </a:extLst>
          </p:cNvPr>
          <p:cNvSpPr>
            <a:spLocks noChangeArrowheads="1"/>
          </p:cNvSpPr>
          <p:nvPr/>
        </p:nvSpPr>
        <p:spPr bwMode="auto">
          <a:xfrm>
            <a:off x="2247900" y="2095500"/>
            <a:ext cx="534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4">
            <a:extLst>
              <a:ext uri="{FF2B5EF4-FFF2-40B4-BE49-F238E27FC236}">
                <a16:creationId xmlns:a16="http://schemas.microsoft.com/office/drawing/2014/main" id="{E2035BD8-C26C-486A-8199-CE2D1BA9C761}"/>
              </a:ext>
            </a:extLst>
          </p:cNvPr>
          <p:cNvSpPr>
            <a:spLocks noChangeArrowheads="1"/>
          </p:cNvSpPr>
          <p:nvPr/>
        </p:nvSpPr>
        <p:spPr bwMode="auto">
          <a:xfrm>
            <a:off x="2247900" y="4996820"/>
            <a:ext cx="534352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1A4114D-3ABB-496B-9AF1-A4593CA36C23}"/>
              </a:ext>
            </a:extLst>
          </p:cNvPr>
          <p:cNvPicPr/>
          <p:nvPr/>
        </p:nvPicPr>
        <p:blipFill>
          <a:blip r:embed="rId6"/>
          <a:stretch>
            <a:fillRect/>
          </a:stretch>
        </p:blipFill>
        <p:spPr>
          <a:xfrm>
            <a:off x="1201388" y="4414928"/>
            <a:ext cx="4193731" cy="2361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1615CE6-643E-438B-8B3E-A168E3A89357}"/>
              </a:ext>
            </a:extLst>
          </p:cNvPr>
          <p:cNvPicPr/>
          <p:nvPr/>
        </p:nvPicPr>
        <p:blipFill>
          <a:blip r:embed="rId7"/>
          <a:stretch>
            <a:fillRect/>
          </a:stretch>
        </p:blipFill>
        <p:spPr>
          <a:xfrm>
            <a:off x="1235520" y="1621398"/>
            <a:ext cx="4159599" cy="2452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7">
            <a:extLst>
              <a:ext uri="{FF2B5EF4-FFF2-40B4-BE49-F238E27FC236}">
                <a16:creationId xmlns:a16="http://schemas.microsoft.com/office/drawing/2014/main" id="{636B9005-2C35-453C-B88B-331CFC859602}"/>
              </a:ext>
            </a:extLst>
          </p:cNvPr>
          <p:cNvSpPr>
            <a:spLocks noChangeArrowheads="1"/>
          </p:cNvSpPr>
          <p:nvPr/>
        </p:nvSpPr>
        <p:spPr bwMode="auto">
          <a:xfrm>
            <a:off x="3571875" y="4910452"/>
            <a:ext cx="119062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8">
            <a:extLst>
              <a:ext uri="{FF2B5EF4-FFF2-40B4-BE49-F238E27FC236}">
                <a16:creationId xmlns:a16="http://schemas.microsoft.com/office/drawing/2014/main" id="{D314F9A1-097F-4784-AB79-F995B5AD0FB9}"/>
              </a:ext>
            </a:extLst>
          </p:cNvPr>
          <p:cNvSpPr>
            <a:spLocks noChangeArrowheads="1"/>
          </p:cNvSpPr>
          <p:nvPr/>
        </p:nvSpPr>
        <p:spPr bwMode="auto">
          <a:xfrm>
            <a:off x="3571875" y="6102355"/>
            <a:ext cx="119062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93578C80-C324-4BCC-9C55-CB319ABFED36}"/>
              </a:ext>
            </a:extLst>
          </p:cNvPr>
          <p:cNvSpPr>
            <a:spLocks noChangeArrowheads="1"/>
          </p:cNvSpPr>
          <p:nvPr/>
        </p:nvSpPr>
        <p:spPr bwMode="auto">
          <a:xfrm>
            <a:off x="3571875" y="9763440"/>
            <a:ext cx="119062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640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BB5D-52B0-4B02-B27A-1A6593ACF474}"/>
              </a:ext>
            </a:extLst>
          </p:cNvPr>
          <p:cNvSpPr>
            <a:spLocks noGrp="1"/>
          </p:cNvSpPr>
          <p:nvPr>
            <p:ph type="title"/>
          </p:nvPr>
        </p:nvSpPr>
        <p:spPr/>
        <p:txBody>
          <a:bodyPr/>
          <a:lstStyle/>
          <a:p>
            <a:r>
              <a:rPr lang="en-US" dirty="0">
                <a:solidFill>
                  <a:srgbClr val="92D050"/>
                </a:solidFill>
              </a:rPr>
              <a:t>Wireframe</a:t>
            </a:r>
            <a:r>
              <a:rPr lang="en-US" dirty="0"/>
              <a:t> </a:t>
            </a:r>
          </a:p>
        </p:txBody>
      </p:sp>
      <p:pic>
        <p:nvPicPr>
          <p:cNvPr id="4" name="Picture 3">
            <a:extLst>
              <a:ext uri="{FF2B5EF4-FFF2-40B4-BE49-F238E27FC236}">
                <a16:creationId xmlns:a16="http://schemas.microsoft.com/office/drawing/2014/main" id="{31D38516-59BB-44B9-8430-EF1A4840A0D8}"/>
              </a:ext>
            </a:extLst>
          </p:cNvPr>
          <p:cNvPicPr/>
          <p:nvPr/>
        </p:nvPicPr>
        <p:blipFill>
          <a:blip r:embed="rId2"/>
          <a:stretch>
            <a:fillRect/>
          </a:stretch>
        </p:blipFill>
        <p:spPr>
          <a:xfrm>
            <a:off x="963983" y="189740"/>
            <a:ext cx="2506980" cy="28765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D9BC3F9-3B8E-4FE9-9150-74056FC08B94}"/>
              </a:ext>
            </a:extLst>
          </p:cNvPr>
          <p:cNvPicPr/>
          <p:nvPr/>
        </p:nvPicPr>
        <p:blipFill>
          <a:blip r:embed="rId3"/>
          <a:stretch>
            <a:fillRect/>
          </a:stretch>
        </p:blipFill>
        <p:spPr>
          <a:xfrm>
            <a:off x="1252511" y="4201950"/>
            <a:ext cx="5043514" cy="2201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3">
            <a:extLst>
              <a:ext uri="{FF2B5EF4-FFF2-40B4-BE49-F238E27FC236}">
                <a16:creationId xmlns:a16="http://schemas.microsoft.com/office/drawing/2014/main" id="{0D77A467-2A11-4AD5-AB61-E6EF417FAD4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7D1A25F2-4B70-400E-960A-8460E22D8382}"/>
              </a:ext>
            </a:extLst>
          </p:cNvPr>
          <p:cNvSpPr>
            <a:spLocks noChangeArrowheads="1"/>
          </p:cNvSpPr>
          <p:nvPr/>
        </p:nvSpPr>
        <p:spPr bwMode="auto">
          <a:xfrm>
            <a:off x="0" y="2849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DAB8BEA-4691-4A03-A4C9-B49693E9E117}"/>
              </a:ext>
            </a:extLst>
          </p:cNvPr>
          <p:cNvPicPr/>
          <p:nvPr/>
        </p:nvPicPr>
        <p:blipFill>
          <a:blip r:embed="rId4"/>
          <a:stretch>
            <a:fillRect/>
          </a:stretch>
        </p:blipFill>
        <p:spPr>
          <a:xfrm>
            <a:off x="3886200" y="171617"/>
            <a:ext cx="2918513" cy="3005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89FC062-1264-4200-9DFD-4FB6DF3FB6F6}"/>
              </a:ext>
            </a:extLst>
          </p:cNvPr>
          <p:cNvPicPr/>
          <p:nvPr/>
        </p:nvPicPr>
        <p:blipFill>
          <a:blip r:embed="rId5"/>
          <a:stretch>
            <a:fillRect/>
          </a:stretch>
        </p:blipFill>
        <p:spPr>
          <a:xfrm>
            <a:off x="7548536" y="3301366"/>
            <a:ext cx="3390953" cy="3005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7">
            <a:extLst>
              <a:ext uri="{FF2B5EF4-FFF2-40B4-BE49-F238E27FC236}">
                <a16:creationId xmlns:a16="http://schemas.microsoft.com/office/drawing/2014/main" id="{AC60635B-9B82-4FF3-975F-A11C1E08A182}"/>
              </a:ext>
            </a:extLst>
          </p:cNvPr>
          <p:cNvSpPr>
            <a:spLocks noChangeArrowheads="1"/>
          </p:cNvSpPr>
          <p:nvPr/>
        </p:nvSpPr>
        <p:spPr bwMode="auto">
          <a:xfrm>
            <a:off x="2611808" y="15928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119B423A-1788-4DE3-8922-40638ACF8A60}"/>
              </a:ext>
            </a:extLst>
          </p:cNvPr>
          <p:cNvSpPr>
            <a:spLocks noChangeArrowheads="1"/>
          </p:cNvSpPr>
          <p:nvPr/>
        </p:nvSpPr>
        <p:spPr bwMode="auto">
          <a:xfrm>
            <a:off x="2611808" y="46329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5185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59</TotalTime>
  <Words>839</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MS Shell Dlg 2</vt:lpstr>
      <vt:lpstr>Wingdings</vt:lpstr>
      <vt:lpstr>Wingdings 3</vt:lpstr>
      <vt:lpstr>Madison</vt:lpstr>
      <vt:lpstr>Programming  </vt:lpstr>
      <vt:lpstr>Introduction: </vt:lpstr>
      <vt:lpstr> requirements:</vt:lpstr>
      <vt:lpstr>Sitemap </vt:lpstr>
      <vt:lpstr>mockups</vt:lpstr>
      <vt:lpstr>PowerPoint Presentation</vt:lpstr>
      <vt:lpstr>PowerPoint Presentation</vt:lpstr>
      <vt:lpstr>Wierframe </vt:lpstr>
      <vt:lpstr>Wireframe </vt:lpstr>
      <vt:lpstr>wireframe</vt:lpstr>
      <vt:lpstr>Actually interfaces</vt:lpstr>
      <vt:lpstr>Actually interfaces</vt:lpstr>
      <vt:lpstr>debugging</vt:lpstr>
      <vt:lpstr>Test Plan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DELL</dc:creator>
  <cp:lastModifiedBy>DELL</cp:lastModifiedBy>
  <cp:revision>8</cp:revision>
  <dcterms:created xsi:type="dcterms:W3CDTF">2020-01-22T22:14:30Z</dcterms:created>
  <dcterms:modified xsi:type="dcterms:W3CDTF">2020-01-26T14:34:19Z</dcterms:modified>
</cp:coreProperties>
</file>