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790721-7045-4B9A-987C-AA6DE7125F6A}">
  <a:tblStyle styleId="{48790721-7045-4B9A-987C-AA6DE7125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86C8A73-3328-47B2-B3BD-2738DB6B5F2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24977e0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24977e0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c0803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c0803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0c0803d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0c0803d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0c0803d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0c0803d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c0803d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c0803d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0c0803d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0c0803d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23bad70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23bad70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23fe61b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23fe61b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0ce2f7b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0ce2f7b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DATA-DRIVEN TURBINE PERFORMANCE ANALYSIS</a:t>
            </a:r>
            <a:endParaRPr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Texas A&amp;M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1612975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Your Attention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Simple Model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83238"/>
            <a:ext cx="60960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4702675"/>
            <a:ext cx="85206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https://medium.com/all-things-ai/in-depth-parameter-tuning-for-random-forest-d67bb7e920d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 flipH="1">
            <a:off x="2693800" y="1406125"/>
            <a:ext cx="1546800" cy="42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>
            <a:off x="4248025" y="1406125"/>
            <a:ext cx="2301600" cy="44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 flipH="1">
            <a:off x="4159300" y="1406125"/>
            <a:ext cx="81300" cy="27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3197175" y="1058300"/>
            <a:ext cx="23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00"/>
                </a:highlight>
              </a:rPr>
              <a:t> n</a:t>
            </a:r>
            <a:r>
              <a:rPr i="1" lang="en">
                <a:highlight>
                  <a:srgbClr val="FFFF00"/>
                </a:highlight>
              </a:rPr>
              <a:t>_estimators = T</a:t>
            </a:r>
            <a:r>
              <a:rPr baseline="-25000" i="1" lang="en">
                <a:highlight>
                  <a:srgbClr val="FFFF00"/>
                </a:highlight>
              </a:rPr>
              <a:t>N</a:t>
            </a:r>
            <a:endParaRPr baseline="-25000" i="1">
              <a:highlight>
                <a:srgbClr val="FFFF00"/>
              </a:highlight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947300" y="2893725"/>
            <a:ext cx="606900" cy="42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88850" y="3315525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00"/>
                </a:highlight>
              </a:rPr>
              <a:t>m</a:t>
            </a:r>
            <a:r>
              <a:rPr i="1" lang="en">
                <a:highlight>
                  <a:srgbClr val="FFFF00"/>
                </a:highlight>
              </a:rPr>
              <a:t>in_samples_leaf =1</a:t>
            </a:r>
            <a:endParaRPr i="1">
              <a:highlight>
                <a:srgbClr val="FFFF00"/>
              </a:highlight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660650" y="961525"/>
            <a:ext cx="17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00"/>
                </a:highlight>
              </a:rPr>
              <a:t>oob_score = True</a:t>
            </a:r>
            <a:endParaRPr i="1">
              <a:highlight>
                <a:srgbClr val="FFFF00"/>
              </a:highlight>
            </a:endParaRPr>
          </a:p>
        </p:txBody>
      </p:sp>
      <p:cxnSp>
        <p:nvCxnSpPr>
          <p:cNvPr id="70" name="Google Shape;70;p14"/>
          <p:cNvCxnSpPr/>
          <p:nvPr/>
        </p:nvCxnSpPr>
        <p:spPr>
          <a:xfrm flipH="1" rot="10800000">
            <a:off x="7600550" y="1487525"/>
            <a:ext cx="147900" cy="192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 flipH="1" rot="10800000">
            <a:off x="4743850" y="1509700"/>
            <a:ext cx="2553300" cy="154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 flipH="1" rot="10800000">
            <a:off x="2930675" y="1472675"/>
            <a:ext cx="3959400" cy="141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 rot="-5136997">
            <a:off x="6980064" y="1877447"/>
            <a:ext cx="1118672" cy="40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Evaluation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 rot="-1886124">
            <a:off x="5089797" y="2157028"/>
            <a:ext cx="1118809" cy="4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Evaluation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 rot="-1192686">
            <a:off x="4606765" y="1757283"/>
            <a:ext cx="1118758" cy="400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Evaluation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Training &amp; Tuning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80% training and 20% for validation.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on one turbine per location: not optimal</a:t>
            </a:r>
            <a:r>
              <a:rPr lang="en"/>
              <a:t>, but</a:t>
            </a:r>
            <a:r>
              <a:rPr lang="en"/>
              <a:t> faster.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0275"/>
            <a:ext cx="39147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425" y="2180275"/>
            <a:ext cx="39147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Results &amp; Remarks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2930675"/>
            <a:ext cx="85206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</a:t>
            </a:r>
            <a:r>
              <a:rPr lang="en"/>
              <a:t>improvement</a:t>
            </a:r>
            <a:r>
              <a:rPr lang="en"/>
              <a:t> with search grid.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improvement with training the model for each turbine.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run time is going to be an issue.</a:t>
            </a:r>
            <a:endParaRPr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952500" y="15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{48790721-7045-4B9A-987C-AA6DE7125F6A}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Criteria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MAE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RMSE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Score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0.0160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0.0281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</a:t>
            </a:r>
            <a:r>
              <a:rPr lang="en"/>
              <a:t> Model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model structure as RandomForest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key difference is ensemble method (boosting vs bagging)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'learning_rate': 0.05, shrinkage of the weights of the new trees that are added to the ensemble during the boosting process. Small values prevent overfitting.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'max_depth': 8, maximum number of levels or nodes that a decision tree can have.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'subsample': 0.7, fraction of observations to be randomly sampled for each tree.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'colsample_bytree': 0.9,  controls the fraction of features (columns) to be randomly sampled for each tree in the ensemble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'n_estimators': 400, number of trees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Training &amp; Tuning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80% training and 20% for validation.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on one all turbines per location: n_estimators only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5" y="2155125"/>
            <a:ext cx="38576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55125"/>
            <a:ext cx="38576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r>
              <a:rPr lang="en"/>
              <a:t>: Results &amp; Remarks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2930675"/>
            <a:ext cx="85206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than RandomForest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 than 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to perform even </a:t>
            </a:r>
            <a:r>
              <a:rPr lang="en"/>
              <a:t>better</a:t>
            </a:r>
            <a:r>
              <a:rPr lang="en"/>
              <a:t> when fully tuned</a:t>
            </a:r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952500" y="14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{48790721-7045-4B9A-987C-AA6DE7125F6A}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Criteria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MAE</a:t>
                      </a:r>
                      <a:endParaRPr b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RMSE</a:t>
                      </a:r>
                      <a:endParaRPr b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XGBoost</a:t>
                      </a:r>
                      <a:endParaRPr b="1"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0.0146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0.0262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RandomForest</a:t>
                      </a:r>
                      <a:endParaRPr b="1"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0.0160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0.0281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General Procedure 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methods we used from DSWE: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used +/- 1 encoding for day/night in both training and test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used 1:12 encoding for the months in both training and test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DSWE package in R: </a:t>
            </a: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805663" y="16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{186C8A73-3328-47B2-B3BD-2738DB6B5F26}</a:tableStyleId>
              </a:tblPr>
              <a:tblGrid>
                <a:gridCol w="1954525"/>
                <a:gridCol w="13226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Methods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Grand MAE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TempGP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0.0162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BART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0.0167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SVM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0.0171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AMK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0.0199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KNN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0.0264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Google Shape;124;p21"/>
          <p:cNvGraphicFramePr/>
          <p:nvPr/>
        </p:nvGraphicFramePr>
        <p:xfrm>
          <a:off x="5053388" y="16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{186C8A73-3328-47B2-B3BD-2738DB6B5F26}</a:tableStyleId>
              </a:tblPr>
              <a:tblGrid>
                <a:gridCol w="1954525"/>
                <a:gridCol w="1425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Methods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Grand RMSE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SVM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0.0289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BART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TempGP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AMK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KNN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0.0416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21"/>
          <p:cNvSpPr/>
          <p:nvPr/>
        </p:nvSpPr>
        <p:spPr>
          <a:xfrm>
            <a:off x="805650" y="1257675"/>
            <a:ext cx="3277200" cy="36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Based on MAE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5053350" y="1257675"/>
            <a:ext cx="3380100" cy="36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Sorted Based on RMSE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