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6" r:id="rId2"/>
    <p:sldId id="279" r:id="rId3"/>
    <p:sldId id="288" r:id="rId4"/>
    <p:sldId id="298" r:id="rId5"/>
    <p:sldId id="293" r:id="rId6"/>
    <p:sldId id="289" r:id="rId7"/>
    <p:sldId id="300" r:id="rId8"/>
    <p:sldId id="291" r:id="rId9"/>
    <p:sldId id="294" r:id="rId10"/>
    <p:sldId id="299" r:id="rId11"/>
    <p:sldId id="283" r:id="rId12"/>
    <p:sldId id="301" r:id="rId13"/>
    <p:sldId id="302" r:id="rId14"/>
    <p:sldId id="304" r:id="rId15"/>
    <p:sldId id="305" r:id="rId16"/>
    <p:sldId id="282" r:id="rId17"/>
    <p:sldId id="303" r:id="rId18"/>
    <p:sldId id="306" r:id="rId19"/>
    <p:sldId id="290" r:id="rId20"/>
    <p:sldId id="3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69A6"/>
    <a:srgbClr val="D7B119"/>
    <a:srgbClr val="2AAF82"/>
    <a:srgbClr val="336EA8"/>
    <a:srgbClr val="0FAB7D"/>
    <a:srgbClr val="94B9D6"/>
    <a:srgbClr val="FFF9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E220E0-C06D-40DD-9829-CA6FDDC361AF}" v="177" dt="2024-10-22T12:46:22.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ky, Heba" userId="e840f900-a589-49dd-8803-06506ef6d948" providerId="ADAL" clId="{97E220E0-C06D-40DD-9829-CA6FDDC361AF}"/>
    <pc:docChg chg="undo custSel modSld">
      <pc:chgData name="Zaky, Heba" userId="e840f900-a589-49dd-8803-06506ef6d948" providerId="ADAL" clId="{97E220E0-C06D-40DD-9829-CA6FDDC361AF}" dt="2024-10-22T12:46:22.703" v="237" actId="767"/>
      <pc:docMkLst>
        <pc:docMk/>
      </pc:docMkLst>
      <pc:sldChg chg="modTransition">
        <pc:chgData name="Zaky, Heba" userId="e840f900-a589-49dd-8803-06506ef6d948" providerId="ADAL" clId="{97E220E0-C06D-40DD-9829-CA6FDDC361AF}" dt="2024-10-22T10:28:25.070" v="76"/>
        <pc:sldMkLst>
          <pc:docMk/>
          <pc:sldMk cId="2972126952" sldId="279"/>
        </pc:sldMkLst>
      </pc:sldChg>
      <pc:sldChg chg="modTransition">
        <pc:chgData name="Zaky, Heba" userId="e840f900-a589-49dd-8803-06506ef6d948" providerId="ADAL" clId="{97E220E0-C06D-40DD-9829-CA6FDDC361AF}" dt="2024-10-22T10:35:40.051" v="115"/>
        <pc:sldMkLst>
          <pc:docMk/>
          <pc:sldMk cId="2153884343" sldId="282"/>
        </pc:sldMkLst>
      </pc:sldChg>
      <pc:sldChg chg="addSp delSp modSp mod modTransition modAnim">
        <pc:chgData name="Zaky, Heba" userId="e840f900-a589-49dd-8803-06506ef6d948" providerId="ADAL" clId="{97E220E0-C06D-40DD-9829-CA6FDDC361AF}" dt="2024-10-22T12:46:22.703" v="237" actId="767"/>
        <pc:sldMkLst>
          <pc:docMk/>
          <pc:sldMk cId="3711771910" sldId="283"/>
        </pc:sldMkLst>
        <pc:spChg chg="add del mod">
          <ac:chgData name="Zaky, Heba" userId="e840f900-a589-49dd-8803-06506ef6d948" providerId="ADAL" clId="{97E220E0-C06D-40DD-9829-CA6FDDC361AF}" dt="2024-10-22T12:46:22.703" v="237" actId="767"/>
          <ac:spMkLst>
            <pc:docMk/>
            <pc:sldMk cId="3711771910" sldId="283"/>
            <ac:spMk id="3" creationId="{6EDF15AC-8E11-2CD9-5216-6447510968F2}"/>
          </ac:spMkLst>
        </pc:spChg>
        <pc:spChg chg="add del mod ord">
          <ac:chgData name="Zaky, Heba" userId="e840f900-a589-49dd-8803-06506ef6d948" providerId="ADAL" clId="{97E220E0-C06D-40DD-9829-CA6FDDC361AF}" dt="2024-10-22T12:46:14.728" v="221" actId="478"/>
          <ac:spMkLst>
            <pc:docMk/>
            <pc:sldMk cId="3711771910" sldId="283"/>
            <ac:spMk id="8" creationId="{0914BBCA-B9BB-F5E9-1BD1-14D694A13AB2}"/>
          </ac:spMkLst>
        </pc:spChg>
        <pc:spChg chg="add del">
          <ac:chgData name="Zaky, Heba" userId="e840f900-a589-49dd-8803-06506ef6d948" providerId="ADAL" clId="{97E220E0-C06D-40DD-9829-CA6FDDC361AF}" dt="2024-10-22T12:46:15.508" v="223" actId="478"/>
          <ac:spMkLst>
            <pc:docMk/>
            <pc:sldMk cId="3711771910" sldId="283"/>
            <ac:spMk id="9" creationId="{8B26B98E-2130-F5AB-5AF3-3F3A1DB81E9E}"/>
          </ac:spMkLst>
        </pc:spChg>
        <pc:spChg chg="add del mod">
          <ac:chgData name="Zaky, Heba" userId="e840f900-a589-49dd-8803-06506ef6d948" providerId="ADAL" clId="{97E220E0-C06D-40DD-9829-CA6FDDC361AF}" dt="2024-10-22T12:46:18.399" v="228" actId="767"/>
          <ac:spMkLst>
            <pc:docMk/>
            <pc:sldMk cId="3711771910" sldId="283"/>
            <ac:spMk id="10" creationId="{3E940470-E6AD-B5D9-E1AB-73AD56B0C159}"/>
          </ac:spMkLst>
        </pc:spChg>
        <pc:spChg chg="add del mod">
          <ac:chgData name="Zaky, Heba" userId="e840f900-a589-49dd-8803-06506ef6d948" providerId="ADAL" clId="{97E220E0-C06D-40DD-9829-CA6FDDC361AF}" dt="2024-10-22T12:46:15.508" v="223" actId="478"/>
          <ac:spMkLst>
            <pc:docMk/>
            <pc:sldMk cId="3711771910" sldId="283"/>
            <ac:spMk id="14" creationId="{F96766A8-C43B-56A9-CCD3-1096AFB3FD83}"/>
          </ac:spMkLst>
        </pc:spChg>
      </pc:sldChg>
      <pc:sldChg chg="modTransition">
        <pc:chgData name="Zaky, Heba" userId="e840f900-a589-49dd-8803-06506ef6d948" providerId="ADAL" clId="{97E220E0-C06D-40DD-9829-CA6FDDC361AF}" dt="2024-10-22T10:32:25.081" v="87"/>
        <pc:sldMkLst>
          <pc:docMk/>
          <pc:sldMk cId="1726446570" sldId="288"/>
        </pc:sldMkLst>
      </pc:sldChg>
      <pc:sldChg chg="modTransition modAnim">
        <pc:chgData name="Zaky, Heba" userId="e840f900-a589-49dd-8803-06506ef6d948" providerId="ADAL" clId="{97E220E0-C06D-40DD-9829-CA6FDDC361AF}" dt="2024-10-22T10:47:56.297" v="167"/>
        <pc:sldMkLst>
          <pc:docMk/>
          <pc:sldMk cId="2462012405" sldId="289"/>
        </pc:sldMkLst>
      </pc:sldChg>
      <pc:sldChg chg="modTransition">
        <pc:chgData name="Zaky, Heba" userId="e840f900-a589-49dd-8803-06506ef6d948" providerId="ADAL" clId="{97E220E0-C06D-40DD-9829-CA6FDDC361AF}" dt="2024-10-22T10:43:03.178" v="150"/>
        <pc:sldMkLst>
          <pc:docMk/>
          <pc:sldMk cId="1321477930" sldId="290"/>
        </pc:sldMkLst>
      </pc:sldChg>
      <pc:sldChg chg="delSp modSp mod modTransition modAnim">
        <pc:chgData name="Zaky, Heba" userId="e840f900-a589-49dd-8803-06506ef6d948" providerId="ADAL" clId="{97E220E0-C06D-40DD-9829-CA6FDDC361AF}" dt="2024-10-22T10:49:18.140" v="171"/>
        <pc:sldMkLst>
          <pc:docMk/>
          <pc:sldMk cId="2286230822" sldId="291"/>
        </pc:sldMkLst>
        <pc:graphicFrameChg chg="mod">
          <ac:chgData name="Zaky, Heba" userId="e840f900-a589-49dd-8803-06506ef6d948" providerId="ADAL" clId="{97E220E0-C06D-40DD-9829-CA6FDDC361AF}" dt="2024-10-22T10:09:07.254" v="22" actId="478"/>
          <ac:graphicFrameMkLst>
            <pc:docMk/>
            <pc:sldMk cId="2286230822" sldId="291"/>
            <ac:graphicFrameMk id="9" creationId="{E125CA8E-E2DB-584D-0E9B-E0A4CC3B6815}"/>
          </ac:graphicFrameMkLst>
        </pc:graphicFrameChg>
        <pc:picChg chg="del mod">
          <ac:chgData name="Zaky, Heba" userId="e840f900-a589-49dd-8803-06506ef6d948" providerId="ADAL" clId="{97E220E0-C06D-40DD-9829-CA6FDDC361AF}" dt="2024-10-22T10:09:04.131" v="21" actId="478"/>
          <ac:picMkLst>
            <pc:docMk/>
            <pc:sldMk cId="2286230822" sldId="291"/>
            <ac:picMk id="3" creationId="{F08B7DF2-9230-D948-2A44-6D3091692872}"/>
          </ac:picMkLst>
        </pc:picChg>
      </pc:sldChg>
      <pc:sldChg chg="modTransition modAnim">
        <pc:chgData name="Zaky, Heba" userId="e840f900-a589-49dd-8803-06506ef6d948" providerId="ADAL" clId="{97E220E0-C06D-40DD-9829-CA6FDDC361AF}" dt="2024-10-22T10:47:12.589" v="166"/>
        <pc:sldMkLst>
          <pc:docMk/>
          <pc:sldMk cId="2003607567" sldId="293"/>
        </pc:sldMkLst>
      </pc:sldChg>
      <pc:sldChg chg="modTransition">
        <pc:chgData name="Zaky, Heba" userId="e840f900-a589-49dd-8803-06506ef6d948" providerId="ADAL" clId="{97E220E0-C06D-40DD-9829-CA6FDDC361AF}" dt="2024-10-22T10:33:48.478" v="96"/>
        <pc:sldMkLst>
          <pc:docMk/>
          <pc:sldMk cId="1638521694" sldId="294"/>
        </pc:sldMkLst>
      </pc:sldChg>
      <pc:sldChg chg="modTransition">
        <pc:chgData name="Zaky, Heba" userId="e840f900-a589-49dd-8803-06506ef6d948" providerId="ADAL" clId="{97E220E0-C06D-40DD-9829-CA6FDDC361AF}" dt="2024-10-22T10:30:55.486" v="77"/>
        <pc:sldMkLst>
          <pc:docMk/>
          <pc:sldMk cId="1673842797" sldId="298"/>
        </pc:sldMkLst>
      </pc:sldChg>
      <pc:sldChg chg="modTransition">
        <pc:chgData name="Zaky, Heba" userId="e840f900-a589-49dd-8803-06506ef6d948" providerId="ADAL" clId="{97E220E0-C06D-40DD-9829-CA6FDDC361AF}" dt="2024-10-22T10:31:09.078" v="79"/>
        <pc:sldMkLst>
          <pc:docMk/>
          <pc:sldMk cId="2716090826" sldId="299"/>
        </pc:sldMkLst>
      </pc:sldChg>
      <pc:sldChg chg="modTransition">
        <pc:chgData name="Zaky, Heba" userId="e840f900-a589-49dd-8803-06506ef6d948" providerId="ADAL" clId="{97E220E0-C06D-40DD-9829-CA6FDDC361AF}" dt="2024-10-22T10:31:02.218" v="78"/>
        <pc:sldMkLst>
          <pc:docMk/>
          <pc:sldMk cId="899126664" sldId="300"/>
        </pc:sldMkLst>
      </pc:sldChg>
      <pc:sldChg chg="modTransition">
        <pc:chgData name="Zaky, Heba" userId="e840f900-a589-49dd-8803-06506ef6d948" providerId="ADAL" clId="{97E220E0-C06D-40DD-9829-CA6FDDC361AF}" dt="2024-10-22T10:40:43.145" v="137"/>
        <pc:sldMkLst>
          <pc:docMk/>
          <pc:sldMk cId="275329121" sldId="301"/>
        </pc:sldMkLst>
      </pc:sldChg>
      <pc:sldChg chg="modTransition">
        <pc:chgData name="Zaky, Heba" userId="e840f900-a589-49dd-8803-06506ef6d948" providerId="ADAL" clId="{97E220E0-C06D-40DD-9829-CA6FDDC361AF}" dt="2024-10-22T10:40:55.771" v="138"/>
        <pc:sldMkLst>
          <pc:docMk/>
          <pc:sldMk cId="2483061345" sldId="302"/>
        </pc:sldMkLst>
      </pc:sldChg>
      <pc:sldChg chg="modTransition">
        <pc:chgData name="Zaky, Heba" userId="e840f900-a589-49dd-8803-06506ef6d948" providerId="ADAL" clId="{97E220E0-C06D-40DD-9829-CA6FDDC361AF}" dt="2024-10-22T10:31:24.796" v="81"/>
        <pc:sldMkLst>
          <pc:docMk/>
          <pc:sldMk cId="3628097302" sldId="303"/>
        </pc:sldMkLst>
      </pc:sldChg>
      <pc:sldChg chg="modTransition">
        <pc:chgData name="Zaky, Heba" userId="e840f900-a589-49dd-8803-06506ef6d948" providerId="ADAL" clId="{97E220E0-C06D-40DD-9829-CA6FDDC361AF}" dt="2024-10-22T10:39:12.013" v="135"/>
        <pc:sldMkLst>
          <pc:docMk/>
          <pc:sldMk cId="2195595978" sldId="304"/>
        </pc:sldMkLst>
      </pc:sldChg>
      <pc:sldChg chg="modTransition">
        <pc:chgData name="Zaky, Heba" userId="e840f900-a589-49dd-8803-06506ef6d948" providerId="ADAL" clId="{97E220E0-C06D-40DD-9829-CA6FDDC361AF}" dt="2024-10-22T10:31:17.059" v="80"/>
        <pc:sldMkLst>
          <pc:docMk/>
          <pc:sldMk cId="2393803309" sldId="305"/>
        </pc:sldMkLst>
      </pc:sldChg>
      <pc:sldChg chg="modTransition">
        <pc:chgData name="Zaky, Heba" userId="e840f900-a589-49dd-8803-06506ef6d948" providerId="ADAL" clId="{97E220E0-C06D-40DD-9829-CA6FDDC361AF}" dt="2024-10-22T10:35:55.815" v="116"/>
        <pc:sldMkLst>
          <pc:docMk/>
          <pc:sldMk cId="3794640053" sldId="306"/>
        </pc:sldMkLst>
      </pc:sldChg>
      <pc:sldChg chg="modTransition">
        <pc:chgData name="Zaky, Heba" userId="e840f900-a589-49dd-8803-06506ef6d948" providerId="ADAL" clId="{97E220E0-C06D-40DD-9829-CA6FDDC361AF}" dt="2024-10-22T10:43:12.668" v="151"/>
        <pc:sldMkLst>
          <pc:docMk/>
          <pc:sldMk cId="2459304647" sldId="30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48F3EB-CE08-49B7-9D5D-DC518559FB1B}"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292CA283-BB11-4FC0-AFBC-6D4CEEDD018A}">
      <dgm:prSet phldrT="[Text]" custT="1"/>
      <dgm:spPr/>
      <dgm:t>
        <a:bodyPr/>
        <a:lstStyle/>
        <a:p>
          <a:r>
            <a:rPr lang="en-US" sz="1800" b="1" dirty="0"/>
            <a:t>Amount Lost in Sales </a:t>
          </a:r>
        </a:p>
      </dgm:t>
    </dgm:pt>
    <dgm:pt modelId="{D4F4366B-70A3-41DD-A64B-1E3822918A21}" type="parTrans" cxnId="{8F69CED0-F3EF-48BC-8FFE-738E504FEBFA}">
      <dgm:prSet/>
      <dgm:spPr/>
      <dgm:t>
        <a:bodyPr/>
        <a:lstStyle/>
        <a:p>
          <a:endParaRPr lang="en-US" sz="1400"/>
        </a:p>
      </dgm:t>
    </dgm:pt>
    <dgm:pt modelId="{A12EB173-87C4-4152-853C-B6C3A76115C8}" type="sibTrans" cxnId="{8F69CED0-F3EF-48BC-8FFE-738E504FEBFA}">
      <dgm:prSet/>
      <dgm:spPr/>
      <dgm:t>
        <a:bodyPr/>
        <a:lstStyle/>
        <a:p>
          <a:endParaRPr lang="en-US" sz="1400"/>
        </a:p>
      </dgm:t>
    </dgm:pt>
    <dgm:pt modelId="{2AB7A0FA-823D-44EB-9280-97232D0BB990}">
      <dgm:prSet phldrT="[Text]" custT="1"/>
      <dgm:spPr/>
      <dgm:t>
        <a:bodyPr/>
        <a:lstStyle/>
        <a:p>
          <a:pPr>
            <a:buFont typeface="Arial" panose="020B0604020202020204" pitchFamily="34" charset="0"/>
            <a:buChar char="○"/>
          </a:pPr>
          <a:r>
            <a:rPr lang="en-GB" sz="1600" b="1" kern="1200" dirty="0">
              <a:solidFill>
                <a:srgbClr val="D7B119"/>
              </a:solidFill>
              <a:latin typeface="Calibri" panose="020F0502020204030204"/>
              <a:ea typeface="+mn-ea"/>
              <a:cs typeface="+mn-cs"/>
            </a:rPr>
            <a:t>Description</a:t>
          </a:r>
        </a:p>
        <a:p>
          <a:pPr>
            <a:buFont typeface="Arial" panose="020B0604020202020204" pitchFamily="34" charset="0"/>
            <a:buChar char="○"/>
          </a:pPr>
          <a:r>
            <a:rPr lang="en-GB" sz="1400" kern="1200" dirty="0">
              <a:solidFill>
                <a:prstClr val="white"/>
              </a:solidFill>
              <a:latin typeface="Calibri" panose="020F0502020204030204"/>
              <a:ea typeface="+mn-ea"/>
              <a:cs typeface="+mn-cs"/>
            </a:rPr>
            <a:t>Measures total revenue lost due to stockouts (products with zero stock on hand).</a:t>
          </a:r>
          <a:endParaRPr lang="en-US" sz="1400" kern="1200" dirty="0">
            <a:solidFill>
              <a:prstClr val="white"/>
            </a:solidFill>
            <a:latin typeface="Calibri" panose="020F0502020204030204"/>
            <a:ea typeface="+mn-ea"/>
            <a:cs typeface="+mn-cs"/>
          </a:endParaRPr>
        </a:p>
      </dgm:t>
    </dgm:pt>
    <dgm:pt modelId="{0D7AA5D2-6B3A-4BEA-BBCA-32CB9A2A8F5C}" type="parTrans" cxnId="{3B92A1C3-AB6C-4828-A5A0-FDDBBA9E14FD}">
      <dgm:prSet/>
      <dgm:spPr/>
      <dgm:t>
        <a:bodyPr/>
        <a:lstStyle/>
        <a:p>
          <a:endParaRPr lang="en-US" sz="1400"/>
        </a:p>
      </dgm:t>
    </dgm:pt>
    <dgm:pt modelId="{C8911F7E-A1FA-4307-BA82-23869D8C2247}" type="sibTrans" cxnId="{3B92A1C3-AB6C-4828-A5A0-FDDBBA9E14FD}">
      <dgm:prSet/>
      <dgm:spPr/>
      <dgm:t>
        <a:bodyPr/>
        <a:lstStyle/>
        <a:p>
          <a:endParaRPr lang="en-US" sz="1400"/>
        </a:p>
      </dgm:t>
    </dgm:pt>
    <dgm:pt modelId="{45AE41BA-FE00-4FA8-8D60-F84AE277BD30}">
      <dgm:prSet phldrT="[Text]" custT="1"/>
      <dgm:spPr/>
      <dgm:t>
        <a:bodyPr/>
        <a:lstStyle/>
        <a:p>
          <a:r>
            <a:rPr lang="en-GB" sz="1600" b="1" dirty="0">
              <a:solidFill>
                <a:srgbClr val="D7B119"/>
              </a:solidFill>
              <a:latin typeface="Calibri" panose="020F0502020204030204"/>
              <a:ea typeface="+mn-ea"/>
              <a:cs typeface="+mn-cs"/>
            </a:rPr>
            <a:t>Purpose</a:t>
          </a:r>
        </a:p>
        <a:p>
          <a:r>
            <a:rPr lang="en-US" sz="1400" dirty="0"/>
            <a:t>To assess the financial impact of stock shortages and improve inventory management.</a:t>
          </a:r>
        </a:p>
      </dgm:t>
    </dgm:pt>
    <dgm:pt modelId="{28315AF8-2E2A-4C6A-B1CD-970A3C9DD890}" type="parTrans" cxnId="{24912E56-02A2-4A57-912C-3275F2EE83CC}">
      <dgm:prSet/>
      <dgm:spPr/>
      <dgm:t>
        <a:bodyPr/>
        <a:lstStyle/>
        <a:p>
          <a:endParaRPr lang="en-US" sz="1400"/>
        </a:p>
      </dgm:t>
    </dgm:pt>
    <dgm:pt modelId="{7613FC42-A5E8-4D0C-9DF0-750868E4C1AB}" type="sibTrans" cxnId="{24912E56-02A2-4A57-912C-3275F2EE83CC}">
      <dgm:prSet/>
      <dgm:spPr/>
      <dgm:t>
        <a:bodyPr/>
        <a:lstStyle/>
        <a:p>
          <a:endParaRPr lang="en-US" sz="1400"/>
        </a:p>
      </dgm:t>
    </dgm:pt>
    <dgm:pt modelId="{0FC14F30-C98D-472B-84FA-A45DF283A19B}">
      <dgm:prSet phldrT="[Text]" custT="1"/>
      <dgm:spPr/>
      <dgm:t>
        <a:bodyPr/>
        <a:lstStyle/>
        <a:p>
          <a:r>
            <a:rPr lang="en-US" sz="1800" b="1" dirty="0"/>
            <a:t>Top 10 Expensive Products Sold </a:t>
          </a:r>
        </a:p>
      </dgm:t>
    </dgm:pt>
    <dgm:pt modelId="{348FCF42-3A21-4384-A4F8-E16CA941AE4A}" type="parTrans" cxnId="{FAC93E4B-E9B3-4298-8C45-73AC89F94BD6}">
      <dgm:prSet/>
      <dgm:spPr/>
      <dgm:t>
        <a:bodyPr/>
        <a:lstStyle/>
        <a:p>
          <a:endParaRPr lang="en-US" sz="1400"/>
        </a:p>
      </dgm:t>
    </dgm:pt>
    <dgm:pt modelId="{E6B987FE-4460-4C84-B0D0-CB0540A10059}" type="sibTrans" cxnId="{FAC93E4B-E9B3-4298-8C45-73AC89F94BD6}">
      <dgm:prSet/>
      <dgm:spPr/>
      <dgm:t>
        <a:bodyPr/>
        <a:lstStyle/>
        <a:p>
          <a:endParaRPr lang="en-US" sz="1400"/>
        </a:p>
      </dgm:t>
    </dgm:pt>
    <dgm:pt modelId="{460395A1-D8F3-4D82-B7CB-3CAE29221B80}">
      <dgm:prSet phldrT="[Text]" custT="1"/>
      <dgm:spPr/>
      <dgm:t>
        <a:bodyPr/>
        <a:lstStyle/>
        <a:p>
          <a:r>
            <a:rPr lang="en-GB" sz="1600" b="1" dirty="0">
              <a:solidFill>
                <a:srgbClr val="D7B119"/>
              </a:solidFill>
              <a:latin typeface="Calibri" panose="020F0502020204030204"/>
              <a:ea typeface="+mn-ea"/>
              <a:cs typeface="+mn-cs"/>
            </a:rPr>
            <a:t>Description</a:t>
          </a:r>
        </a:p>
        <a:p>
          <a:pPr>
            <a:buFont typeface="Arial" panose="020B0604020202020204" pitchFamily="34" charset="0"/>
            <a:buChar char="○"/>
          </a:pPr>
          <a:r>
            <a:rPr lang="en-US" sz="1400" dirty="0">
              <a:solidFill>
                <a:prstClr val="white"/>
              </a:solidFill>
              <a:latin typeface="Calibri" panose="020F0502020204030204"/>
              <a:ea typeface="+mn-ea"/>
              <a:cs typeface="+mn-cs"/>
            </a:rPr>
            <a:t>Tracks the total units sold for the top 10 most expensive products. </a:t>
          </a:r>
          <a:endParaRPr lang="en-US" sz="1400" dirty="0"/>
        </a:p>
      </dgm:t>
    </dgm:pt>
    <dgm:pt modelId="{E5575222-5A54-46BE-807E-5FAA1F360873}" type="parTrans" cxnId="{5FB0C5AC-40F4-4D3C-960C-84E2B8114C42}">
      <dgm:prSet/>
      <dgm:spPr/>
      <dgm:t>
        <a:bodyPr/>
        <a:lstStyle/>
        <a:p>
          <a:endParaRPr lang="en-US" sz="1400"/>
        </a:p>
      </dgm:t>
    </dgm:pt>
    <dgm:pt modelId="{D8F89CA2-9979-420B-B444-720C800575AA}" type="sibTrans" cxnId="{5FB0C5AC-40F4-4D3C-960C-84E2B8114C42}">
      <dgm:prSet/>
      <dgm:spPr/>
      <dgm:t>
        <a:bodyPr/>
        <a:lstStyle/>
        <a:p>
          <a:endParaRPr lang="en-US" sz="1400"/>
        </a:p>
      </dgm:t>
    </dgm:pt>
    <dgm:pt modelId="{95F10416-DAFB-4DA3-8E07-050EF6A9A65A}">
      <dgm:prSet phldrT="[Text]" custT="1"/>
      <dgm:spPr/>
      <dgm:t>
        <a:bodyPr/>
        <a:lstStyle/>
        <a:p>
          <a:r>
            <a:rPr lang="en-GB" sz="1600" b="1" dirty="0">
              <a:solidFill>
                <a:srgbClr val="D7B119"/>
              </a:solidFill>
              <a:latin typeface="Calibri" panose="020F0502020204030204"/>
              <a:ea typeface="+mn-ea"/>
              <a:cs typeface="+mn-cs"/>
            </a:rPr>
            <a:t>Purpose</a:t>
          </a:r>
        </a:p>
        <a:p>
          <a:r>
            <a:rPr lang="en-US" sz="1400" dirty="0"/>
            <a:t>To analyze the performance of high-value products and optimize pricing strategies.</a:t>
          </a:r>
        </a:p>
      </dgm:t>
    </dgm:pt>
    <dgm:pt modelId="{7155DAD0-7187-4138-8042-F8B1C4413B5C}" type="parTrans" cxnId="{05968DCF-D70C-4EDE-AEB8-A7C311BDC8BB}">
      <dgm:prSet/>
      <dgm:spPr/>
      <dgm:t>
        <a:bodyPr/>
        <a:lstStyle/>
        <a:p>
          <a:endParaRPr lang="en-US" sz="1400"/>
        </a:p>
      </dgm:t>
    </dgm:pt>
    <dgm:pt modelId="{8934C0DA-06C4-48F3-9546-4524ACA0CE3A}" type="sibTrans" cxnId="{05968DCF-D70C-4EDE-AEB8-A7C311BDC8BB}">
      <dgm:prSet/>
      <dgm:spPr/>
      <dgm:t>
        <a:bodyPr/>
        <a:lstStyle/>
        <a:p>
          <a:endParaRPr lang="en-US" sz="1400"/>
        </a:p>
      </dgm:t>
    </dgm:pt>
    <dgm:pt modelId="{D4AE0F6C-9991-4ABB-8340-462C3C511C6D}">
      <dgm:prSet phldrT="[Text]" custT="1"/>
      <dgm:spPr/>
      <dgm:t>
        <a:bodyPr/>
        <a:lstStyle/>
        <a:p>
          <a:r>
            <a:rPr lang="en-US" sz="1800" b="1" dirty="0"/>
            <a:t>Product Cost </a:t>
          </a:r>
        </a:p>
      </dgm:t>
    </dgm:pt>
    <dgm:pt modelId="{DF48842C-80F3-48D9-9DBF-555F601A4C9D}" type="parTrans" cxnId="{8287A790-2C02-48B4-9D00-6494C71409F7}">
      <dgm:prSet/>
      <dgm:spPr/>
      <dgm:t>
        <a:bodyPr/>
        <a:lstStyle/>
        <a:p>
          <a:endParaRPr lang="en-US" sz="1400"/>
        </a:p>
      </dgm:t>
    </dgm:pt>
    <dgm:pt modelId="{17BEA63A-74A3-4844-ABA1-EA62126D1CBB}" type="sibTrans" cxnId="{8287A790-2C02-48B4-9D00-6494C71409F7}">
      <dgm:prSet/>
      <dgm:spPr/>
      <dgm:t>
        <a:bodyPr/>
        <a:lstStyle/>
        <a:p>
          <a:endParaRPr lang="en-US" sz="1400"/>
        </a:p>
      </dgm:t>
    </dgm:pt>
    <dgm:pt modelId="{AC7124ED-4974-483E-832B-2A04BDDB927B}">
      <dgm:prSet phldrT="[Text]" custT="1"/>
      <dgm:spPr/>
      <dgm:t>
        <a:bodyPr/>
        <a:lstStyle/>
        <a:p>
          <a:r>
            <a:rPr lang="en-GB" sz="1600" b="1" dirty="0">
              <a:solidFill>
                <a:srgbClr val="D7B119"/>
              </a:solidFill>
              <a:latin typeface="Calibri" panose="020F0502020204030204"/>
              <a:ea typeface="+mn-ea"/>
              <a:cs typeface="+mn-cs"/>
            </a:rPr>
            <a:t>Description</a:t>
          </a:r>
        </a:p>
        <a:p>
          <a:endParaRPr lang="en-US" sz="1400" dirty="0">
            <a:solidFill>
              <a:prstClr val="white"/>
            </a:solidFill>
            <a:latin typeface="Calibri" panose="020F0502020204030204"/>
            <a:ea typeface="+mn-ea"/>
            <a:cs typeface="+mn-cs"/>
          </a:endParaRPr>
        </a:p>
        <a:p>
          <a:r>
            <a:rPr lang="en-US" sz="1400" dirty="0">
              <a:solidFill>
                <a:prstClr val="white"/>
              </a:solidFill>
              <a:latin typeface="Calibri" panose="020F0502020204030204"/>
              <a:ea typeface="+mn-ea"/>
              <a:cs typeface="+mn-cs"/>
            </a:rPr>
            <a:t>Total cost of products sold</a:t>
          </a:r>
          <a:endParaRPr lang="en-US" sz="1400" dirty="0"/>
        </a:p>
      </dgm:t>
    </dgm:pt>
    <dgm:pt modelId="{FE8A62A2-C9C8-425A-BEC8-13204475ECFC}" type="parTrans" cxnId="{3DA33F0B-CCDD-4BE5-91C5-CA37FE55A7E9}">
      <dgm:prSet/>
      <dgm:spPr/>
      <dgm:t>
        <a:bodyPr/>
        <a:lstStyle/>
        <a:p>
          <a:endParaRPr lang="en-US" sz="1400"/>
        </a:p>
      </dgm:t>
    </dgm:pt>
    <dgm:pt modelId="{F458E974-788F-4FA1-9E79-A1235ECE50D3}" type="sibTrans" cxnId="{3DA33F0B-CCDD-4BE5-91C5-CA37FE55A7E9}">
      <dgm:prSet/>
      <dgm:spPr/>
      <dgm:t>
        <a:bodyPr/>
        <a:lstStyle/>
        <a:p>
          <a:endParaRPr lang="en-US" sz="1400"/>
        </a:p>
      </dgm:t>
    </dgm:pt>
    <dgm:pt modelId="{C7725AFE-2490-4455-86BA-FC6D29D26F2E}">
      <dgm:prSet phldrT="[Text]" custT="1"/>
      <dgm:spPr/>
      <dgm:t>
        <a:bodyPr/>
        <a:lstStyle/>
        <a:p>
          <a:r>
            <a:rPr lang="en-GB" sz="1400" b="1" dirty="0">
              <a:solidFill>
                <a:srgbClr val="D7B119"/>
              </a:solidFill>
              <a:latin typeface="Calibri" panose="020F0502020204030204"/>
              <a:ea typeface="+mn-ea"/>
              <a:cs typeface="+mn-cs"/>
            </a:rPr>
            <a:t>Purpose</a:t>
          </a:r>
        </a:p>
        <a:p>
          <a:r>
            <a:rPr lang="en-US" sz="1400" dirty="0"/>
            <a:t>To monitor cost efficiency and ensure pricing strategies align with product costs.</a:t>
          </a:r>
        </a:p>
      </dgm:t>
    </dgm:pt>
    <dgm:pt modelId="{BF51DC61-C6D7-4A4C-B1F0-AE946652E87C}" type="parTrans" cxnId="{FA0A31EE-4BA6-4972-B48E-98C7701027C3}">
      <dgm:prSet/>
      <dgm:spPr/>
      <dgm:t>
        <a:bodyPr/>
        <a:lstStyle/>
        <a:p>
          <a:endParaRPr lang="en-US" sz="1400"/>
        </a:p>
      </dgm:t>
    </dgm:pt>
    <dgm:pt modelId="{EC964A92-F9C3-40A2-9AB9-CEC29415365E}" type="sibTrans" cxnId="{FA0A31EE-4BA6-4972-B48E-98C7701027C3}">
      <dgm:prSet/>
      <dgm:spPr/>
      <dgm:t>
        <a:bodyPr/>
        <a:lstStyle/>
        <a:p>
          <a:endParaRPr lang="en-US" sz="1400"/>
        </a:p>
      </dgm:t>
    </dgm:pt>
    <dgm:pt modelId="{4101742A-B652-47B2-9205-80494D3D776F}" type="pres">
      <dgm:prSet presAssocID="{CF48F3EB-CE08-49B7-9D5D-DC518559FB1B}" presName="theList" presStyleCnt="0">
        <dgm:presLayoutVars>
          <dgm:dir/>
          <dgm:animLvl val="lvl"/>
          <dgm:resizeHandles val="exact"/>
        </dgm:presLayoutVars>
      </dgm:prSet>
      <dgm:spPr/>
    </dgm:pt>
    <dgm:pt modelId="{896ED380-57AD-428C-90CE-A2DFEE572B37}" type="pres">
      <dgm:prSet presAssocID="{292CA283-BB11-4FC0-AFBC-6D4CEEDD018A}" presName="compNode" presStyleCnt="0"/>
      <dgm:spPr/>
    </dgm:pt>
    <dgm:pt modelId="{94E2515F-BB0A-467D-A7A8-6843B3714035}" type="pres">
      <dgm:prSet presAssocID="{292CA283-BB11-4FC0-AFBC-6D4CEEDD018A}" presName="aNode" presStyleLbl="bgShp" presStyleIdx="0" presStyleCnt="3"/>
      <dgm:spPr/>
    </dgm:pt>
    <dgm:pt modelId="{1DB04F30-3940-45FA-8A85-D57C4F1B389F}" type="pres">
      <dgm:prSet presAssocID="{292CA283-BB11-4FC0-AFBC-6D4CEEDD018A}" presName="textNode" presStyleLbl="bgShp" presStyleIdx="0" presStyleCnt="3"/>
      <dgm:spPr/>
    </dgm:pt>
    <dgm:pt modelId="{347B826C-9765-44D6-BF7E-312093744D8D}" type="pres">
      <dgm:prSet presAssocID="{292CA283-BB11-4FC0-AFBC-6D4CEEDD018A}" presName="compChildNode" presStyleCnt="0"/>
      <dgm:spPr/>
    </dgm:pt>
    <dgm:pt modelId="{732BD7A0-11B4-4597-8DD7-F99230AAAD03}" type="pres">
      <dgm:prSet presAssocID="{292CA283-BB11-4FC0-AFBC-6D4CEEDD018A}" presName="theInnerList" presStyleCnt="0"/>
      <dgm:spPr/>
    </dgm:pt>
    <dgm:pt modelId="{054DFDDB-3CD8-4CF2-A148-C89AB31E53F6}" type="pres">
      <dgm:prSet presAssocID="{2AB7A0FA-823D-44EB-9280-97232D0BB990}" presName="childNode" presStyleLbl="node1" presStyleIdx="0" presStyleCnt="6">
        <dgm:presLayoutVars>
          <dgm:bulletEnabled val="1"/>
        </dgm:presLayoutVars>
      </dgm:prSet>
      <dgm:spPr/>
    </dgm:pt>
    <dgm:pt modelId="{3BD7E19B-0CB7-4CF0-A2C2-E92945D39FA9}" type="pres">
      <dgm:prSet presAssocID="{2AB7A0FA-823D-44EB-9280-97232D0BB990}" presName="aSpace2" presStyleCnt="0"/>
      <dgm:spPr/>
    </dgm:pt>
    <dgm:pt modelId="{5D9C4B57-8A3C-4BE7-A8B8-2BC947EAC5F2}" type="pres">
      <dgm:prSet presAssocID="{45AE41BA-FE00-4FA8-8D60-F84AE277BD30}" presName="childNode" presStyleLbl="node1" presStyleIdx="1" presStyleCnt="6">
        <dgm:presLayoutVars>
          <dgm:bulletEnabled val="1"/>
        </dgm:presLayoutVars>
      </dgm:prSet>
      <dgm:spPr/>
    </dgm:pt>
    <dgm:pt modelId="{7386FED3-DE1D-4C10-806F-42DBEE409B00}" type="pres">
      <dgm:prSet presAssocID="{292CA283-BB11-4FC0-AFBC-6D4CEEDD018A}" presName="aSpace" presStyleCnt="0"/>
      <dgm:spPr/>
    </dgm:pt>
    <dgm:pt modelId="{3A045994-FA7B-4AA1-A323-9EC1712AC7C6}" type="pres">
      <dgm:prSet presAssocID="{0FC14F30-C98D-472B-84FA-A45DF283A19B}" presName="compNode" presStyleCnt="0"/>
      <dgm:spPr/>
    </dgm:pt>
    <dgm:pt modelId="{6059532F-7032-43F6-B3D9-33CE1D7230DD}" type="pres">
      <dgm:prSet presAssocID="{0FC14F30-C98D-472B-84FA-A45DF283A19B}" presName="aNode" presStyleLbl="bgShp" presStyleIdx="1" presStyleCnt="3" custLinFactNeighborX="212" custLinFactNeighborY="-778"/>
      <dgm:spPr/>
    </dgm:pt>
    <dgm:pt modelId="{D7EF6FF7-A29C-415F-97DA-F2D6CB3DEDCC}" type="pres">
      <dgm:prSet presAssocID="{0FC14F30-C98D-472B-84FA-A45DF283A19B}" presName="textNode" presStyleLbl="bgShp" presStyleIdx="1" presStyleCnt="3"/>
      <dgm:spPr/>
    </dgm:pt>
    <dgm:pt modelId="{E0484F1C-BECB-4359-8C51-8029CF9731BD}" type="pres">
      <dgm:prSet presAssocID="{0FC14F30-C98D-472B-84FA-A45DF283A19B}" presName="compChildNode" presStyleCnt="0"/>
      <dgm:spPr/>
    </dgm:pt>
    <dgm:pt modelId="{48C63200-FFFD-404D-8B7E-F8030E888B8A}" type="pres">
      <dgm:prSet presAssocID="{0FC14F30-C98D-472B-84FA-A45DF283A19B}" presName="theInnerList" presStyleCnt="0"/>
      <dgm:spPr/>
    </dgm:pt>
    <dgm:pt modelId="{22812BA5-23AB-4FCF-A965-812D530C7608}" type="pres">
      <dgm:prSet presAssocID="{460395A1-D8F3-4D82-B7CB-3CAE29221B80}" presName="childNode" presStyleLbl="node1" presStyleIdx="2" presStyleCnt="6">
        <dgm:presLayoutVars>
          <dgm:bulletEnabled val="1"/>
        </dgm:presLayoutVars>
      </dgm:prSet>
      <dgm:spPr/>
    </dgm:pt>
    <dgm:pt modelId="{64338024-0AB4-4B99-9663-0FA453A76C5B}" type="pres">
      <dgm:prSet presAssocID="{460395A1-D8F3-4D82-B7CB-3CAE29221B80}" presName="aSpace2" presStyleCnt="0"/>
      <dgm:spPr/>
    </dgm:pt>
    <dgm:pt modelId="{8A874429-3911-4684-9302-5E9263971D2C}" type="pres">
      <dgm:prSet presAssocID="{95F10416-DAFB-4DA3-8E07-050EF6A9A65A}" presName="childNode" presStyleLbl="node1" presStyleIdx="3" presStyleCnt="6">
        <dgm:presLayoutVars>
          <dgm:bulletEnabled val="1"/>
        </dgm:presLayoutVars>
      </dgm:prSet>
      <dgm:spPr/>
    </dgm:pt>
    <dgm:pt modelId="{BCDBD594-EC68-4275-A0EF-BCEEF777F462}" type="pres">
      <dgm:prSet presAssocID="{0FC14F30-C98D-472B-84FA-A45DF283A19B}" presName="aSpace" presStyleCnt="0"/>
      <dgm:spPr/>
    </dgm:pt>
    <dgm:pt modelId="{C04F47C1-AD91-44B1-B61C-8B68350AC991}" type="pres">
      <dgm:prSet presAssocID="{D4AE0F6C-9991-4ABB-8340-462C3C511C6D}" presName="compNode" presStyleCnt="0"/>
      <dgm:spPr/>
    </dgm:pt>
    <dgm:pt modelId="{28060332-DADF-4209-BD01-8B506DECA040}" type="pres">
      <dgm:prSet presAssocID="{D4AE0F6C-9991-4ABB-8340-462C3C511C6D}" presName="aNode" presStyleLbl="bgShp" presStyleIdx="2" presStyleCnt="3"/>
      <dgm:spPr/>
    </dgm:pt>
    <dgm:pt modelId="{E0DB2005-D2F3-44E1-9F3B-8BE4D3D7F895}" type="pres">
      <dgm:prSet presAssocID="{D4AE0F6C-9991-4ABB-8340-462C3C511C6D}" presName="textNode" presStyleLbl="bgShp" presStyleIdx="2" presStyleCnt="3"/>
      <dgm:spPr/>
    </dgm:pt>
    <dgm:pt modelId="{86DD0CE9-9681-4E3E-AB6E-C49EC8257DA3}" type="pres">
      <dgm:prSet presAssocID="{D4AE0F6C-9991-4ABB-8340-462C3C511C6D}" presName="compChildNode" presStyleCnt="0"/>
      <dgm:spPr/>
    </dgm:pt>
    <dgm:pt modelId="{0E6DDF5B-222F-4421-9F41-43E56A208AA5}" type="pres">
      <dgm:prSet presAssocID="{D4AE0F6C-9991-4ABB-8340-462C3C511C6D}" presName="theInnerList" presStyleCnt="0"/>
      <dgm:spPr/>
    </dgm:pt>
    <dgm:pt modelId="{D8A86FB2-8DD2-429E-8EB3-1F28F3520AA6}" type="pres">
      <dgm:prSet presAssocID="{AC7124ED-4974-483E-832B-2A04BDDB927B}" presName="childNode" presStyleLbl="node1" presStyleIdx="4" presStyleCnt="6">
        <dgm:presLayoutVars>
          <dgm:bulletEnabled val="1"/>
        </dgm:presLayoutVars>
      </dgm:prSet>
      <dgm:spPr/>
    </dgm:pt>
    <dgm:pt modelId="{172A757F-CA58-4FD4-920D-C9CD58A2045E}" type="pres">
      <dgm:prSet presAssocID="{AC7124ED-4974-483E-832B-2A04BDDB927B}" presName="aSpace2" presStyleCnt="0"/>
      <dgm:spPr/>
    </dgm:pt>
    <dgm:pt modelId="{725A1F3D-698A-477F-A1E3-2DD981ECCEC8}" type="pres">
      <dgm:prSet presAssocID="{C7725AFE-2490-4455-86BA-FC6D29D26F2E}" presName="childNode" presStyleLbl="node1" presStyleIdx="5" presStyleCnt="6">
        <dgm:presLayoutVars>
          <dgm:bulletEnabled val="1"/>
        </dgm:presLayoutVars>
      </dgm:prSet>
      <dgm:spPr/>
    </dgm:pt>
  </dgm:ptLst>
  <dgm:cxnLst>
    <dgm:cxn modelId="{BE682504-FE84-430A-8EB3-E217BFD32889}" type="presOf" srcId="{AC7124ED-4974-483E-832B-2A04BDDB927B}" destId="{D8A86FB2-8DD2-429E-8EB3-1F28F3520AA6}" srcOrd="0" destOrd="0" presId="urn:microsoft.com/office/officeart/2005/8/layout/lProcess2"/>
    <dgm:cxn modelId="{3DA33F0B-CCDD-4BE5-91C5-CA37FE55A7E9}" srcId="{D4AE0F6C-9991-4ABB-8340-462C3C511C6D}" destId="{AC7124ED-4974-483E-832B-2A04BDDB927B}" srcOrd="0" destOrd="0" parTransId="{FE8A62A2-C9C8-425A-BEC8-13204475ECFC}" sibTransId="{F458E974-788F-4FA1-9E79-A1235ECE50D3}"/>
    <dgm:cxn modelId="{4B676E3F-F862-4A72-99CD-0998B8A5762C}" type="presOf" srcId="{45AE41BA-FE00-4FA8-8D60-F84AE277BD30}" destId="{5D9C4B57-8A3C-4BE7-A8B8-2BC947EAC5F2}" srcOrd="0" destOrd="0" presId="urn:microsoft.com/office/officeart/2005/8/layout/lProcess2"/>
    <dgm:cxn modelId="{A5F0893F-2F72-418F-9E5A-19F875D09B48}" type="presOf" srcId="{0FC14F30-C98D-472B-84FA-A45DF283A19B}" destId="{D7EF6FF7-A29C-415F-97DA-F2D6CB3DEDCC}" srcOrd="1" destOrd="0" presId="urn:microsoft.com/office/officeart/2005/8/layout/lProcess2"/>
    <dgm:cxn modelId="{2E21AD60-305D-434F-89A1-B6A2657C0E3A}" type="presOf" srcId="{D4AE0F6C-9991-4ABB-8340-462C3C511C6D}" destId="{28060332-DADF-4209-BD01-8B506DECA040}" srcOrd="0" destOrd="0" presId="urn:microsoft.com/office/officeart/2005/8/layout/lProcess2"/>
    <dgm:cxn modelId="{139BD741-1BB1-42D5-924B-D7885F0BD0FB}" type="presOf" srcId="{292CA283-BB11-4FC0-AFBC-6D4CEEDD018A}" destId="{1DB04F30-3940-45FA-8A85-D57C4F1B389F}" srcOrd="1" destOrd="0" presId="urn:microsoft.com/office/officeart/2005/8/layout/lProcess2"/>
    <dgm:cxn modelId="{9A6BF942-1ABC-45FB-8C9C-7B47FAEDF5E8}" type="presOf" srcId="{2AB7A0FA-823D-44EB-9280-97232D0BB990}" destId="{054DFDDB-3CD8-4CF2-A148-C89AB31E53F6}" srcOrd="0" destOrd="0" presId="urn:microsoft.com/office/officeart/2005/8/layout/lProcess2"/>
    <dgm:cxn modelId="{FAC93E4B-E9B3-4298-8C45-73AC89F94BD6}" srcId="{CF48F3EB-CE08-49B7-9D5D-DC518559FB1B}" destId="{0FC14F30-C98D-472B-84FA-A45DF283A19B}" srcOrd="1" destOrd="0" parTransId="{348FCF42-3A21-4384-A4F8-E16CA941AE4A}" sibTransId="{E6B987FE-4460-4C84-B0D0-CB0540A10059}"/>
    <dgm:cxn modelId="{7B66D772-2F6C-4494-A1F3-A6A19EF6FC5F}" type="presOf" srcId="{CF48F3EB-CE08-49B7-9D5D-DC518559FB1B}" destId="{4101742A-B652-47B2-9205-80494D3D776F}" srcOrd="0" destOrd="0" presId="urn:microsoft.com/office/officeart/2005/8/layout/lProcess2"/>
    <dgm:cxn modelId="{24912E56-02A2-4A57-912C-3275F2EE83CC}" srcId="{292CA283-BB11-4FC0-AFBC-6D4CEEDD018A}" destId="{45AE41BA-FE00-4FA8-8D60-F84AE277BD30}" srcOrd="1" destOrd="0" parTransId="{28315AF8-2E2A-4C6A-B1CD-970A3C9DD890}" sibTransId="{7613FC42-A5E8-4D0C-9DF0-750868E4C1AB}"/>
    <dgm:cxn modelId="{C1503558-1ED7-41B2-848B-43620C6D23E6}" type="presOf" srcId="{0FC14F30-C98D-472B-84FA-A45DF283A19B}" destId="{6059532F-7032-43F6-B3D9-33CE1D7230DD}" srcOrd="0" destOrd="0" presId="urn:microsoft.com/office/officeart/2005/8/layout/lProcess2"/>
    <dgm:cxn modelId="{8287A790-2C02-48B4-9D00-6494C71409F7}" srcId="{CF48F3EB-CE08-49B7-9D5D-DC518559FB1B}" destId="{D4AE0F6C-9991-4ABB-8340-462C3C511C6D}" srcOrd="2" destOrd="0" parTransId="{DF48842C-80F3-48D9-9DBF-555F601A4C9D}" sibTransId="{17BEA63A-74A3-4844-ABA1-EA62126D1CBB}"/>
    <dgm:cxn modelId="{48A6BCA3-7C14-411E-86FD-903F27F8F89F}" type="presOf" srcId="{95F10416-DAFB-4DA3-8E07-050EF6A9A65A}" destId="{8A874429-3911-4684-9302-5E9263971D2C}" srcOrd="0" destOrd="0" presId="urn:microsoft.com/office/officeart/2005/8/layout/lProcess2"/>
    <dgm:cxn modelId="{812730A8-8347-4A20-8C88-E8521E894C5A}" type="presOf" srcId="{D4AE0F6C-9991-4ABB-8340-462C3C511C6D}" destId="{E0DB2005-D2F3-44E1-9F3B-8BE4D3D7F895}" srcOrd="1" destOrd="0" presId="urn:microsoft.com/office/officeart/2005/8/layout/lProcess2"/>
    <dgm:cxn modelId="{5FB0C5AC-40F4-4D3C-960C-84E2B8114C42}" srcId="{0FC14F30-C98D-472B-84FA-A45DF283A19B}" destId="{460395A1-D8F3-4D82-B7CB-3CAE29221B80}" srcOrd="0" destOrd="0" parTransId="{E5575222-5A54-46BE-807E-5FAA1F360873}" sibTransId="{D8F89CA2-9979-420B-B444-720C800575AA}"/>
    <dgm:cxn modelId="{84D0DCB6-4673-42E5-A7A9-E2C4BB5E5A73}" type="presOf" srcId="{460395A1-D8F3-4D82-B7CB-3CAE29221B80}" destId="{22812BA5-23AB-4FCF-A965-812D530C7608}" srcOrd="0" destOrd="0" presId="urn:microsoft.com/office/officeart/2005/8/layout/lProcess2"/>
    <dgm:cxn modelId="{3B92A1C3-AB6C-4828-A5A0-FDDBBA9E14FD}" srcId="{292CA283-BB11-4FC0-AFBC-6D4CEEDD018A}" destId="{2AB7A0FA-823D-44EB-9280-97232D0BB990}" srcOrd="0" destOrd="0" parTransId="{0D7AA5D2-6B3A-4BEA-BBCA-32CB9A2A8F5C}" sibTransId="{C8911F7E-A1FA-4307-BA82-23869D8C2247}"/>
    <dgm:cxn modelId="{05968DCF-D70C-4EDE-AEB8-A7C311BDC8BB}" srcId="{0FC14F30-C98D-472B-84FA-A45DF283A19B}" destId="{95F10416-DAFB-4DA3-8E07-050EF6A9A65A}" srcOrd="1" destOrd="0" parTransId="{7155DAD0-7187-4138-8042-F8B1C4413B5C}" sibTransId="{8934C0DA-06C4-48F3-9546-4524ACA0CE3A}"/>
    <dgm:cxn modelId="{8F69CED0-F3EF-48BC-8FFE-738E504FEBFA}" srcId="{CF48F3EB-CE08-49B7-9D5D-DC518559FB1B}" destId="{292CA283-BB11-4FC0-AFBC-6D4CEEDD018A}" srcOrd="0" destOrd="0" parTransId="{D4F4366B-70A3-41DD-A64B-1E3822918A21}" sibTransId="{A12EB173-87C4-4152-853C-B6C3A76115C8}"/>
    <dgm:cxn modelId="{3D0F44D8-174A-4F68-B24D-28D4796F74F6}" type="presOf" srcId="{292CA283-BB11-4FC0-AFBC-6D4CEEDD018A}" destId="{94E2515F-BB0A-467D-A7A8-6843B3714035}" srcOrd="0" destOrd="0" presId="urn:microsoft.com/office/officeart/2005/8/layout/lProcess2"/>
    <dgm:cxn modelId="{FA0A31EE-4BA6-4972-B48E-98C7701027C3}" srcId="{D4AE0F6C-9991-4ABB-8340-462C3C511C6D}" destId="{C7725AFE-2490-4455-86BA-FC6D29D26F2E}" srcOrd="1" destOrd="0" parTransId="{BF51DC61-C6D7-4A4C-B1F0-AE946652E87C}" sibTransId="{EC964A92-F9C3-40A2-9AB9-CEC29415365E}"/>
    <dgm:cxn modelId="{0FDB1EF0-F291-4F54-B49F-E06AF23EB270}" type="presOf" srcId="{C7725AFE-2490-4455-86BA-FC6D29D26F2E}" destId="{725A1F3D-698A-477F-A1E3-2DD981ECCEC8}" srcOrd="0" destOrd="0" presId="urn:microsoft.com/office/officeart/2005/8/layout/lProcess2"/>
    <dgm:cxn modelId="{2CDD3208-2844-42B0-B7A5-10CCF80ED783}" type="presParOf" srcId="{4101742A-B652-47B2-9205-80494D3D776F}" destId="{896ED380-57AD-428C-90CE-A2DFEE572B37}" srcOrd="0" destOrd="0" presId="urn:microsoft.com/office/officeart/2005/8/layout/lProcess2"/>
    <dgm:cxn modelId="{94548946-EE95-49FF-BF89-481514176264}" type="presParOf" srcId="{896ED380-57AD-428C-90CE-A2DFEE572B37}" destId="{94E2515F-BB0A-467D-A7A8-6843B3714035}" srcOrd="0" destOrd="0" presId="urn:microsoft.com/office/officeart/2005/8/layout/lProcess2"/>
    <dgm:cxn modelId="{897C5511-2D1D-4D3F-ABF1-3D5B42A7271F}" type="presParOf" srcId="{896ED380-57AD-428C-90CE-A2DFEE572B37}" destId="{1DB04F30-3940-45FA-8A85-D57C4F1B389F}" srcOrd="1" destOrd="0" presId="urn:microsoft.com/office/officeart/2005/8/layout/lProcess2"/>
    <dgm:cxn modelId="{99DB927F-454D-48D8-B8B9-C060B4D94D5D}" type="presParOf" srcId="{896ED380-57AD-428C-90CE-A2DFEE572B37}" destId="{347B826C-9765-44D6-BF7E-312093744D8D}" srcOrd="2" destOrd="0" presId="urn:microsoft.com/office/officeart/2005/8/layout/lProcess2"/>
    <dgm:cxn modelId="{FE9C40D8-9BC9-4287-8C16-F6DE8482E196}" type="presParOf" srcId="{347B826C-9765-44D6-BF7E-312093744D8D}" destId="{732BD7A0-11B4-4597-8DD7-F99230AAAD03}" srcOrd="0" destOrd="0" presId="urn:microsoft.com/office/officeart/2005/8/layout/lProcess2"/>
    <dgm:cxn modelId="{68FACEDE-3896-4347-AC54-81640396F910}" type="presParOf" srcId="{732BD7A0-11B4-4597-8DD7-F99230AAAD03}" destId="{054DFDDB-3CD8-4CF2-A148-C89AB31E53F6}" srcOrd="0" destOrd="0" presId="urn:microsoft.com/office/officeart/2005/8/layout/lProcess2"/>
    <dgm:cxn modelId="{38FF1057-4DED-456C-B65A-CE17DCCE5847}" type="presParOf" srcId="{732BD7A0-11B4-4597-8DD7-F99230AAAD03}" destId="{3BD7E19B-0CB7-4CF0-A2C2-E92945D39FA9}" srcOrd="1" destOrd="0" presId="urn:microsoft.com/office/officeart/2005/8/layout/lProcess2"/>
    <dgm:cxn modelId="{70BAD2E2-A893-4955-887F-C8A9081F8DB4}" type="presParOf" srcId="{732BD7A0-11B4-4597-8DD7-F99230AAAD03}" destId="{5D9C4B57-8A3C-4BE7-A8B8-2BC947EAC5F2}" srcOrd="2" destOrd="0" presId="urn:microsoft.com/office/officeart/2005/8/layout/lProcess2"/>
    <dgm:cxn modelId="{D3970E84-496E-48C0-BE11-61F82DD62301}" type="presParOf" srcId="{4101742A-B652-47B2-9205-80494D3D776F}" destId="{7386FED3-DE1D-4C10-806F-42DBEE409B00}" srcOrd="1" destOrd="0" presId="urn:microsoft.com/office/officeart/2005/8/layout/lProcess2"/>
    <dgm:cxn modelId="{1F929843-CB01-46F5-9DD2-E643A0F8AE7B}" type="presParOf" srcId="{4101742A-B652-47B2-9205-80494D3D776F}" destId="{3A045994-FA7B-4AA1-A323-9EC1712AC7C6}" srcOrd="2" destOrd="0" presId="urn:microsoft.com/office/officeart/2005/8/layout/lProcess2"/>
    <dgm:cxn modelId="{C1E033FC-5EC5-4EED-83CF-7DF91582FF98}" type="presParOf" srcId="{3A045994-FA7B-4AA1-A323-9EC1712AC7C6}" destId="{6059532F-7032-43F6-B3D9-33CE1D7230DD}" srcOrd="0" destOrd="0" presId="urn:microsoft.com/office/officeart/2005/8/layout/lProcess2"/>
    <dgm:cxn modelId="{D6BB622A-0639-40DF-8CF9-76B7614C3F89}" type="presParOf" srcId="{3A045994-FA7B-4AA1-A323-9EC1712AC7C6}" destId="{D7EF6FF7-A29C-415F-97DA-F2D6CB3DEDCC}" srcOrd="1" destOrd="0" presId="urn:microsoft.com/office/officeart/2005/8/layout/lProcess2"/>
    <dgm:cxn modelId="{4A7FED64-5DAF-4238-BB0F-1B295365A62D}" type="presParOf" srcId="{3A045994-FA7B-4AA1-A323-9EC1712AC7C6}" destId="{E0484F1C-BECB-4359-8C51-8029CF9731BD}" srcOrd="2" destOrd="0" presId="urn:microsoft.com/office/officeart/2005/8/layout/lProcess2"/>
    <dgm:cxn modelId="{0C0C4AFD-3ED2-496E-A3C3-A6C870FB08CF}" type="presParOf" srcId="{E0484F1C-BECB-4359-8C51-8029CF9731BD}" destId="{48C63200-FFFD-404D-8B7E-F8030E888B8A}" srcOrd="0" destOrd="0" presId="urn:microsoft.com/office/officeart/2005/8/layout/lProcess2"/>
    <dgm:cxn modelId="{77305F00-761A-4833-8708-30D377FB5FD7}" type="presParOf" srcId="{48C63200-FFFD-404D-8B7E-F8030E888B8A}" destId="{22812BA5-23AB-4FCF-A965-812D530C7608}" srcOrd="0" destOrd="0" presId="urn:microsoft.com/office/officeart/2005/8/layout/lProcess2"/>
    <dgm:cxn modelId="{411CF9B4-2AD5-4B9A-B331-3F2F4E2F2B3E}" type="presParOf" srcId="{48C63200-FFFD-404D-8B7E-F8030E888B8A}" destId="{64338024-0AB4-4B99-9663-0FA453A76C5B}" srcOrd="1" destOrd="0" presId="urn:microsoft.com/office/officeart/2005/8/layout/lProcess2"/>
    <dgm:cxn modelId="{E9F28761-BA6A-476D-985C-67F70353C79D}" type="presParOf" srcId="{48C63200-FFFD-404D-8B7E-F8030E888B8A}" destId="{8A874429-3911-4684-9302-5E9263971D2C}" srcOrd="2" destOrd="0" presId="urn:microsoft.com/office/officeart/2005/8/layout/lProcess2"/>
    <dgm:cxn modelId="{1B4B3A8E-C674-4AA1-A942-42F831F5040D}" type="presParOf" srcId="{4101742A-B652-47B2-9205-80494D3D776F}" destId="{BCDBD594-EC68-4275-A0EF-BCEEF777F462}" srcOrd="3" destOrd="0" presId="urn:microsoft.com/office/officeart/2005/8/layout/lProcess2"/>
    <dgm:cxn modelId="{A6802954-D07F-4973-8650-6F6093ED570F}" type="presParOf" srcId="{4101742A-B652-47B2-9205-80494D3D776F}" destId="{C04F47C1-AD91-44B1-B61C-8B68350AC991}" srcOrd="4" destOrd="0" presId="urn:microsoft.com/office/officeart/2005/8/layout/lProcess2"/>
    <dgm:cxn modelId="{EF685322-74DC-485E-87D5-79A6BE06D240}" type="presParOf" srcId="{C04F47C1-AD91-44B1-B61C-8B68350AC991}" destId="{28060332-DADF-4209-BD01-8B506DECA040}" srcOrd="0" destOrd="0" presId="urn:microsoft.com/office/officeart/2005/8/layout/lProcess2"/>
    <dgm:cxn modelId="{327154A6-7CC5-4B7B-A279-2111624C2E1C}" type="presParOf" srcId="{C04F47C1-AD91-44B1-B61C-8B68350AC991}" destId="{E0DB2005-D2F3-44E1-9F3B-8BE4D3D7F895}" srcOrd="1" destOrd="0" presId="urn:microsoft.com/office/officeart/2005/8/layout/lProcess2"/>
    <dgm:cxn modelId="{D16F2B01-E921-4B55-B971-68CE222889EA}" type="presParOf" srcId="{C04F47C1-AD91-44B1-B61C-8B68350AC991}" destId="{86DD0CE9-9681-4E3E-AB6E-C49EC8257DA3}" srcOrd="2" destOrd="0" presId="urn:microsoft.com/office/officeart/2005/8/layout/lProcess2"/>
    <dgm:cxn modelId="{ACB5804F-A1E7-4F16-A7E3-70B1D48F515C}" type="presParOf" srcId="{86DD0CE9-9681-4E3E-AB6E-C49EC8257DA3}" destId="{0E6DDF5B-222F-4421-9F41-43E56A208AA5}" srcOrd="0" destOrd="0" presId="urn:microsoft.com/office/officeart/2005/8/layout/lProcess2"/>
    <dgm:cxn modelId="{65C2580D-6F3A-49D4-A4D1-69789E98D739}" type="presParOf" srcId="{0E6DDF5B-222F-4421-9F41-43E56A208AA5}" destId="{D8A86FB2-8DD2-429E-8EB3-1F28F3520AA6}" srcOrd="0" destOrd="0" presId="urn:microsoft.com/office/officeart/2005/8/layout/lProcess2"/>
    <dgm:cxn modelId="{52773C66-DE64-4849-9E56-B23947F86EF2}" type="presParOf" srcId="{0E6DDF5B-222F-4421-9F41-43E56A208AA5}" destId="{172A757F-CA58-4FD4-920D-C9CD58A2045E}" srcOrd="1" destOrd="0" presId="urn:microsoft.com/office/officeart/2005/8/layout/lProcess2"/>
    <dgm:cxn modelId="{943201FD-DF4B-4B5C-9FE4-423F68DD3574}" type="presParOf" srcId="{0E6DDF5B-222F-4421-9F41-43E56A208AA5}" destId="{725A1F3D-698A-477F-A1E3-2DD981ECCEC8}"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48F3EB-CE08-49B7-9D5D-DC518559FB1B}"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292CA283-BB11-4FC0-AFBC-6D4CEEDD018A}">
      <dgm:prSet phldrT="[Text]" custT="1"/>
      <dgm:spPr/>
      <dgm:t>
        <a:bodyPr/>
        <a:lstStyle/>
        <a:p>
          <a:r>
            <a:rPr lang="en-US" sz="1800" b="1" dirty="0"/>
            <a:t>Product Sales </a:t>
          </a:r>
        </a:p>
      </dgm:t>
    </dgm:pt>
    <dgm:pt modelId="{D4F4366B-70A3-41DD-A64B-1E3822918A21}" type="parTrans" cxnId="{8F69CED0-F3EF-48BC-8FFE-738E504FEBFA}">
      <dgm:prSet/>
      <dgm:spPr/>
      <dgm:t>
        <a:bodyPr/>
        <a:lstStyle/>
        <a:p>
          <a:endParaRPr lang="en-US" sz="1400"/>
        </a:p>
      </dgm:t>
    </dgm:pt>
    <dgm:pt modelId="{A12EB173-87C4-4152-853C-B6C3A76115C8}" type="sibTrans" cxnId="{8F69CED0-F3EF-48BC-8FFE-738E504FEBFA}">
      <dgm:prSet/>
      <dgm:spPr/>
      <dgm:t>
        <a:bodyPr/>
        <a:lstStyle/>
        <a:p>
          <a:endParaRPr lang="en-US" sz="1400"/>
        </a:p>
      </dgm:t>
    </dgm:pt>
    <dgm:pt modelId="{2AB7A0FA-823D-44EB-9280-97232D0BB990}">
      <dgm:prSet phldrT="[Text]" custT="1"/>
      <dgm:spPr/>
      <dgm:t>
        <a:bodyPr/>
        <a:lstStyle/>
        <a:p>
          <a:pPr>
            <a:buFont typeface="Arial" panose="020B0604020202020204" pitchFamily="34" charset="0"/>
            <a:buChar char="○"/>
          </a:pPr>
          <a:r>
            <a:rPr lang="en-GB" sz="1600" b="1" kern="1200" dirty="0">
              <a:solidFill>
                <a:srgbClr val="D7B119"/>
              </a:solidFill>
              <a:latin typeface="Calibri" panose="020F0502020204030204"/>
              <a:ea typeface="+mn-ea"/>
              <a:cs typeface="+mn-cs"/>
            </a:rPr>
            <a:t>Description</a:t>
          </a:r>
        </a:p>
        <a:p>
          <a:pPr>
            <a:buFont typeface="Arial" panose="020B0604020202020204" pitchFamily="34" charset="0"/>
            <a:buChar char="○"/>
          </a:pPr>
          <a:r>
            <a:rPr lang="en-US" sz="1400" kern="1200" dirty="0">
              <a:solidFill>
                <a:prstClr val="white"/>
              </a:solidFill>
              <a:latin typeface="Calibri" panose="020F0502020204030204"/>
              <a:ea typeface="+mn-ea"/>
              <a:cs typeface="+mn-cs"/>
            </a:rPr>
            <a:t>Total revenue generated from product sales.</a:t>
          </a:r>
        </a:p>
      </dgm:t>
    </dgm:pt>
    <dgm:pt modelId="{0D7AA5D2-6B3A-4BEA-BBCA-32CB9A2A8F5C}" type="parTrans" cxnId="{3B92A1C3-AB6C-4828-A5A0-FDDBBA9E14FD}">
      <dgm:prSet/>
      <dgm:spPr/>
      <dgm:t>
        <a:bodyPr/>
        <a:lstStyle/>
        <a:p>
          <a:endParaRPr lang="en-US" sz="1400"/>
        </a:p>
      </dgm:t>
    </dgm:pt>
    <dgm:pt modelId="{C8911F7E-A1FA-4307-BA82-23869D8C2247}" type="sibTrans" cxnId="{3B92A1C3-AB6C-4828-A5A0-FDDBBA9E14FD}">
      <dgm:prSet/>
      <dgm:spPr/>
      <dgm:t>
        <a:bodyPr/>
        <a:lstStyle/>
        <a:p>
          <a:endParaRPr lang="en-US" sz="1400"/>
        </a:p>
      </dgm:t>
    </dgm:pt>
    <dgm:pt modelId="{45AE41BA-FE00-4FA8-8D60-F84AE277BD30}">
      <dgm:prSet phldrT="[Text]" custT="1"/>
      <dgm:spPr/>
      <dgm:t>
        <a:bodyPr/>
        <a:lstStyle/>
        <a:p>
          <a:r>
            <a:rPr lang="en-GB" sz="1600" b="1" dirty="0">
              <a:solidFill>
                <a:srgbClr val="D7B119"/>
              </a:solidFill>
              <a:latin typeface="Calibri" panose="020F0502020204030204"/>
              <a:ea typeface="+mn-ea"/>
              <a:cs typeface="+mn-cs"/>
            </a:rPr>
            <a:t>Purpose</a:t>
          </a:r>
        </a:p>
        <a:p>
          <a:r>
            <a:rPr lang="en-US" sz="1400" dirty="0"/>
            <a:t>To evaluate overall sales performance and identify revenue-generating products.</a:t>
          </a:r>
        </a:p>
      </dgm:t>
    </dgm:pt>
    <dgm:pt modelId="{28315AF8-2E2A-4C6A-B1CD-970A3C9DD890}" type="parTrans" cxnId="{24912E56-02A2-4A57-912C-3275F2EE83CC}">
      <dgm:prSet/>
      <dgm:spPr/>
      <dgm:t>
        <a:bodyPr/>
        <a:lstStyle/>
        <a:p>
          <a:endParaRPr lang="en-US" sz="1400"/>
        </a:p>
      </dgm:t>
    </dgm:pt>
    <dgm:pt modelId="{7613FC42-A5E8-4D0C-9DF0-750868E4C1AB}" type="sibTrans" cxnId="{24912E56-02A2-4A57-912C-3275F2EE83CC}">
      <dgm:prSet/>
      <dgm:spPr/>
      <dgm:t>
        <a:bodyPr/>
        <a:lstStyle/>
        <a:p>
          <a:endParaRPr lang="en-US" sz="1400"/>
        </a:p>
      </dgm:t>
    </dgm:pt>
    <dgm:pt modelId="{0FC14F30-C98D-472B-84FA-A45DF283A19B}">
      <dgm:prSet phldrT="[Text]" custT="1"/>
      <dgm:spPr/>
      <dgm:t>
        <a:bodyPr/>
        <a:lstStyle/>
        <a:p>
          <a:r>
            <a:rPr lang="en-US" sz="1800" b="1" dirty="0"/>
            <a:t>Product Profit </a:t>
          </a:r>
        </a:p>
      </dgm:t>
    </dgm:pt>
    <dgm:pt modelId="{348FCF42-3A21-4384-A4F8-E16CA941AE4A}" type="parTrans" cxnId="{FAC93E4B-E9B3-4298-8C45-73AC89F94BD6}">
      <dgm:prSet/>
      <dgm:spPr/>
      <dgm:t>
        <a:bodyPr/>
        <a:lstStyle/>
        <a:p>
          <a:endParaRPr lang="en-US" sz="1400"/>
        </a:p>
      </dgm:t>
    </dgm:pt>
    <dgm:pt modelId="{E6B987FE-4460-4C84-B0D0-CB0540A10059}" type="sibTrans" cxnId="{FAC93E4B-E9B3-4298-8C45-73AC89F94BD6}">
      <dgm:prSet/>
      <dgm:spPr/>
      <dgm:t>
        <a:bodyPr/>
        <a:lstStyle/>
        <a:p>
          <a:endParaRPr lang="en-US" sz="1400"/>
        </a:p>
      </dgm:t>
    </dgm:pt>
    <dgm:pt modelId="{460395A1-D8F3-4D82-B7CB-3CAE29221B80}">
      <dgm:prSet phldrT="[Text]" custT="1"/>
      <dgm:spPr/>
      <dgm:t>
        <a:bodyPr/>
        <a:lstStyle/>
        <a:p>
          <a:r>
            <a:rPr lang="en-GB" sz="1600" b="1" dirty="0">
              <a:solidFill>
                <a:srgbClr val="D7B119"/>
              </a:solidFill>
              <a:latin typeface="Calibri" panose="020F0502020204030204"/>
              <a:ea typeface="+mn-ea"/>
              <a:cs typeface="+mn-cs"/>
            </a:rPr>
            <a:t>Description</a:t>
          </a:r>
        </a:p>
        <a:p>
          <a:pPr>
            <a:buFont typeface="Arial" panose="020B0604020202020204" pitchFamily="34" charset="0"/>
            <a:buChar char="○"/>
          </a:pPr>
          <a:r>
            <a:rPr lang="en-US" sz="1400" dirty="0">
              <a:solidFill>
                <a:prstClr val="white"/>
              </a:solidFill>
              <a:latin typeface="Calibri" panose="020F0502020204030204"/>
              <a:ea typeface="+mn-ea"/>
              <a:cs typeface="+mn-cs"/>
            </a:rPr>
            <a:t>Total profit earned from product sales. </a:t>
          </a:r>
          <a:endParaRPr lang="en-US" sz="1400" dirty="0"/>
        </a:p>
      </dgm:t>
    </dgm:pt>
    <dgm:pt modelId="{E5575222-5A54-46BE-807E-5FAA1F360873}" type="parTrans" cxnId="{5FB0C5AC-40F4-4D3C-960C-84E2B8114C42}">
      <dgm:prSet/>
      <dgm:spPr/>
      <dgm:t>
        <a:bodyPr/>
        <a:lstStyle/>
        <a:p>
          <a:endParaRPr lang="en-US" sz="1400"/>
        </a:p>
      </dgm:t>
    </dgm:pt>
    <dgm:pt modelId="{D8F89CA2-9979-420B-B444-720C800575AA}" type="sibTrans" cxnId="{5FB0C5AC-40F4-4D3C-960C-84E2B8114C42}">
      <dgm:prSet/>
      <dgm:spPr/>
      <dgm:t>
        <a:bodyPr/>
        <a:lstStyle/>
        <a:p>
          <a:endParaRPr lang="en-US" sz="1400"/>
        </a:p>
      </dgm:t>
    </dgm:pt>
    <dgm:pt modelId="{95F10416-DAFB-4DA3-8E07-050EF6A9A65A}">
      <dgm:prSet phldrT="[Text]" custT="1"/>
      <dgm:spPr/>
      <dgm:t>
        <a:bodyPr/>
        <a:lstStyle/>
        <a:p>
          <a:r>
            <a:rPr lang="en-GB" sz="1600" b="1" dirty="0">
              <a:solidFill>
                <a:srgbClr val="D7B119"/>
              </a:solidFill>
              <a:latin typeface="Calibri" panose="020F0502020204030204"/>
              <a:ea typeface="+mn-ea"/>
              <a:cs typeface="+mn-cs"/>
            </a:rPr>
            <a:t>Purpose</a:t>
          </a:r>
        </a:p>
        <a:p>
          <a:r>
            <a:rPr lang="en-US" sz="1400" dirty="0"/>
            <a:t>To assess profitability across different products and guide strategic decisions.</a:t>
          </a:r>
        </a:p>
      </dgm:t>
    </dgm:pt>
    <dgm:pt modelId="{7155DAD0-7187-4138-8042-F8B1C4413B5C}" type="parTrans" cxnId="{05968DCF-D70C-4EDE-AEB8-A7C311BDC8BB}">
      <dgm:prSet/>
      <dgm:spPr/>
      <dgm:t>
        <a:bodyPr/>
        <a:lstStyle/>
        <a:p>
          <a:endParaRPr lang="en-US" sz="1400"/>
        </a:p>
      </dgm:t>
    </dgm:pt>
    <dgm:pt modelId="{8934C0DA-06C4-48F3-9546-4524ACA0CE3A}" type="sibTrans" cxnId="{05968DCF-D70C-4EDE-AEB8-A7C311BDC8BB}">
      <dgm:prSet/>
      <dgm:spPr/>
      <dgm:t>
        <a:bodyPr/>
        <a:lstStyle/>
        <a:p>
          <a:endParaRPr lang="en-US" sz="1400"/>
        </a:p>
      </dgm:t>
    </dgm:pt>
    <dgm:pt modelId="{D4AE0F6C-9991-4ABB-8340-462C3C511C6D}">
      <dgm:prSet phldrT="[Text]" custT="1"/>
      <dgm:spPr/>
      <dgm:t>
        <a:bodyPr/>
        <a:lstStyle/>
        <a:p>
          <a:r>
            <a:rPr lang="en-US" sz="1800" b="1" dirty="0"/>
            <a:t>Product Ranking </a:t>
          </a:r>
        </a:p>
      </dgm:t>
    </dgm:pt>
    <dgm:pt modelId="{DF48842C-80F3-48D9-9DBF-555F601A4C9D}" type="parTrans" cxnId="{8287A790-2C02-48B4-9D00-6494C71409F7}">
      <dgm:prSet/>
      <dgm:spPr/>
      <dgm:t>
        <a:bodyPr/>
        <a:lstStyle/>
        <a:p>
          <a:endParaRPr lang="en-US" sz="1400"/>
        </a:p>
      </dgm:t>
    </dgm:pt>
    <dgm:pt modelId="{17BEA63A-74A3-4844-ABA1-EA62126D1CBB}" type="sibTrans" cxnId="{8287A790-2C02-48B4-9D00-6494C71409F7}">
      <dgm:prSet/>
      <dgm:spPr/>
      <dgm:t>
        <a:bodyPr/>
        <a:lstStyle/>
        <a:p>
          <a:endParaRPr lang="en-US" sz="1400"/>
        </a:p>
      </dgm:t>
    </dgm:pt>
    <dgm:pt modelId="{AC7124ED-4974-483E-832B-2A04BDDB927B}">
      <dgm:prSet phldrT="[Text]" custT="1"/>
      <dgm:spPr/>
      <dgm:t>
        <a:bodyPr/>
        <a:lstStyle/>
        <a:p>
          <a:r>
            <a:rPr lang="en-GB" sz="1600" b="1" dirty="0">
              <a:solidFill>
                <a:srgbClr val="D7B119"/>
              </a:solidFill>
              <a:latin typeface="Calibri" panose="020F0502020204030204"/>
              <a:ea typeface="+mn-ea"/>
              <a:cs typeface="+mn-cs"/>
            </a:rPr>
            <a:t>Description</a:t>
          </a:r>
        </a:p>
        <a:p>
          <a:r>
            <a:rPr lang="en-US" sz="1400" dirty="0">
              <a:solidFill>
                <a:prstClr val="white"/>
              </a:solidFill>
              <a:latin typeface="Calibri" panose="020F0502020204030204"/>
              <a:ea typeface="+mn-ea"/>
              <a:cs typeface="+mn-cs"/>
            </a:rPr>
            <a:t>Ranking of products based on total sales value.</a:t>
          </a:r>
          <a:endParaRPr lang="en-US" sz="1400" dirty="0"/>
        </a:p>
      </dgm:t>
    </dgm:pt>
    <dgm:pt modelId="{FE8A62A2-C9C8-425A-BEC8-13204475ECFC}" type="parTrans" cxnId="{3DA33F0B-CCDD-4BE5-91C5-CA37FE55A7E9}">
      <dgm:prSet/>
      <dgm:spPr/>
      <dgm:t>
        <a:bodyPr/>
        <a:lstStyle/>
        <a:p>
          <a:endParaRPr lang="en-US" sz="1400"/>
        </a:p>
      </dgm:t>
    </dgm:pt>
    <dgm:pt modelId="{F458E974-788F-4FA1-9E79-A1235ECE50D3}" type="sibTrans" cxnId="{3DA33F0B-CCDD-4BE5-91C5-CA37FE55A7E9}">
      <dgm:prSet/>
      <dgm:spPr/>
      <dgm:t>
        <a:bodyPr/>
        <a:lstStyle/>
        <a:p>
          <a:endParaRPr lang="en-US" sz="1400"/>
        </a:p>
      </dgm:t>
    </dgm:pt>
    <dgm:pt modelId="{C7725AFE-2490-4455-86BA-FC6D29D26F2E}">
      <dgm:prSet phldrT="[Text]" custT="1"/>
      <dgm:spPr/>
      <dgm:t>
        <a:bodyPr/>
        <a:lstStyle/>
        <a:p>
          <a:r>
            <a:rPr lang="en-GB" sz="1400" b="1" dirty="0">
              <a:solidFill>
                <a:srgbClr val="D7B119"/>
              </a:solidFill>
              <a:latin typeface="Calibri" panose="020F0502020204030204"/>
              <a:ea typeface="+mn-ea"/>
              <a:cs typeface="+mn-cs"/>
            </a:rPr>
            <a:t>Purpose</a:t>
          </a:r>
        </a:p>
        <a:p>
          <a:r>
            <a:rPr lang="en-US" sz="1400" dirty="0"/>
            <a:t>To identify top-performing products and focus on high-demand items.</a:t>
          </a:r>
        </a:p>
      </dgm:t>
    </dgm:pt>
    <dgm:pt modelId="{BF51DC61-C6D7-4A4C-B1F0-AE946652E87C}" type="parTrans" cxnId="{FA0A31EE-4BA6-4972-B48E-98C7701027C3}">
      <dgm:prSet/>
      <dgm:spPr/>
      <dgm:t>
        <a:bodyPr/>
        <a:lstStyle/>
        <a:p>
          <a:endParaRPr lang="en-US" sz="1400"/>
        </a:p>
      </dgm:t>
    </dgm:pt>
    <dgm:pt modelId="{EC964A92-F9C3-40A2-9AB9-CEC29415365E}" type="sibTrans" cxnId="{FA0A31EE-4BA6-4972-B48E-98C7701027C3}">
      <dgm:prSet/>
      <dgm:spPr/>
      <dgm:t>
        <a:bodyPr/>
        <a:lstStyle/>
        <a:p>
          <a:endParaRPr lang="en-US" sz="1400"/>
        </a:p>
      </dgm:t>
    </dgm:pt>
    <dgm:pt modelId="{E6102384-9098-441E-A1D8-92A0A1D40164}">
      <dgm:prSet/>
      <dgm:spPr/>
      <dgm:t>
        <a:bodyPr/>
        <a:lstStyle/>
        <a:p>
          <a:endParaRPr lang="en-US"/>
        </a:p>
      </dgm:t>
    </dgm:pt>
    <dgm:pt modelId="{104DA871-2D50-49F4-877E-6A667D86AEDF}" type="parTrans" cxnId="{0A928A8F-4F2F-4567-B3EC-434B4B7C7123}">
      <dgm:prSet/>
      <dgm:spPr/>
      <dgm:t>
        <a:bodyPr/>
        <a:lstStyle/>
        <a:p>
          <a:endParaRPr lang="en-US"/>
        </a:p>
      </dgm:t>
    </dgm:pt>
    <dgm:pt modelId="{F366A5E8-1DFC-4392-9658-C55C3CC7F7D9}" type="sibTrans" cxnId="{0A928A8F-4F2F-4567-B3EC-434B4B7C7123}">
      <dgm:prSet/>
      <dgm:spPr/>
      <dgm:t>
        <a:bodyPr/>
        <a:lstStyle/>
        <a:p>
          <a:endParaRPr lang="en-US"/>
        </a:p>
      </dgm:t>
    </dgm:pt>
    <dgm:pt modelId="{4101742A-B652-47B2-9205-80494D3D776F}" type="pres">
      <dgm:prSet presAssocID="{CF48F3EB-CE08-49B7-9D5D-DC518559FB1B}" presName="theList" presStyleCnt="0">
        <dgm:presLayoutVars>
          <dgm:dir/>
          <dgm:animLvl val="lvl"/>
          <dgm:resizeHandles val="exact"/>
        </dgm:presLayoutVars>
      </dgm:prSet>
      <dgm:spPr/>
    </dgm:pt>
    <dgm:pt modelId="{896ED380-57AD-428C-90CE-A2DFEE572B37}" type="pres">
      <dgm:prSet presAssocID="{292CA283-BB11-4FC0-AFBC-6D4CEEDD018A}" presName="compNode" presStyleCnt="0"/>
      <dgm:spPr/>
    </dgm:pt>
    <dgm:pt modelId="{94E2515F-BB0A-467D-A7A8-6843B3714035}" type="pres">
      <dgm:prSet presAssocID="{292CA283-BB11-4FC0-AFBC-6D4CEEDD018A}" presName="aNode" presStyleLbl="bgShp" presStyleIdx="0" presStyleCnt="4"/>
      <dgm:spPr/>
    </dgm:pt>
    <dgm:pt modelId="{1DB04F30-3940-45FA-8A85-D57C4F1B389F}" type="pres">
      <dgm:prSet presAssocID="{292CA283-BB11-4FC0-AFBC-6D4CEEDD018A}" presName="textNode" presStyleLbl="bgShp" presStyleIdx="0" presStyleCnt="4"/>
      <dgm:spPr/>
    </dgm:pt>
    <dgm:pt modelId="{347B826C-9765-44D6-BF7E-312093744D8D}" type="pres">
      <dgm:prSet presAssocID="{292CA283-BB11-4FC0-AFBC-6D4CEEDD018A}" presName="compChildNode" presStyleCnt="0"/>
      <dgm:spPr/>
    </dgm:pt>
    <dgm:pt modelId="{732BD7A0-11B4-4597-8DD7-F99230AAAD03}" type="pres">
      <dgm:prSet presAssocID="{292CA283-BB11-4FC0-AFBC-6D4CEEDD018A}" presName="theInnerList" presStyleCnt="0"/>
      <dgm:spPr/>
    </dgm:pt>
    <dgm:pt modelId="{054DFDDB-3CD8-4CF2-A148-C89AB31E53F6}" type="pres">
      <dgm:prSet presAssocID="{2AB7A0FA-823D-44EB-9280-97232D0BB990}" presName="childNode" presStyleLbl="node1" presStyleIdx="0" presStyleCnt="6">
        <dgm:presLayoutVars>
          <dgm:bulletEnabled val="1"/>
        </dgm:presLayoutVars>
      </dgm:prSet>
      <dgm:spPr/>
    </dgm:pt>
    <dgm:pt modelId="{3BD7E19B-0CB7-4CF0-A2C2-E92945D39FA9}" type="pres">
      <dgm:prSet presAssocID="{2AB7A0FA-823D-44EB-9280-97232D0BB990}" presName="aSpace2" presStyleCnt="0"/>
      <dgm:spPr/>
    </dgm:pt>
    <dgm:pt modelId="{5D9C4B57-8A3C-4BE7-A8B8-2BC947EAC5F2}" type="pres">
      <dgm:prSet presAssocID="{45AE41BA-FE00-4FA8-8D60-F84AE277BD30}" presName="childNode" presStyleLbl="node1" presStyleIdx="1" presStyleCnt="6">
        <dgm:presLayoutVars>
          <dgm:bulletEnabled val="1"/>
        </dgm:presLayoutVars>
      </dgm:prSet>
      <dgm:spPr/>
    </dgm:pt>
    <dgm:pt modelId="{7386FED3-DE1D-4C10-806F-42DBEE409B00}" type="pres">
      <dgm:prSet presAssocID="{292CA283-BB11-4FC0-AFBC-6D4CEEDD018A}" presName="aSpace" presStyleCnt="0"/>
      <dgm:spPr/>
    </dgm:pt>
    <dgm:pt modelId="{3A045994-FA7B-4AA1-A323-9EC1712AC7C6}" type="pres">
      <dgm:prSet presAssocID="{0FC14F30-C98D-472B-84FA-A45DF283A19B}" presName="compNode" presStyleCnt="0"/>
      <dgm:spPr/>
    </dgm:pt>
    <dgm:pt modelId="{6059532F-7032-43F6-B3D9-33CE1D7230DD}" type="pres">
      <dgm:prSet presAssocID="{0FC14F30-C98D-472B-84FA-A45DF283A19B}" presName="aNode" presStyleLbl="bgShp" presStyleIdx="1" presStyleCnt="4" custLinFactNeighborX="212" custLinFactNeighborY="-778"/>
      <dgm:spPr/>
    </dgm:pt>
    <dgm:pt modelId="{D7EF6FF7-A29C-415F-97DA-F2D6CB3DEDCC}" type="pres">
      <dgm:prSet presAssocID="{0FC14F30-C98D-472B-84FA-A45DF283A19B}" presName="textNode" presStyleLbl="bgShp" presStyleIdx="1" presStyleCnt="4"/>
      <dgm:spPr/>
    </dgm:pt>
    <dgm:pt modelId="{E0484F1C-BECB-4359-8C51-8029CF9731BD}" type="pres">
      <dgm:prSet presAssocID="{0FC14F30-C98D-472B-84FA-A45DF283A19B}" presName="compChildNode" presStyleCnt="0"/>
      <dgm:spPr/>
    </dgm:pt>
    <dgm:pt modelId="{48C63200-FFFD-404D-8B7E-F8030E888B8A}" type="pres">
      <dgm:prSet presAssocID="{0FC14F30-C98D-472B-84FA-A45DF283A19B}" presName="theInnerList" presStyleCnt="0"/>
      <dgm:spPr/>
    </dgm:pt>
    <dgm:pt modelId="{22812BA5-23AB-4FCF-A965-812D530C7608}" type="pres">
      <dgm:prSet presAssocID="{460395A1-D8F3-4D82-B7CB-3CAE29221B80}" presName="childNode" presStyleLbl="node1" presStyleIdx="2" presStyleCnt="6">
        <dgm:presLayoutVars>
          <dgm:bulletEnabled val="1"/>
        </dgm:presLayoutVars>
      </dgm:prSet>
      <dgm:spPr/>
    </dgm:pt>
    <dgm:pt modelId="{64338024-0AB4-4B99-9663-0FA453A76C5B}" type="pres">
      <dgm:prSet presAssocID="{460395A1-D8F3-4D82-B7CB-3CAE29221B80}" presName="aSpace2" presStyleCnt="0"/>
      <dgm:spPr/>
    </dgm:pt>
    <dgm:pt modelId="{8A874429-3911-4684-9302-5E9263971D2C}" type="pres">
      <dgm:prSet presAssocID="{95F10416-DAFB-4DA3-8E07-050EF6A9A65A}" presName="childNode" presStyleLbl="node1" presStyleIdx="3" presStyleCnt="6">
        <dgm:presLayoutVars>
          <dgm:bulletEnabled val="1"/>
        </dgm:presLayoutVars>
      </dgm:prSet>
      <dgm:spPr/>
    </dgm:pt>
    <dgm:pt modelId="{BCDBD594-EC68-4275-A0EF-BCEEF777F462}" type="pres">
      <dgm:prSet presAssocID="{0FC14F30-C98D-472B-84FA-A45DF283A19B}" presName="aSpace" presStyleCnt="0"/>
      <dgm:spPr/>
    </dgm:pt>
    <dgm:pt modelId="{C04F47C1-AD91-44B1-B61C-8B68350AC991}" type="pres">
      <dgm:prSet presAssocID="{D4AE0F6C-9991-4ABB-8340-462C3C511C6D}" presName="compNode" presStyleCnt="0"/>
      <dgm:spPr/>
    </dgm:pt>
    <dgm:pt modelId="{28060332-DADF-4209-BD01-8B506DECA040}" type="pres">
      <dgm:prSet presAssocID="{D4AE0F6C-9991-4ABB-8340-462C3C511C6D}" presName="aNode" presStyleLbl="bgShp" presStyleIdx="2" presStyleCnt="4"/>
      <dgm:spPr/>
    </dgm:pt>
    <dgm:pt modelId="{E0DB2005-D2F3-44E1-9F3B-8BE4D3D7F895}" type="pres">
      <dgm:prSet presAssocID="{D4AE0F6C-9991-4ABB-8340-462C3C511C6D}" presName="textNode" presStyleLbl="bgShp" presStyleIdx="2" presStyleCnt="4"/>
      <dgm:spPr/>
    </dgm:pt>
    <dgm:pt modelId="{86DD0CE9-9681-4E3E-AB6E-C49EC8257DA3}" type="pres">
      <dgm:prSet presAssocID="{D4AE0F6C-9991-4ABB-8340-462C3C511C6D}" presName="compChildNode" presStyleCnt="0"/>
      <dgm:spPr/>
    </dgm:pt>
    <dgm:pt modelId="{0E6DDF5B-222F-4421-9F41-43E56A208AA5}" type="pres">
      <dgm:prSet presAssocID="{D4AE0F6C-9991-4ABB-8340-462C3C511C6D}" presName="theInnerList" presStyleCnt="0"/>
      <dgm:spPr/>
    </dgm:pt>
    <dgm:pt modelId="{D8A86FB2-8DD2-429E-8EB3-1F28F3520AA6}" type="pres">
      <dgm:prSet presAssocID="{AC7124ED-4974-483E-832B-2A04BDDB927B}" presName="childNode" presStyleLbl="node1" presStyleIdx="4" presStyleCnt="6">
        <dgm:presLayoutVars>
          <dgm:bulletEnabled val="1"/>
        </dgm:presLayoutVars>
      </dgm:prSet>
      <dgm:spPr/>
    </dgm:pt>
    <dgm:pt modelId="{172A757F-CA58-4FD4-920D-C9CD58A2045E}" type="pres">
      <dgm:prSet presAssocID="{AC7124ED-4974-483E-832B-2A04BDDB927B}" presName="aSpace2" presStyleCnt="0"/>
      <dgm:spPr/>
    </dgm:pt>
    <dgm:pt modelId="{725A1F3D-698A-477F-A1E3-2DD981ECCEC8}" type="pres">
      <dgm:prSet presAssocID="{C7725AFE-2490-4455-86BA-FC6D29D26F2E}" presName="childNode" presStyleLbl="node1" presStyleIdx="5" presStyleCnt="6">
        <dgm:presLayoutVars>
          <dgm:bulletEnabled val="1"/>
        </dgm:presLayoutVars>
      </dgm:prSet>
      <dgm:spPr/>
    </dgm:pt>
    <dgm:pt modelId="{C75B30D8-3375-4AD5-B3A7-86D8F1FC6BDD}" type="pres">
      <dgm:prSet presAssocID="{D4AE0F6C-9991-4ABB-8340-462C3C511C6D}" presName="aSpace" presStyleCnt="0"/>
      <dgm:spPr/>
    </dgm:pt>
    <dgm:pt modelId="{44E20CE0-68CF-488C-A60C-C3183D459DAF}" type="pres">
      <dgm:prSet presAssocID="{E6102384-9098-441E-A1D8-92A0A1D40164}" presName="compNode" presStyleCnt="0"/>
      <dgm:spPr/>
    </dgm:pt>
    <dgm:pt modelId="{7C32C2BC-FEEC-4E0C-B45E-B6982C34DDE8}" type="pres">
      <dgm:prSet presAssocID="{E6102384-9098-441E-A1D8-92A0A1D40164}" presName="aNode" presStyleLbl="bgShp" presStyleIdx="3" presStyleCnt="4" custLinFactNeighborX="655" custLinFactNeighborY="-195"/>
      <dgm:spPr/>
    </dgm:pt>
    <dgm:pt modelId="{E262F65C-C9E7-4816-80D3-F18F8B5CBF3E}" type="pres">
      <dgm:prSet presAssocID="{E6102384-9098-441E-A1D8-92A0A1D40164}" presName="textNode" presStyleLbl="bgShp" presStyleIdx="3" presStyleCnt="4"/>
      <dgm:spPr/>
    </dgm:pt>
    <dgm:pt modelId="{1DB34F7F-B6A2-4CEE-9AD4-8026A49E16EF}" type="pres">
      <dgm:prSet presAssocID="{E6102384-9098-441E-A1D8-92A0A1D40164}" presName="compChildNode" presStyleCnt="0"/>
      <dgm:spPr/>
    </dgm:pt>
    <dgm:pt modelId="{F4437718-DFDE-4214-8B11-2F0A51F90E86}" type="pres">
      <dgm:prSet presAssocID="{E6102384-9098-441E-A1D8-92A0A1D40164}" presName="theInnerList" presStyleCnt="0"/>
      <dgm:spPr/>
    </dgm:pt>
  </dgm:ptLst>
  <dgm:cxnLst>
    <dgm:cxn modelId="{BE682504-FE84-430A-8EB3-E217BFD32889}" type="presOf" srcId="{AC7124ED-4974-483E-832B-2A04BDDB927B}" destId="{D8A86FB2-8DD2-429E-8EB3-1F28F3520AA6}" srcOrd="0" destOrd="0" presId="urn:microsoft.com/office/officeart/2005/8/layout/lProcess2"/>
    <dgm:cxn modelId="{3DA33F0B-CCDD-4BE5-91C5-CA37FE55A7E9}" srcId="{D4AE0F6C-9991-4ABB-8340-462C3C511C6D}" destId="{AC7124ED-4974-483E-832B-2A04BDDB927B}" srcOrd="0" destOrd="0" parTransId="{FE8A62A2-C9C8-425A-BEC8-13204475ECFC}" sibTransId="{F458E974-788F-4FA1-9E79-A1235ECE50D3}"/>
    <dgm:cxn modelId="{E6219F12-2AAF-4472-9E38-6E682CCD906A}" type="presOf" srcId="{E6102384-9098-441E-A1D8-92A0A1D40164}" destId="{E262F65C-C9E7-4816-80D3-F18F8B5CBF3E}" srcOrd="1" destOrd="0" presId="urn:microsoft.com/office/officeart/2005/8/layout/lProcess2"/>
    <dgm:cxn modelId="{4B676E3F-F862-4A72-99CD-0998B8A5762C}" type="presOf" srcId="{45AE41BA-FE00-4FA8-8D60-F84AE277BD30}" destId="{5D9C4B57-8A3C-4BE7-A8B8-2BC947EAC5F2}" srcOrd="0" destOrd="0" presId="urn:microsoft.com/office/officeart/2005/8/layout/lProcess2"/>
    <dgm:cxn modelId="{A5F0893F-2F72-418F-9E5A-19F875D09B48}" type="presOf" srcId="{0FC14F30-C98D-472B-84FA-A45DF283A19B}" destId="{D7EF6FF7-A29C-415F-97DA-F2D6CB3DEDCC}" srcOrd="1" destOrd="0" presId="urn:microsoft.com/office/officeart/2005/8/layout/lProcess2"/>
    <dgm:cxn modelId="{2E21AD60-305D-434F-89A1-B6A2657C0E3A}" type="presOf" srcId="{D4AE0F6C-9991-4ABB-8340-462C3C511C6D}" destId="{28060332-DADF-4209-BD01-8B506DECA040}" srcOrd="0" destOrd="0" presId="urn:microsoft.com/office/officeart/2005/8/layout/lProcess2"/>
    <dgm:cxn modelId="{139BD741-1BB1-42D5-924B-D7885F0BD0FB}" type="presOf" srcId="{292CA283-BB11-4FC0-AFBC-6D4CEEDD018A}" destId="{1DB04F30-3940-45FA-8A85-D57C4F1B389F}" srcOrd="1" destOrd="0" presId="urn:microsoft.com/office/officeart/2005/8/layout/lProcess2"/>
    <dgm:cxn modelId="{9A6BF942-1ABC-45FB-8C9C-7B47FAEDF5E8}" type="presOf" srcId="{2AB7A0FA-823D-44EB-9280-97232D0BB990}" destId="{054DFDDB-3CD8-4CF2-A148-C89AB31E53F6}" srcOrd="0" destOrd="0" presId="urn:microsoft.com/office/officeart/2005/8/layout/lProcess2"/>
    <dgm:cxn modelId="{FAC93E4B-E9B3-4298-8C45-73AC89F94BD6}" srcId="{CF48F3EB-CE08-49B7-9D5D-DC518559FB1B}" destId="{0FC14F30-C98D-472B-84FA-A45DF283A19B}" srcOrd="1" destOrd="0" parTransId="{348FCF42-3A21-4384-A4F8-E16CA941AE4A}" sibTransId="{E6B987FE-4460-4C84-B0D0-CB0540A10059}"/>
    <dgm:cxn modelId="{7B66D772-2F6C-4494-A1F3-A6A19EF6FC5F}" type="presOf" srcId="{CF48F3EB-CE08-49B7-9D5D-DC518559FB1B}" destId="{4101742A-B652-47B2-9205-80494D3D776F}" srcOrd="0" destOrd="0" presId="urn:microsoft.com/office/officeart/2005/8/layout/lProcess2"/>
    <dgm:cxn modelId="{24912E56-02A2-4A57-912C-3275F2EE83CC}" srcId="{292CA283-BB11-4FC0-AFBC-6D4CEEDD018A}" destId="{45AE41BA-FE00-4FA8-8D60-F84AE277BD30}" srcOrd="1" destOrd="0" parTransId="{28315AF8-2E2A-4C6A-B1CD-970A3C9DD890}" sibTransId="{7613FC42-A5E8-4D0C-9DF0-750868E4C1AB}"/>
    <dgm:cxn modelId="{9EEBAB77-4125-48B5-847B-F56D27F23B8B}" type="presOf" srcId="{E6102384-9098-441E-A1D8-92A0A1D40164}" destId="{7C32C2BC-FEEC-4E0C-B45E-B6982C34DDE8}" srcOrd="0" destOrd="0" presId="urn:microsoft.com/office/officeart/2005/8/layout/lProcess2"/>
    <dgm:cxn modelId="{C1503558-1ED7-41B2-848B-43620C6D23E6}" type="presOf" srcId="{0FC14F30-C98D-472B-84FA-A45DF283A19B}" destId="{6059532F-7032-43F6-B3D9-33CE1D7230DD}" srcOrd="0" destOrd="0" presId="urn:microsoft.com/office/officeart/2005/8/layout/lProcess2"/>
    <dgm:cxn modelId="{0A928A8F-4F2F-4567-B3EC-434B4B7C7123}" srcId="{CF48F3EB-CE08-49B7-9D5D-DC518559FB1B}" destId="{E6102384-9098-441E-A1D8-92A0A1D40164}" srcOrd="3" destOrd="0" parTransId="{104DA871-2D50-49F4-877E-6A667D86AEDF}" sibTransId="{F366A5E8-1DFC-4392-9658-C55C3CC7F7D9}"/>
    <dgm:cxn modelId="{8287A790-2C02-48B4-9D00-6494C71409F7}" srcId="{CF48F3EB-CE08-49B7-9D5D-DC518559FB1B}" destId="{D4AE0F6C-9991-4ABB-8340-462C3C511C6D}" srcOrd="2" destOrd="0" parTransId="{DF48842C-80F3-48D9-9DBF-555F601A4C9D}" sibTransId="{17BEA63A-74A3-4844-ABA1-EA62126D1CBB}"/>
    <dgm:cxn modelId="{48A6BCA3-7C14-411E-86FD-903F27F8F89F}" type="presOf" srcId="{95F10416-DAFB-4DA3-8E07-050EF6A9A65A}" destId="{8A874429-3911-4684-9302-5E9263971D2C}" srcOrd="0" destOrd="0" presId="urn:microsoft.com/office/officeart/2005/8/layout/lProcess2"/>
    <dgm:cxn modelId="{812730A8-8347-4A20-8C88-E8521E894C5A}" type="presOf" srcId="{D4AE0F6C-9991-4ABB-8340-462C3C511C6D}" destId="{E0DB2005-D2F3-44E1-9F3B-8BE4D3D7F895}" srcOrd="1" destOrd="0" presId="urn:microsoft.com/office/officeart/2005/8/layout/lProcess2"/>
    <dgm:cxn modelId="{5FB0C5AC-40F4-4D3C-960C-84E2B8114C42}" srcId="{0FC14F30-C98D-472B-84FA-A45DF283A19B}" destId="{460395A1-D8F3-4D82-B7CB-3CAE29221B80}" srcOrd="0" destOrd="0" parTransId="{E5575222-5A54-46BE-807E-5FAA1F360873}" sibTransId="{D8F89CA2-9979-420B-B444-720C800575AA}"/>
    <dgm:cxn modelId="{84D0DCB6-4673-42E5-A7A9-E2C4BB5E5A73}" type="presOf" srcId="{460395A1-D8F3-4D82-B7CB-3CAE29221B80}" destId="{22812BA5-23AB-4FCF-A965-812D530C7608}" srcOrd="0" destOrd="0" presId="urn:microsoft.com/office/officeart/2005/8/layout/lProcess2"/>
    <dgm:cxn modelId="{3B92A1C3-AB6C-4828-A5A0-FDDBBA9E14FD}" srcId="{292CA283-BB11-4FC0-AFBC-6D4CEEDD018A}" destId="{2AB7A0FA-823D-44EB-9280-97232D0BB990}" srcOrd="0" destOrd="0" parTransId="{0D7AA5D2-6B3A-4BEA-BBCA-32CB9A2A8F5C}" sibTransId="{C8911F7E-A1FA-4307-BA82-23869D8C2247}"/>
    <dgm:cxn modelId="{05968DCF-D70C-4EDE-AEB8-A7C311BDC8BB}" srcId="{0FC14F30-C98D-472B-84FA-A45DF283A19B}" destId="{95F10416-DAFB-4DA3-8E07-050EF6A9A65A}" srcOrd="1" destOrd="0" parTransId="{7155DAD0-7187-4138-8042-F8B1C4413B5C}" sibTransId="{8934C0DA-06C4-48F3-9546-4524ACA0CE3A}"/>
    <dgm:cxn modelId="{8F69CED0-F3EF-48BC-8FFE-738E504FEBFA}" srcId="{CF48F3EB-CE08-49B7-9D5D-DC518559FB1B}" destId="{292CA283-BB11-4FC0-AFBC-6D4CEEDD018A}" srcOrd="0" destOrd="0" parTransId="{D4F4366B-70A3-41DD-A64B-1E3822918A21}" sibTransId="{A12EB173-87C4-4152-853C-B6C3A76115C8}"/>
    <dgm:cxn modelId="{3D0F44D8-174A-4F68-B24D-28D4796F74F6}" type="presOf" srcId="{292CA283-BB11-4FC0-AFBC-6D4CEEDD018A}" destId="{94E2515F-BB0A-467D-A7A8-6843B3714035}" srcOrd="0" destOrd="0" presId="urn:microsoft.com/office/officeart/2005/8/layout/lProcess2"/>
    <dgm:cxn modelId="{FA0A31EE-4BA6-4972-B48E-98C7701027C3}" srcId="{D4AE0F6C-9991-4ABB-8340-462C3C511C6D}" destId="{C7725AFE-2490-4455-86BA-FC6D29D26F2E}" srcOrd="1" destOrd="0" parTransId="{BF51DC61-C6D7-4A4C-B1F0-AE946652E87C}" sibTransId="{EC964A92-F9C3-40A2-9AB9-CEC29415365E}"/>
    <dgm:cxn modelId="{0FDB1EF0-F291-4F54-B49F-E06AF23EB270}" type="presOf" srcId="{C7725AFE-2490-4455-86BA-FC6D29D26F2E}" destId="{725A1F3D-698A-477F-A1E3-2DD981ECCEC8}" srcOrd="0" destOrd="0" presId="urn:microsoft.com/office/officeart/2005/8/layout/lProcess2"/>
    <dgm:cxn modelId="{2CDD3208-2844-42B0-B7A5-10CCF80ED783}" type="presParOf" srcId="{4101742A-B652-47B2-9205-80494D3D776F}" destId="{896ED380-57AD-428C-90CE-A2DFEE572B37}" srcOrd="0" destOrd="0" presId="urn:microsoft.com/office/officeart/2005/8/layout/lProcess2"/>
    <dgm:cxn modelId="{94548946-EE95-49FF-BF89-481514176264}" type="presParOf" srcId="{896ED380-57AD-428C-90CE-A2DFEE572B37}" destId="{94E2515F-BB0A-467D-A7A8-6843B3714035}" srcOrd="0" destOrd="0" presId="urn:microsoft.com/office/officeart/2005/8/layout/lProcess2"/>
    <dgm:cxn modelId="{897C5511-2D1D-4D3F-ABF1-3D5B42A7271F}" type="presParOf" srcId="{896ED380-57AD-428C-90CE-A2DFEE572B37}" destId="{1DB04F30-3940-45FA-8A85-D57C4F1B389F}" srcOrd="1" destOrd="0" presId="urn:microsoft.com/office/officeart/2005/8/layout/lProcess2"/>
    <dgm:cxn modelId="{99DB927F-454D-48D8-B8B9-C060B4D94D5D}" type="presParOf" srcId="{896ED380-57AD-428C-90CE-A2DFEE572B37}" destId="{347B826C-9765-44D6-BF7E-312093744D8D}" srcOrd="2" destOrd="0" presId="urn:microsoft.com/office/officeart/2005/8/layout/lProcess2"/>
    <dgm:cxn modelId="{FE9C40D8-9BC9-4287-8C16-F6DE8482E196}" type="presParOf" srcId="{347B826C-9765-44D6-BF7E-312093744D8D}" destId="{732BD7A0-11B4-4597-8DD7-F99230AAAD03}" srcOrd="0" destOrd="0" presId="urn:microsoft.com/office/officeart/2005/8/layout/lProcess2"/>
    <dgm:cxn modelId="{68FACEDE-3896-4347-AC54-81640396F910}" type="presParOf" srcId="{732BD7A0-11B4-4597-8DD7-F99230AAAD03}" destId="{054DFDDB-3CD8-4CF2-A148-C89AB31E53F6}" srcOrd="0" destOrd="0" presId="urn:microsoft.com/office/officeart/2005/8/layout/lProcess2"/>
    <dgm:cxn modelId="{38FF1057-4DED-456C-B65A-CE17DCCE5847}" type="presParOf" srcId="{732BD7A0-11B4-4597-8DD7-F99230AAAD03}" destId="{3BD7E19B-0CB7-4CF0-A2C2-E92945D39FA9}" srcOrd="1" destOrd="0" presId="urn:microsoft.com/office/officeart/2005/8/layout/lProcess2"/>
    <dgm:cxn modelId="{70BAD2E2-A893-4955-887F-C8A9081F8DB4}" type="presParOf" srcId="{732BD7A0-11B4-4597-8DD7-F99230AAAD03}" destId="{5D9C4B57-8A3C-4BE7-A8B8-2BC947EAC5F2}" srcOrd="2" destOrd="0" presId="urn:microsoft.com/office/officeart/2005/8/layout/lProcess2"/>
    <dgm:cxn modelId="{D3970E84-496E-48C0-BE11-61F82DD62301}" type="presParOf" srcId="{4101742A-B652-47B2-9205-80494D3D776F}" destId="{7386FED3-DE1D-4C10-806F-42DBEE409B00}" srcOrd="1" destOrd="0" presId="urn:microsoft.com/office/officeart/2005/8/layout/lProcess2"/>
    <dgm:cxn modelId="{1F929843-CB01-46F5-9DD2-E643A0F8AE7B}" type="presParOf" srcId="{4101742A-B652-47B2-9205-80494D3D776F}" destId="{3A045994-FA7B-4AA1-A323-9EC1712AC7C6}" srcOrd="2" destOrd="0" presId="urn:microsoft.com/office/officeart/2005/8/layout/lProcess2"/>
    <dgm:cxn modelId="{C1E033FC-5EC5-4EED-83CF-7DF91582FF98}" type="presParOf" srcId="{3A045994-FA7B-4AA1-A323-9EC1712AC7C6}" destId="{6059532F-7032-43F6-B3D9-33CE1D7230DD}" srcOrd="0" destOrd="0" presId="urn:microsoft.com/office/officeart/2005/8/layout/lProcess2"/>
    <dgm:cxn modelId="{D6BB622A-0639-40DF-8CF9-76B7614C3F89}" type="presParOf" srcId="{3A045994-FA7B-4AA1-A323-9EC1712AC7C6}" destId="{D7EF6FF7-A29C-415F-97DA-F2D6CB3DEDCC}" srcOrd="1" destOrd="0" presId="urn:microsoft.com/office/officeart/2005/8/layout/lProcess2"/>
    <dgm:cxn modelId="{4A7FED64-5DAF-4238-BB0F-1B295365A62D}" type="presParOf" srcId="{3A045994-FA7B-4AA1-A323-9EC1712AC7C6}" destId="{E0484F1C-BECB-4359-8C51-8029CF9731BD}" srcOrd="2" destOrd="0" presId="urn:microsoft.com/office/officeart/2005/8/layout/lProcess2"/>
    <dgm:cxn modelId="{0C0C4AFD-3ED2-496E-A3C3-A6C870FB08CF}" type="presParOf" srcId="{E0484F1C-BECB-4359-8C51-8029CF9731BD}" destId="{48C63200-FFFD-404D-8B7E-F8030E888B8A}" srcOrd="0" destOrd="0" presId="urn:microsoft.com/office/officeart/2005/8/layout/lProcess2"/>
    <dgm:cxn modelId="{77305F00-761A-4833-8708-30D377FB5FD7}" type="presParOf" srcId="{48C63200-FFFD-404D-8B7E-F8030E888B8A}" destId="{22812BA5-23AB-4FCF-A965-812D530C7608}" srcOrd="0" destOrd="0" presId="urn:microsoft.com/office/officeart/2005/8/layout/lProcess2"/>
    <dgm:cxn modelId="{411CF9B4-2AD5-4B9A-B331-3F2F4E2F2B3E}" type="presParOf" srcId="{48C63200-FFFD-404D-8B7E-F8030E888B8A}" destId="{64338024-0AB4-4B99-9663-0FA453A76C5B}" srcOrd="1" destOrd="0" presId="urn:microsoft.com/office/officeart/2005/8/layout/lProcess2"/>
    <dgm:cxn modelId="{E9F28761-BA6A-476D-985C-67F70353C79D}" type="presParOf" srcId="{48C63200-FFFD-404D-8B7E-F8030E888B8A}" destId="{8A874429-3911-4684-9302-5E9263971D2C}" srcOrd="2" destOrd="0" presId="urn:microsoft.com/office/officeart/2005/8/layout/lProcess2"/>
    <dgm:cxn modelId="{1B4B3A8E-C674-4AA1-A942-42F831F5040D}" type="presParOf" srcId="{4101742A-B652-47B2-9205-80494D3D776F}" destId="{BCDBD594-EC68-4275-A0EF-BCEEF777F462}" srcOrd="3" destOrd="0" presId="urn:microsoft.com/office/officeart/2005/8/layout/lProcess2"/>
    <dgm:cxn modelId="{A6802954-D07F-4973-8650-6F6093ED570F}" type="presParOf" srcId="{4101742A-B652-47B2-9205-80494D3D776F}" destId="{C04F47C1-AD91-44B1-B61C-8B68350AC991}" srcOrd="4" destOrd="0" presId="urn:microsoft.com/office/officeart/2005/8/layout/lProcess2"/>
    <dgm:cxn modelId="{EF685322-74DC-485E-87D5-79A6BE06D240}" type="presParOf" srcId="{C04F47C1-AD91-44B1-B61C-8B68350AC991}" destId="{28060332-DADF-4209-BD01-8B506DECA040}" srcOrd="0" destOrd="0" presId="urn:microsoft.com/office/officeart/2005/8/layout/lProcess2"/>
    <dgm:cxn modelId="{327154A6-7CC5-4B7B-A279-2111624C2E1C}" type="presParOf" srcId="{C04F47C1-AD91-44B1-B61C-8B68350AC991}" destId="{E0DB2005-D2F3-44E1-9F3B-8BE4D3D7F895}" srcOrd="1" destOrd="0" presId="urn:microsoft.com/office/officeart/2005/8/layout/lProcess2"/>
    <dgm:cxn modelId="{D16F2B01-E921-4B55-B971-68CE222889EA}" type="presParOf" srcId="{C04F47C1-AD91-44B1-B61C-8B68350AC991}" destId="{86DD0CE9-9681-4E3E-AB6E-C49EC8257DA3}" srcOrd="2" destOrd="0" presId="urn:microsoft.com/office/officeart/2005/8/layout/lProcess2"/>
    <dgm:cxn modelId="{ACB5804F-A1E7-4F16-A7E3-70B1D48F515C}" type="presParOf" srcId="{86DD0CE9-9681-4E3E-AB6E-C49EC8257DA3}" destId="{0E6DDF5B-222F-4421-9F41-43E56A208AA5}" srcOrd="0" destOrd="0" presId="urn:microsoft.com/office/officeart/2005/8/layout/lProcess2"/>
    <dgm:cxn modelId="{65C2580D-6F3A-49D4-A4D1-69789E98D739}" type="presParOf" srcId="{0E6DDF5B-222F-4421-9F41-43E56A208AA5}" destId="{D8A86FB2-8DD2-429E-8EB3-1F28F3520AA6}" srcOrd="0" destOrd="0" presId="urn:microsoft.com/office/officeart/2005/8/layout/lProcess2"/>
    <dgm:cxn modelId="{52773C66-DE64-4849-9E56-B23947F86EF2}" type="presParOf" srcId="{0E6DDF5B-222F-4421-9F41-43E56A208AA5}" destId="{172A757F-CA58-4FD4-920D-C9CD58A2045E}" srcOrd="1" destOrd="0" presId="urn:microsoft.com/office/officeart/2005/8/layout/lProcess2"/>
    <dgm:cxn modelId="{943201FD-DF4B-4B5C-9FE4-423F68DD3574}" type="presParOf" srcId="{0E6DDF5B-222F-4421-9F41-43E56A208AA5}" destId="{725A1F3D-698A-477F-A1E3-2DD981ECCEC8}" srcOrd="2" destOrd="0" presId="urn:microsoft.com/office/officeart/2005/8/layout/lProcess2"/>
    <dgm:cxn modelId="{9570B6C9-F2E6-4974-9234-99CEB11CCEAA}" type="presParOf" srcId="{4101742A-B652-47B2-9205-80494D3D776F}" destId="{C75B30D8-3375-4AD5-B3A7-86D8F1FC6BDD}" srcOrd="5" destOrd="0" presId="urn:microsoft.com/office/officeart/2005/8/layout/lProcess2"/>
    <dgm:cxn modelId="{7FF26F13-876F-4B04-AA25-2A99D50A86E4}" type="presParOf" srcId="{4101742A-B652-47B2-9205-80494D3D776F}" destId="{44E20CE0-68CF-488C-A60C-C3183D459DAF}" srcOrd="6" destOrd="0" presId="urn:microsoft.com/office/officeart/2005/8/layout/lProcess2"/>
    <dgm:cxn modelId="{EDDB2B2C-823E-4FD1-B2C7-E2537BF7012F}" type="presParOf" srcId="{44E20CE0-68CF-488C-A60C-C3183D459DAF}" destId="{7C32C2BC-FEEC-4E0C-B45E-B6982C34DDE8}" srcOrd="0" destOrd="0" presId="urn:microsoft.com/office/officeart/2005/8/layout/lProcess2"/>
    <dgm:cxn modelId="{72DC9D5D-3743-4016-B768-365180BDF4C7}" type="presParOf" srcId="{44E20CE0-68CF-488C-A60C-C3183D459DAF}" destId="{E262F65C-C9E7-4816-80D3-F18F8B5CBF3E}" srcOrd="1" destOrd="0" presId="urn:microsoft.com/office/officeart/2005/8/layout/lProcess2"/>
    <dgm:cxn modelId="{73F1F801-F883-4490-9BF1-F5A4993042F1}" type="presParOf" srcId="{44E20CE0-68CF-488C-A60C-C3183D459DAF}" destId="{1DB34F7F-B6A2-4CEE-9AD4-8026A49E16EF}" srcOrd="2" destOrd="0" presId="urn:microsoft.com/office/officeart/2005/8/layout/lProcess2"/>
    <dgm:cxn modelId="{FEF93EBF-E574-4ED3-A674-7D2692305E4F}" type="presParOf" srcId="{1DB34F7F-B6A2-4CEE-9AD4-8026A49E16EF}" destId="{F4437718-DFDE-4214-8B11-2F0A51F90E86}"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2515F-BB0A-467D-A7A8-6843B3714035}">
      <dsp:nvSpPr>
        <dsp:cNvPr id="0" name=""/>
        <dsp:cNvSpPr/>
      </dsp:nvSpPr>
      <dsp:spPr>
        <a:xfrm>
          <a:off x="1255" y="0"/>
          <a:ext cx="3263597" cy="42727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Amount Lost in Sales </a:t>
          </a:r>
        </a:p>
      </dsp:txBody>
      <dsp:txXfrm>
        <a:off x="1255" y="0"/>
        <a:ext cx="3263597" cy="1281822"/>
      </dsp:txXfrm>
    </dsp:sp>
    <dsp:sp modelId="{054DFDDB-3CD8-4CF2-A148-C89AB31E53F6}">
      <dsp:nvSpPr>
        <dsp:cNvPr id="0" name=""/>
        <dsp:cNvSpPr/>
      </dsp:nvSpPr>
      <dsp:spPr>
        <a:xfrm>
          <a:off x="327614" y="1283073"/>
          <a:ext cx="2610878" cy="1288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GB" sz="1600" b="1" kern="1200" dirty="0">
              <a:solidFill>
                <a:srgbClr val="D7B119"/>
              </a:solidFill>
              <a:latin typeface="Calibri" panose="020F0502020204030204"/>
              <a:ea typeface="+mn-ea"/>
              <a:cs typeface="+mn-cs"/>
            </a:rPr>
            <a:t>Description</a:t>
          </a:r>
        </a:p>
        <a:p>
          <a:pPr marL="0" lvl="0" indent="0" algn="ctr" defTabSz="711200">
            <a:lnSpc>
              <a:spcPct val="90000"/>
            </a:lnSpc>
            <a:spcBef>
              <a:spcPct val="0"/>
            </a:spcBef>
            <a:spcAft>
              <a:spcPct val="35000"/>
            </a:spcAft>
            <a:buFont typeface="Arial" panose="020B0604020202020204" pitchFamily="34" charset="0"/>
            <a:buNone/>
          </a:pPr>
          <a:r>
            <a:rPr lang="en-GB" sz="1400" kern="1200" dirty="0">
              <a:solidFill>
                <a:prstClr val="white"/>
              </a:solidFill>
              <a:latin typeface="Calibri" panose="020F0502020204030204"/>
              <a:ea typeface="+mn-ea"/>
              <a:cs typeface="+mn-cs"/>
            </a:rPr>
            <a:t>Measures total revenue lost due to stockouts (products with zero stock on hand).</a:t>
          </a:r>
          <a:endParaRPr lang="en-US" sz="1400" kern="1200" dirty="0">
            <a:solidFill>
              <a:prstClr val="white"/>
            </a:solidFill>
            <a:latin typeface="Calibri" panose="020F0502020204030204"/>
            <a:ea typeface="+mn-ea"/>
            <a:cs typeface="+mn-cs"/>
          </a:endParaRPr>
        </a:p>
      </dsp:txBody>
      <dsp:txXfrm>
        <a:off x="365347" y="1320806"/>
        <a:ext cx="2535412" cy="1212823"/>
      </dsp:txXfrm>
    </dsp:sp>
    <dsp:sp modelId="{5D9C4B57-8A3C-4BE7-A8B8-2BC947EAC5F2}">
      <dsp:nvSpPr>
        <dsp:cNvPr id="0" name=""/>
        <dsp:cNvSpPr/>
      </dsp:nvSpPr>
      <dsp:spPr>
        <a:xfrm>
          <a:off x="327614" y="2769561"/>
          <a:ext cx="2610878" cy="1288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D7B119"/>
              </a:solidFill>
              <a:latin typeface="Calibri" panose="020F0502020204030204"/>
              <a:ea typeface="+mn-ea"/>
              <a:cs typeface="+mn-cs"/>
            </a:rPr>
            <a:t>Purpose</a:t>
          </a:r>
        </a:p>
        <a:p>
          <a:pPr marL="0" lvl="0" indent="0" algn="ctr" defTabSz="711200">
            <a:lnSpc>
              <a:spcPct val="90000"/>
            </a:lnSpc>
            <a:spcBef>
              <a:spcPct val="0"/>
            </a:spcBef>
            <a:spcAft>
              <a:spcPct val="35000"/>
            </a:spcAft>
            <a:buNone/>
          </a:pPr>
          <a:r>
            <a:rPr lang="en-US" sz="1400" kern="1200" dirty="0"/>
            <a:t>To assess the financial impact of stock shortages and improve inventory management.</a:t>
          </a:r>
        </a:p>
      </dsp:txBody>
      <dsp:txXfrm>
        <a:off x="365347" y="2807294"/>
        <a:ext cx="2535412" cy="1212823"/>
      </dsp:txXfrm>
    </dsp:sp>
    <dsp:sp modelId="{6059532F-7032-43F6-B3D9-33CE1D7230DD}">
      <dsp:nvSpPr>
        <dsp:cNvPr id="0" name=""/>
        <dsp:cNvSpPr/>
      </dsp:nvSpPr>
      <dsp:spPr>
        <a:xfrm>
          <a:off x="3516541" y="0"/>
          <a:ext cx="3263597" cy="42727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Top 10 Expensive Products Sold </a:t>
          </a:r>
        </a:p>
      </dsp:txBody>
      <dsp:txXfrm>
        <a:off x="3516541" y="0"/>
        <a:ext cx="3263597" cy="1281822"/>
      </dsp:txXfrm>
    </dsp:sp>
    <dsp:sp modelId="{22812BA5-23AB-4FCF-A965-812D530C7608}">
      <dsp:nvSpPr>
        <dsp:cNvPr id="0" name=""/>
        <dsp:cNvSpPr/>
      </dsp:nvSpPr>
      <dsp:spPr>
        <a:xfrm>
          <a:off x="3835982" y="1283073"/>
          <a:ext cx="2610878" cy="1288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D7B119"/>
              </a:solidFill>
              <a:latin typeface="Calibri" panose="020F0502020204030204"/>
              <a:ea typeface="+mn-ea"/>
              <a:cs typeface="+mn-cs"/>
            </a:rPr>
            <a:t>Description</a:t>
          </a:r>
        </a:p>
        <a:p>
          <a:pPr marL="0" lvl="0" indent="0" algn="ctr" defTabSz="711200">
            <a:lnSpc>
              <a:spcPct val="90000"/>
            </a:lnSpc>
            <a:spcBef>
              <a:spcPct val="0"/>
            </a:spcBef>
            <a:spcAft>
              <a:spcPct val="35000"/>
            </a:spcAft>
            <a:buFont typeface="Arial" panose="020B0604020202020204" pitchFamily="34" charset="0"/>
            <a:buNone/>
          </a:pPr>
          <a:r>
            <a:rPr lang="en-US" sz="1400" kern="1200" dirty="0">
              <a:solidFill>
                <a:prstClr val="white"/>
              </a:solidFill>
              <a:latin typeface="Calibri" panose="020F0502020204030204"/>
              <a:ea typeface="+mn-ea"/>
              <a:cs typeface="+mn-cs"/>
            </a:rPr>
            <a:t>Tracks the total units sold for the top 10 most expensive products. </a:t>
          </a:r>
          <a:endParaRPr lang="en-US" sz="1400" kern="1200" dirty="0"/>
        </a:p>
      </dsp:txBody>
      <dsp:txXfrm>
        <a:off x="3873715" y="1320806"/>
        <a:ext cx="2535412" cy="1212823"/>
      </dsp:txXfrm>
    </dsp:sp>
    <dsp:sp modelId="{8A874429-3911-4684-9302-5E9263971D2C}">
      <dsp:nvSpPr>
        <dsp:cNvPr id="0" name=""/>
        <dsp:cNvSpPr/>
      </dsp:nvSpPr>
      <dsp:spPr>
        <a:xfrm>
          <a:off x="3835982" y="2769561"/>
          <a:ext cx="2610878" cy="1288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D7B119"/>
              </a:solidFill>
              <a:latin typeface="Calibri" panose="020F0502020204030204"/>
              <a:ea typeface="+mn-ea"/>
              <a:cs typeface="+mn-cs"/>
            </a:rPr>
            <a:t>Purpose</a:t>
          </a:r>
        </a:p>
        <a:p>
          <a:pPr marL="0" lvl="0" indent="0" algn="ctr" defTabSz="711200">
            <a:lnSpc>
              <a:spcPct val="90000"/>
            </a:lnSpc>
            <a:spcBef>
              <a:spcPct val="0"/>
            </a:spcBef>
            <a:spcAft>
              <a:spcPct val="35000"/>
            </a:spcAft>
            <a:buNone/>
          </a:pPr>
          <a:r>
            <a:rPr lang="en-US" sz="1400" kern="1200" dirty="0"/>
            <a:t>To analyze the performance of high-value products and optimize pricing strategies.</a:t>
          </a:r>
        </a:p>
      </dsp:txBody>
      <dsp:txXfrm>
        <a:off x="3873715" y="2807294"/>
        <a:ext cx="2535412" cy="1212823"/>
      </dsp:txXfrm>
    </dsp:sp>
    <dsp:sp modelId="{28060332-DADF-4209-BD01-8B506DECA040}">
      <dsp:nvSpPr>
        <dsp:cNvPr id="0" name=""/>
        <dsp:cNvSpPr/>
      </dsp:nvSpPr>
      <dsp:spPr>
        <a:xfrm>
          <a:off x="7017990" y="0"/>
          <a:ext cx="3263597" cy="42727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Product Cost </a:t>
          </a:r>
        </a:p>
      </dsp:txBody>
      <dsp:txXfrm>
        <a:off x="7017990" y="0"/>
        <a:ext cx="3263597" cy="1281822"/>
      </dsp:txXfrm>
    </dsp:sp>
    <dsp:sp modelId="{D8A86FB2-8DD2-429E-8EB3-1F28F3520AA6}">
      <dsp:nvSpPr>
        <dsp:cNvPr id="0" name=""/>
        <dsp:cNvSpPr/>
      </dsp:nvSpPr>
      <dsp:spPr>
        <a:xfrm>
          <a:off x="7344349" y="1283073"/>
          <a:ext cx="2610878" cy="1288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D7B119"/>
              </a:solidFill>
              <a:latin typeface="Calibri" panose="020F0502020204030204"/>
              <a:ea typeface="+mn-ea"/>
              <a:cs typeface="+mn-cs"/>
            </a:rPr>
            <a:t>Description</a:t>
          </a:r>
        </a:p>
        <a:p>
          <a:pPr marL="0" lvl="0" indent="0" algn="ctr" defTabSz="711200">
            <a:lnSpc>
              <a:spcPct val="90000"/>
            </a:lnSpc>
            <a:spcBef>
              <a:spcPct val="0"/>
            </a:spcBef>
            <a:spcAft>
              <a:spcPct val="35000"/>
            </a:spcAft>
            <a:buNone/>
          </a:pPr>
          <a:endParaRPr lang="en-US" sz="1400" kern="1200" dirty="0">
            <a:solidFill>
              <a:prstClr val="white"/>
            </a:solidFill>
            <a:latin typeface="Calibri" panose="020F0502020204030204"/>
            <a:ea typeface="+mn-ea"/>
            <a:cs typeface="+mn-cs"/>
          </a:endParaRPr>
        </a:p>
        <a:p>
          <a:pPr marL="0" lvl="0" indent="0" algn="ctr" defTabSz="7112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Total cost of products sold</a:t>
          </a:r>
          <a:endParaRPr lang="en-US" sz="1400" kern="1200" dirty="0"/>
        </a:p>
      </dsp:txBody>
      <dsp:txXfrm>
        <a:off x="7382082" y="1320806"/>
        <a:ext cx="2535412" cy="1212823"/>
      </dsp:txXfrm>
    </dsp:sp>
    <dsp:sp modelId="{725A1F3D-698A-477F-A1E3-2DD981ECCEC8}">
      <dsp:nvSpPr>
        <dsp:cNvPr id="0" name=""/>
        <dsp:cNvSpPr/>
      </dsp:nvSpPr>
      <dsp:spPr>
        <a:xfrm>
          <a:off x="7344349" y="2769561"/>
          <a:ext cx="2610878" cy="1288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rgbClr val="D7B119"/>
              </a:solidFill>
              <a:latin typeface="Calibri" panose="020F0502020204030204"/>
              <a:ea typeface="+mn-ea"/>
              <a:cs typeface="+mn-cs"/>
            </a:rPr>
            <a:t>Purpose</a:t>
          </a:r>
        </a:p>
        <a:p>
          <a:pPr marL="0" lvl="0" indent="0" algn="ctr" defTabSz="622300">
            <a:lnSpc>
              <a:spcPct val="90000"/>
            </a:lnSpc>
            <a:spcBef>
              <a:spcPct val="0"/>
            </a:spcBef>
            <a:spcAft>
              <a:spcPct val="35000"/>
            </a:spcAft>
            <a:buNone/>
          </a:pPr>
          <a:r>
            <a:rPr lang="en-US" sz="1400" kern="1200" dirty="0"/>
            <a:t>To monitor cost efficiency and ensure pricing strategies align with product costs.</a:t>
          </a:r>
        </a:p>
      </dsp:txBody>
      <dsp:txXfrm>
        <a:off x="7382082" y="2807294"/>
        <a:ext cx="2535412" cy="1212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2515F-BB0A-467D-A7A8-6843B3714035}">
      <dsp:nvSpPr>
        <dsp:cNvPr id="0" name=""/>
        <dsp:cNvSpPr/>
      </dsp:nvSpPr>
      <dsp:spPr>
        <a:xfrm>
          <a:off x="2479" y="0"/>
          <a:ext cx="2432635" cy="42727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Product Sales </a:t>
          </a:r>
        </a:p>
      </dsp:txBody>
      <dsp:txXfrm>
        <a:off x="2479" y="0"/>
        <a:ext cx="2432635" cy="1281822"/>
      </dsp:txXfrm>
    </dsp:sp>
    <dsp:sp modelId="{054DFDDB-3CD8-4CF2-A148-C89AB31E53F6}">
      <dsp:nvSpPr>
        <dsp:cNvPr id="0" name=""/>
        <dsp:cNvSpPr/>
      </dsp:nvSpPr>
      <dsp:spPr>
        <a:xfrm>
          <a:off x="245742" y="1283073"/>
          <a:ext cx="1946108" cy="1288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GB" sz="1600" b="1" kern="1200" dirty="0">
              <a:solidFill>
                <a:srgbClr val="D7B119"/>
              </a:solidFill>
              <a:latin typeface="Calibri" panose="020F0502020204030204"/>
              <a:ea typeface="+mn-ea"/>
              <a:cs typeface="+mn-cs"/>
            </a:rPr>
            <a:t>Description</a:t>
          </a:r>
        </a:p>
        <a:p>
          <a:pPr marL="0" lvl="0" indent="0" algn="ctr" defTabSz="711200">
            <a:lnSpc>
              <a:spcPct val="90000"/>
            </a:lnSpc>
            <a:spcBef>
              <a:spcPct val="0"/>
            </a:spcBef>
            <a:spcAft>
              <a:spcPct val="35000"/>
            </a:spcAft>
            <a:buFont typeface="Arial" panose="020B0604020202020204" pitchFamily="34" charset="0"/>
            <a:buNone/>
          </a:pPr>
          <a:r>
            <a:rPr lang="en-US" sz="1400" kern="1200" dirty="0">
              <a:solidFill>
                <a:prstClr val="white"/>
              </a:solidFill>
              <a:latin typeface="Calibri" panose="020F0502020204030204"/>
              <a:ea typeface="+mn-ea"/>
              <a:cs typeface="+mn-cs"/>
            </a:rPr>
            <a:t>Total revenue generated from product sales.</a:t>
          </a:r>
        </a:p>
      </dsp:txBody>
      <dsp:txXfrm>
        <a:off x="283475" y="1320806"/>
        <a:ext cx="1870642" cy="1212823"/>
      </dsp:txXfrm>
    </dsp:sp>
    <dsp:sp modelId="{5D9C4B57-8A3C-4BE7-A8B8-2BC947EAC5F2}">
      <dsp:nvSpPr>
        <dsp:cNvPr id="0" name=""/>
        <dsp:cNvSpPr/>
      </dsp:nvSpPr>
      <dsp:spPr>
        <a:xfrm>
          <a:off x="245742" y="2769561"/>
          <a:ext cx="1946108" cy="1288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D7B119"/>
              </a:solidFill>
              <a:latin typeface="Calibri" panose="020F0502020204030204"/>
              <a:ea typeface="+mn-ea"/>
              <a:cs typeface="+mn-cs"/>
            </a:rPr>
            <a:t>Purpose</a:t>
          </a:r>
        </a:p>
        <a:p>
          <a:pPr marL="0" lvl="0" indent="0" algn="ctr" defTabSz="711200">
            <a:lnSpc>
              <a:spcPct val="90000"/>
            </a:lnSpc>
            <a:spcBef>
              <a:spcPct val="0"/>
            </a:spcBef>
            <a:spcAft>
              <a:spcPct val="35000"/>
            </a:spcAft>
            <a:buNone/>
          </a:pPr>
          <a:r>
            <a:rPr lang="en-US" sz="1400" kern="1200" dirty="0"/>
            <a:t>To evaluate overall sales performance and identify revenue-generating products.</a:t>
          </a:r>
        </a:p>
      </dsp:txBody>
      <dsp:txXfrm>
        <a:off x="283475" y="2807294"/>
        <a:ext cx="1870642" cy="1212823"/>
      </dsp:txXfrm>
    </dsp:sp>
    <dsp:sp modelId="{6059532F-7032-43F6-B3D9-33CE1D7230DD}">
      <dsp:nvSpPr>
        <dsp:cNvPr id="0" name=""/>
        <dsp:cNvSpPr/>
      </dsp:nvSpPr>
      <dsp:spPr>
        <a:xfrm>
          <a:off x="2622719" y="0"/>
          <a:ext cx="2432635" cy="42727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Product Profit </a:t>
          </a:r>
        </a:p>
      </dsp:txBody>
      <dsp:txXfrm>
        <a:off x="2622719" y="0"/>
        <a:ext cx="2432635" cy="1281822"/>
      </dsp:txXfrm>
    </dsp:sp>
    <dsp:sp modelId="{22812BA5-23AB-4FCF-A965-812D530C7608}">
      <dsp:nvSpPr>
        <dsp:cNvPr id="0" name=""/>
        <dsp:cNvSpPr/>
      </dsp:nvSpPr>
      <dsp:spPr>
        <a:xfrm>
          <a:off x="2860825" y="1283073"/>
          <a:ext cx="1946108" cy="1288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D7B119"/>
              </a:solidFill>
              <a:latin typeface="Calibri" panose="020F0502020204030204"/>
              <a:ea typeface="+mn-ea"/>
              <a:cs typeface="+mn-cs"/>
            </a:rPr>
            <a:t>Description</a:t>
          </a:r>
        </a:p>
        <a:p>
          <a:pPr marL="0" lvl="0" indent="0" algn="ctr" defTabSz="711200">
            <a:lnSpc>
              <a:spcPct val="90000"/>
            </a:lnSpc>
            <a:spcBef>
              <a:spcPct val="0"/>
            </a:spcBef>
            <a:spcAft>
              <a:spcPct val="35000"/>
            </a:spcAft>
            <a:buFont typeface="Arial" panose="020B0604020202020204" pitchFamily="34" charset="0"/>
            <a:buNone/>
          </a:pPr>
          <a:r>
            <a:rPr lang="en-US" sz="1400" kern="1200" dirty="0">
              <a:solidFill>
                <a:prstClr val="white"/>
              </a:solidFill>
              <a:latin typeface="Calibri" panose="020F0502020204030204"/>
              <a:ea typeface="+mn-ea"/>
              <a:cs typeface="+mn-cs"/>
            </a:rPr>
            <a:t>Total profit earned from product sales. </a:t>
          </a:r>
          <a:endParaRPr lang="en-US" sz="1400" kern="1200" dirty="0"/>
        </a:p>
      </dsp:txBody>
      <dsp:txXfrm>
        <a:off x="2898558" y="1320806"/>
        <a:ext cx="1870642" cy="1212823"/>
      </dsp:txXfrm>
    </dsp:sp>
    <dsp:sp modelId="{8A874429-3911-4684-9302-5E9263971D2C}">
      <dsp:nvSpPr>
        <dsp:cNvPr id="0" name=""/>
        <dsp:cNvSpPr/>
      </dsp:nvSpPr>
      <dsp:spPr>
        <a:xfrm>
          <a:off x="2860825" y="2769561"/>
          <a:ext cx="1946108" cy="1288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D7B119"/>
              </a:solidFill>
              <a:latin typeface="Calibri" panose="020F0502020204030204"/>
              <a:ea typeface="+mn-ea"/>
              <a:cs typeface="+mn-cs"/>
            </a:rPr>
            <a:t>Purpose</a:t>
          </a:r>
        </a:p>
        <a:p>
          <a:pPr marL="0" lvl="0" indent="0" algn="ctr" defTabSz="711200">
            <a:lnSpc>
              <a:spcPct val="90000"/>
            </a:lnSpc>
            <a:spcBef>
              <a:spcPct val="0"/>
            </a:spcBef>
            <a:spcAft>
              <a:spcPct val="35000"/>
            </a:spcAft>
            <a:buNone/>
          </a:pPr>
          <a:r>
            <a:rPr lang="en-US" sz="1400" kern="1200" dirty="0"/>
            <a:t>To assess profitability across different products and guide strategic decisions.</a:t>
          </a:r>
        </a:p>
      </dsp:txBody>
      <dsp:txXfrm>
        <a:off x="2898558" y="2807294"/>
        <a:ext cx="1870642" cy="1212823"/>
      </dsp:txXfrm>
    </dsp:sp>
    <dsp:sp modelId="{28060332-DADF-4209-BD01-8B506DECA040}">
      <dsp:nvSpPr>
        <dsp:cNvPr id="0" name=""/>
        <dsp:cNvSpPr/>
      </dsp:nvSpPr>
      <dsp:spPr>
        <a:xfrm>
          <a:off x="5232645" y="0"/>
          <a:ext cx="2432635" cy="42727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Product Ranking </a:t>
          </a:r>
        </a:p>
      </dsp:txBody>
      <dsp:txXfrm>
        <a:off x="5232645" y="0"/>
        <a:ext cx="2432635" cy="1281822"/>
      </dsp:txXfrm>
    </dsp:sp>
    <dsp:sp modelId="{D8A86FB2-8DD2-429E-8EB3-1F28F3520AA6}">
      <dsp:nvSpPr>
        <dsp:cNvPr id="0" name=""/>
        <dsp:cNvSpPr/>
      </dsp:nvSpPr>
      <dsp:spPr>
        <a:xfrm>
          <a:off x="5475908" y="1283073"/>
          <a:ext cx="1946108" cy="1288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D7B119"/>
              </a:solidFill>
              <a:latin typeface="Calibri" panose="020F0502020204030204"/>
              <a:ea typeface="+mn-ea"/>
              <a:cs typeface="+mn-cs"/>
            </a:rPr>
            <a:t>Description</a:t>
          </a:r>
        </a:p>
        <a:p>
          <a:pPr marL="0" lvl="0" indent="0" algn="ctr" defTabSz="7112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Ranking of products based on total sales value.</a:t>
          </a:r>
          <a:endParaRPr lang="en-US" sz="1400" kern="1200" dirty="0"/>
        </a:p>
      </dsp:txBody>
      <dsp:txXfrm>
        <a:off x="5513641" y="1320806"/>
        <a:ext cx="1870642" cy="1212823"/>
      </dsp:txXfrm>
    </dsp:sp>
    <dsp:sp modelId="{725A1F3D-698A-477F-A1E3-2DD981ECCEC8}">
      <dsp:nvSpPr>
        <dsp:cNvPr id="0" name=""/>
        <dsp:cNvSpPr/>
      </dsp:nvSpPr>
      <dsp:spPr>
        <a:xfrm>
          <a:off x="5475908" y="2769561"/>
          <a:ext cx="1946108" cy="12882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rgbClr val="D7B119"/>
              </a:solidFill>
              <a:latin typeface="Calibri" panose="020F0502020204030204"/>
              <a:ea typeface="+mn-ea"/>
              <a:cs typeface="+mn-cs"/>
            </a:rPr>
            <a:t>Purpose</a:t>
          </a:r>
        </a:p>
        <a:p>
          <a:pPr marL="0" lvl="0" indent="0" algn="ctr" defTabSz="622300">
            <a:lnSpc>
              <a:spcPct val="90000"/>
            </a:lnSpc>
            <a:spcBef>
              <a:spcPct val="0"/>
            </a:spcBef>
            <a:spcAft>
              <a:spcPct val="35000"/>
            </a:spcAft>
            <a:buNone/>
          </a:pPr>
          <a:r>
            <a:rPr lang="en-US" sz="1400" kern="1200" dirty="0"/>
            <a:t>To identify top-performing products and focus on high-demand items.</a:t>
          </a:r>
        </a:p>
      </dsp:txBody>
      <dsp:txXfrm>
        <a:off x="5513641" y="2807294"/>
        <a:ext cx="1870642" cy="1212823"/>
      </dsp:txXfrm>
    </dsp:sp>
    <dsp:sp modelId="{7C32C2BC-FEEC-4E0C-B45E-B6982C34DDE8}">
      <dsp:nvSpPr>
        <dsp:cNvPr id="0" name=""/>
        <dsp:cNvSpPr/>
      </dsp:nvSpPr>
      <dsp:spPr>
        <a:xfrm>
          <a:off x="7850207" y="0"/>
          <a:ext cx="2432635" cy="42727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endParaRPr lang="en-US" sz="5900" kern="1200"/>
        </a:p>
      </dsp:txBody>
      <dsp:txXfrm>
        <a:off x="7850207" y="0"/>
        <a:ext cx="2432635" cy="128182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10/22/2024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10/22/2024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10/22/2024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10/22/2024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10/22/2024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10/22/2024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10/22/2024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10/22/2024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10/22/2024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10/22/2024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10/22/2024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10/22/2024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10/22/2024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0F70-8B48-E1C9-9557-0BE9FD80CF57}"/>
              </a:ext>
            </a:extLst>
          </p:cNvPr>
          <p:cNvSpPr>
            <a:spLocks noGrp="1"/>
          </p:cNvSpPr>
          <p:nvPr>
            <p:ph type="ctrTitle"/>
          </p:nvPr>
        </p:nvSpPr>
        <p:spPr/>
        <p:txBody>
          <a:bodyPr/>
          <a:lstStyle/>
          <a:p>
            <a:r>
              <a:rPr lang="en-US" dirty="0"/>
              <a:t>DEPI-GIZ1_DAT2_G1e</a:t>
            </a:r>
            <a:br>
              <a:rPr lang="en-US" dirty="0"/>
            </a:br>
            <a:r>
              <a:rPr lang="en-US" dirty="0"/>
              <a:t>Final Project_Group 3</a:t>
            </a:r>
          </a:p>
        </p:txBody>
      </p:sp>
      <p:sp>
        <p:nvSpPr>
          <p:cNvPr id="3" name="Subtitle 2">
            <a:extLst>
              <a:ext uri="{FF2B5EF4-FFF2-40B4-BE49-F238E27FC236}">
                <a16:creationId xmlns:a16="http://schemas.microsoft.com/office/drawing/2014/main" id="{35CDAE13-A5EB-65FB-D245-7E8E010F753D}"/>
              </a:ext>
            </a:extLst>
          </p:cNvPr>
          <p:cNvSpPr>
            <a:spLocks noGrp="1"/>
          </p:cNvSpPr>
          <p:nvPr>
            <p:ph type="subTitle" idx="1"/>
          </p:nvPr>
        </p:nvSpPr>
        <p:spPr/>
        <p:txBody>
          <a:bodyPr/>
          <a:lstStyle/>
          <a:p>
            <a:r>
              <a:rPr lang="en-US" b="1" dirty="0"/>
              <a:t>The Maven Toys- Supply Chain Analysis</a:t>
            </a:r>
          </a:p>
        </p:txBody>
      </p:sp>
      <p:sp>
        <p:nvSpPr>
          <p:cNvPr id="4" name="Date Placeholder 3">
            <a:extLst>
              <a:ext uri="{FF2B5EF4-FFF2-40B4-BE49-F238E27FC236}">
                <a16:creationId xmlns:a16="http://schemas.microsoft.com/office/drawing/2014/main" id="{82DE4E27-FC1E-D79F-9F83-3C734A3FCC7E}"/>
              </a:ext>
            </a:extLst>
          </p:cNvPr>
          <p:cNvSpPr>
            <a:spLocks noGrp="1"/>
          </p:cNvSpPr>
          <p:nvPr>
            <p:ph type="dt" sz="half" idx="10"/>
          </p:nvPr>
        </p:nvSpPr>
        <p:spPr/>
        <p:txBody>
          <a:bodyPr/>
          <a:lstStyle/>
          <a:p>
            <a:fld id="{BBD87E75-7A42-4529-81A0-F6CFD6AF1551}" type="datetime1">
              <a:rPr lang="en-US" smtClean="0"/>
              <a:t>10/22/2024</a:t>
            </a:fld>
            <a:endParaRPr lang="en-US"/>
          </a:p>
        </p:txBody>
      </p:sp>
      <p:sp>
        <p:nvSpPr>
          <p:cNvPr id="5" name="Footer Placeholder 4">
            <a:extLst>
              <a:ext uri="{FF2B5EF4-FFF2-40B4-BE49-F238E27FC236}">
                <a16:creationId xmlns:a16="http://schemas.microsoft.com/office/drawing/2014/main" id="{8AC5C240-BAFA-8126-D6A7-FAE688C20E08}"/>
              </a:ext>
            </a:extLst>
          </p:cNvPr>
          <p:cNvSpPr>
            <a:spLocks noGrp="1"/>
          </p:cNvSpPr>
          <p:nvPr>
            <p:ph type="ftr" sz="quarter" idx="11"/>
          </p:nvPr>
        </p:nvSpPr>
        <p:spPr/>
        <p:txBody>
          <a:bodyPr/>
          <a:lstStyle/>
          <a:p>
            <a:r>
              <a:rPr lang="en-US" dirty="0"/>
              <a:t>Power BI Engineer Final Project_DEPI-GIZ1_DAT2_G1e_Group 3</a:t>
            </a:r>
          </a:p>
        </p:txBody>
      </p:sp>
      <p:sp>
        <p:nvSpPr>
          <p:cNvPr id="6" name="Slide Number Placeholder 5">
            <a:extLst>
              <a:ext uri="{FF2B5EF4-FFF2-40B4-BE49-F238E27FC236}">
                <a16:creationId xmlns:a16="http://schemas.microsoft.com/office/drawing/2014/main" id="{F2CE3E79-CC32-89AC-797B-5EBE3D9497DC}"/>
              </a:ext>
            </a:extLst>
          </p:cNvPr>
          <p:cNvSpPr>
            <a:spLocks noGrp="1"/>
          </p:cNvSpPr>
          <p:nvPr>
            <p:ph type="sldNum" sz="quarter" idx="12"/>
          </p:nvPr>
        </p:nvSpPr>
        <p:spPr/>
        <p:txBody>
          <a:bodyPr/>
          <a:lstStyle/>
          <a:p>
            <a:fld id="{5EE24C92-1265-4741-8F9F-404A15D9386E}" type="slidenum">
              <a:rPr lang="en-US" smtClean="0"/>
              <a:t>1</a:t>
            </a:fld>
            <a:endParaRPr lang="en-US"/>
          </a:p>
        </p:txBody>
      </p:sp>
      <p:sp>
        <p:nvSpPr>
          <p:cNvPr id="7" name="Text Placeholder 2">
            <a:extLst>
              <a:ext uri="{FF2B5EF4-FFF2-40B4-BE49-F238E27FC236}">
                <a16:creationId xmlns:a16="http://schemas.microsoft.com/office/drawing/2014/main" id="{02E5839F-9DBA-DE6F-28AF-41CA0C1442F2}"/>
              </a:ext>
            </a:extLst>
          </p:cNvPr>
          <p:cNvSpPr txBox="1">
            <a:spLocks/>
          </p:cNvSpPr>
          <p:nvPr/>
        </p:nvSpPr>
        <p:spPr>
          <a:xfrm>
            <a:off x="8153401" y="4313782"/>
            <a:ext cx="4038600" cy="1888035"/>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AbdelRahman Mostafa Taha</a:t>
            </a:r>
          </a:p>
          <a:p>
            <a:pPr marL="342900" indent="-342900" algn="l">
              <a:buFont typeface="Arial" panose="020B0604020202020204" pitchFamily="34" charset="0"/>
              <a:buChar char="•"/>
            </a:pPr>
            <a:r>
              <a:rPr lang="en-US" dirty="0"/>
              <a:t>Alaa Amin Ahmed</a:t>
            </a:r>
          </a:p>
          <a:p>
            <a:pPr marL="342900" indent="-342900" algn="l">
              <a:buFont typeface="Arial" panose="020B0604020202020204" pitchFamily="34" charset="0"/>
              <a:buChar char="•"/>
            </a:pPr>
            <a:r>
              <a:rPr lang="en-US" dirty="0"/>
              <a:t>Aya Gomaa Sobhy</a:t>
            </a:r>
          </a:p>
          <a:p>
            <a:pPr marL="342900" indent="-342900" algn="l">
              <a:buFont typeface="Arial" panose="020B0604020202020204" pitchFamily="34" charset="0"/>
              <a:buChar char="•"/>
            </a:pPr>
            <a:r>
              <a:rPr lang="en-US" dirty="0"/>
              <a:t>Heba Sayed Zaky</a:t>
            </a:r>
          </a:p>
          <a:p>
            <a:pPr marL="342900" indent="-342900" algn="l">
              <a:buFont typeface="Arial" panose="020B0604020202020204" pitchFamily="34" charset="0"/>
              <a:buChar char="•"/>
            </a:pPr>
            <a:r>
              <a:rPr lang="en-US" dirty="0"/>
              <a:t>Mohamed Shawky AbdelSattar</a:t>
            </a:r>
          </a:p>
          <a:p>
            <a:pPr marL="342900" indent="-342900" algn="l">
              <a:buFont typeface="Arial" panose="020B0604020202020204" pitchFamily="34" charset="0"/>
              <a:buChar char="•"/>
            </a:pPr>
            <a:r>
              <a:rPr lang="en-US" dirty="0"/>
              <a:t>Omnia AbdelRahman Ali</a:t>
            </a:r>
          </a:p>
          <a:p>
            <a:pPr marL="342900" indent="-342900" algn="l">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248064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1137-5C2E-A3FB-D5B1-9CB016B7978F}"/>
              </a:ext>
            </a:extLst>
          </p:cNvPr>
          <p:cNvSpPr>
            <a:spLocks noGrp="1"/>
          </p:cNvSpPr>
          <p:nvPr>
            <p:ph type="title"/>
          </p:nvPr>
        </p:nvSpPr>
        <p:spPr>
          <a:xfrm>
            <a:off x="4876800" y="1285875"/>
            <a:ext cx="6559550" cy="4448175"/>
          </a:xfrm>
        </p:spPr>
        <p:txBody>
          <a:bodyPr/>
          <a:lstStyle/>
          <a:p>
            <a:r>
              <a:rPr lang="en-US" b="1" dirty="0">
                <a:solidFill>
                  <a:srgbClr val="D7B119"/>
                </a:solidFill>
              </a:rPr>
              <a:t>Supply Chain Analysis Detailed</a:t>
            </a:r>
          </a:p>
        </p:txBody>
      </p:sp>
      <p:sp>
        <p:nvSpPr>
          <p:cNvPr id="3" name="Date Placeholder 2">
            <a:extLst>
              <a:ext uri="{FF2B5EF4-FFF2-40B4-BE49-F238E27FC236}">
                <a16:creationId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10/22/2024</a:t>
            </a:fld>
            <a:endParaRPr lang="en-US"/>
          </a:p>
        </p:txBody>
      </p:sp>
      <p:sp>
        <p:nvSpPr>
          <p:cNvPr id="4" name="Footer Placeholder 3">
            <a:extLst>
              <a:ext uri="{FF2B5EF4-FFF2-40B4-BE49-F238E27FC236}">
                <a16:creationId xmlns:a16="http://schemas.microsoft.com/office/drawing/2014/main" id="{E88BAB07-AC63-A87B-A58C-3042302A5F9A}"/>
              </a:ext>
            </a:extLst>
          </p:cNvPr>
          <p:cNvSpPr>
            <a:spLocks noGrp="1"/>
          </p:cNvSpPr>
          <p:nvPr>
            <p:ph type="ftr" sz="quarter" idx="11"/>
          </p:nvPr>
        </p:nvSpPr>
        <p:spPr/>
        <p:txBody>
          <a:bodyPr/>
          <a:lstStyle/>
          <a:p>
            <a:r>
              <a:rPr lang="en-US" dirty="0"/>
              <a:t>Power BI Engineer Final Project_DEPI-GIZ1_DAT2_G1e_Group</a:t>
            </a:r>
          </a:p>
        </p:txBody>
      </p:sp>
      <p:sp>
        <p:nvSpPr>
          <p:cNvPr id="5" name="Slide Number Placeholder 4">
            <a:extLst>
              <a:ext uri="{FF2B5EF4-FFF2-40B4-BE49-F238E27FC236}">
                <a16:creationId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10</a:t>
            </a:fld>
            <a:endParaRPr lang="en-US"/>
          </a:p>
        </p:txBody>
      </p:sp>
      <p:pic>
        <p:nvPicPr>
          <p:cNvPr id="6" name="Picture 5">
            <a:extLst>
              <a:ext uri="{FF2B5EF4-FFF2-40B4-BE49-F238E27FC236}">
                <a16:creationId xmlns:a16="http://schemas.microsoft.com/office/drawing/2014/main" id="{C548B205-585A-726F-378D-FE11C3A68298}"/>
              </a:ext>
            </a:extLst>
          </p:cNvPr>
          <p:cNvPicPr>
            <a:picLocks noChangeAspect="1"/>
          </p:cNvPicPr>
          <p:nvPr/>
        </p:nvPicPr>
        <p:blipFill>
          <a:blip r:embed="rId2">
            <a:extLst>
              <a:ext uri="{28A0092B-C50C-407E-A947-70E740481C1C}">
                <a14:useLocalDpi xmlns:a14="http://schemas.microsoft.com/office/drawing/2010/main" val="0"/>
              </a:ext>
            </a:extLst>
          </a:blip>
          <a:srcRect l="1563" r="1563"/>
          <a:stretch/>
        </p:blipFill>
        <p:spPr>
          <a:xfrm>
            <a:off x="1016517" y="2063376"/>
            <a:ext cx="2645893" cy="2731245"/>
          </a:xfrm>
          <a:prstGeom prst="ellipse">
            <a:avLst/>
          </a:prstGeom>
          <a:ln w="63500" cap="rnd">
            <a:solidFill>
              <a:srgbClr val="336EA8"/>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Block Arc 6">
            <a:extLst>
              <a:ext uri="{FF2B5EF4-FFF2-40B4-BE49-F238E27FC236}">
                <a16:creationId xmlns:a16="http://schemas.microsoft.com/office/drawing/2014/main" id="{FDAAF484-AF3B-E506-AA71-3EF3E4C9FA68}"/>
              </a:ext>
            </a:extLst>
          </p:cNvPr>
          <p:cNvSpPr/>
          <p:nvPr/>
        </p:nvSpPr>
        <p:spPr>
          <a:xfrm rot="5400000">
            <a:off x="-965997" y="4069881"/>
            <a:ext cx="1942680" cy="1469097"/>
          </a:xfrm>
          <a:prstGeom prst="blockArc">
            <a:avLst/>
          </a:prstGeom>
          <a:solidFill>
            <a:srgbClr val="94B9D6"/>
          </a:solidFill>
          <a:ln>
            <a:solidFill>
              <a:srgbClr val="94B9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160908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0914BBCA-B9BB-F5E9-1BD1-14D694A13AB2}"/>
              </a:ext>
            </a:extLst>
          </p:cNvPr>
          <p:cNvSpPr/>
          <p:nvPr/>
        </p:nvSpPr>
        <p:spPr>
          <a:xfrm>
            <a:off x="7417492" y="2198565"/>
            <a:ext cx="4196424"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a:ln>
            <a:solidFill>
              <a:schemeClr val="accent1"/>
            </a:solidFill>
          </a:ln>
        </p:spPr>
        <p:style>
          <a:lnRef idx="2">
            <a:schemeClr val="accent1"/>
          </a:lnRef>
          <a:fillRef idx="1">
            <a:schemeClr val="lt1"/>
          </a:fillRef>
          <a:effectRef idx="0">
            <a:schemeClr val="accent1"/>
          </a:effectRef>
          <a:fontRef idx="minor">
            <a:schemeClr val="dk1"/>
          </a:fontRef>
        </p:style>
        <p:txBody>
          <a:bodyPr/>
          <a:lstStyle/>
          <a:p>
            <a:endParaRPr lang="en-US"/>
          </a:p>
        </p:txBody>
      </p:sp>
      <p:pic>
        <p:nvPicPr>
          <p:cNvPr id="11" name="Content Placeholder 10" descr="A screenshot of a pie chart">
            <a:extLst>
              <a:ext uri="{FF2B5EF4-FFF2-40B4-BE49-F238E27FC236}">
                <a16:creationId xmlns:a16="http://schemas.microsoft.com/office/drawing/2014/main" id="{7AB1E2A6-AB51-602F-C41D-0A3228AB78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292" y="2198565"/>
            <a:ext cx="7223760" cy="3580539"/>
          </a:xfrm>
        </p:spPr>
      </p:pic>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fld id="{D40A7B7E-3938-4D0E-8E14-E58AA83CCFB6}" type="datetime1">
              <a:rPr lang="en-US" smtClean="0"/>
              <a:t>10/22/2024</a:t>
            </a:fld>
            <a:endParaRPr lang="en-US" dirty="0"/>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r>
              <a:rPr lang="en-US" dirty="0"/>
              <a:t>Power BI Engineer Final Project_DEPI-GIZ1_DAT2_G1e_Group 3</a:t>
            </a: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fld id="{5EE24C92-1265-4741-8F9F-404A15D9386E}" type="slidenum">
              <a:rPr lang="en-US" smtClean="0"/>
              <a:t>11</a:t>
            </a:fld>
            <a:endParaRPr lang="en-US"/>
          </a:p>
        </p:txBody>
      </p:sp>
      <p:sp>
        <p:nvSpPr>
          <p:cNvPr id="2" name="Freeform 6">
            <a:extLst>
              <a:ext uri="{FF2B5EF4-FFF2-40B4-BE49-F238E27FC236}">
                <a16:creationId xmlns:a16="http://schemas.microsoft.com/office/drawing/2014/main" id="{B1315722-9528-1E07-C244-4C80A2110232}"/>
              </a:ext>
            </a:extLst>
          </p:cNvPr>
          <p:cNvSpPr/>
          <p:nvPr/>
        </p:nvSpPr>
        <p:spPr>
          <a:xfrm>
            <a:off x="7417492" y="5046551"/>
            <a:ext cx="4196424"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r>
              <a:rPr lang="en-US" sz="1520" dirty="0">
                <a:solidFill>
                  <a:schemeClr val="bg1"/>
                </a:solidFill>
                <a:latin typeface="+mj-lt"/>
                <a:ea typeface="+mj-ea"/>
                <a:cs typeface="+mj-cs"/>
              </a:rPr>
              <a:t>The highest Toy in revenue is “</a:t>
            </a:r>
            <a:r>
              <a:rPr lang="en-US" sz="1520" b="1" dirty="0">
                <a:solidFill>
                  <a:srgbClr val="D7B119"/>
                </a:solidFill>
                <a:latin typeface="+mj-lt"/>
                <a:ea typeface="+mj-ea"/>
                <a:cs typeface="+mj-cs"/>
              </a:rPr>
              <a:t>Logo Bricks</a:t>
            </a:r>
            <a:r>
              <a:rPr lang="en-US" sz="1520" dirty="0">
                <a:solidFill>
                  <a:schemeClr val="bg1"/>
                </a:solidFill>
                <a:latin typeface="+mj-lt"/>
                <a:ea typeface="+mj-ea"/>
                <a:cs typeface="+mj-cs"/>
              </a:rPr>
              <a:t>” while “</a:t>
            </a:r>
            <a:r>
              <a:rPr lang="en-US" sz="1520" b="1" dirty="0">
                <a:solidFill>
                  <a:srgbClr val="D7B119"/>
                </a:solidFill>
                <a:latin typeface="+mj-lt"/>
                <a:ea typeface="+mj-ea"/>
                <a:cs typeface="+mj-cs"/>
              </a:rPr>
              <a:t>Dart Gun</a:t>
            </a:r>
            <a:r>
              <a:rPr lang="en-US" sz="1520" dirty="0">
                <a:solidFill>
                  <a:schemeClr val="bg1"/>
                </a:solidFill>
                <a:latin typeface="+mj-lt"/>
                <a:ea typeface="+mj-ea"/>
                <a:cs typeface="+mj-cs"/>
              </a:rPr>
              <a:t>’ Scored the lowest in revenue.</a:t>
            </a:r>
          </a:p>
        </p:txBody>
      </p:sp>
      <p:sp>
        <p:nvSpPr>
          <p:cNvPr id="7" name="Freeform 6">
            <a:extLst>
              <a:ext uri="{FF2B5EF4-FFF2-40B4-BE49-F238E27FC236}">
                <a16:creationId xmlns:a16="http://schemas.microsoft.com/office/drawing/2014/main" id="{D6C2C7B1-DD6B-7143-A875-4A7C8DAFF9EF}"/>
              </a:ext>
            </a:extLst>
          </p:cNvPr>
          <p:cNvSpPr/>
          <p:nvPr/>
        </p:nvSpPr>
        <p:spPr>
          <a:xfrm>
            <a:off x="7417492" y="3601776"/>
            <a:ext cx="4196424"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pPr>
              <a:lnSpc>
                <a:spcPct val="90000"/>
              </a:lnSpc>
              <a:spcBef>
                <a:spcPct val="0"/>
              </a:spcBef>
            </a:pPr>
            <a:r>
              <a:rPr lang="en-US" sz="1520" dirty="0">
                <a:solidFill>
                  <a:schemeClr val="bg1"/>
                </a:solidFill>
                <a:latin typeface="+mj-lt"/>
                <a:ea typeface="+mj-ea"/>
                <a:cs typeface="+mj-cs"/>
              </a:rPr>
              <a:t>The Maven Toys reached the highest revenue in the category  “Toys” with approx. </a:t>
            </a:r>
            <a:r>
              <a:rPr lang="en-US" sz="1520" b="1" dirty="0">
                <a:solidFill>
                  <a:srgbClr val="D7B119"/>
                </a:solidFill>
                <a:latin typeface="+mj-lt"/>
                <a:ea typeface="+mj-ea"/>
                <a:cs typeface="+mj-cs"/>
              </a:rPr>
              <a:t>5.1M$</a:t>
            </a:r>
            <a:r>
              <a:rPr lang="en-US" sz="1520" b="1" dirty="0">
                <a:solidFill>
                  <a:schemeClr val="bg1"/>
                </a:solidFill>
                <a:latin typeface="+mj-lt"/>
                <a:ea typeface="+mj-ea"/>
                <a:cs typeface="+mj-cs"/>
              </a:rPr>
              <a:t> </a:t>
            </a:r>
            <a:r>
              <a:rPr lang="en-US" sz="1520" dirty="0">
                <a:solidFill>
                  <a:schemeClr val="bg1"/>
                </a:solidFill>
                <a:latin typeface="+mj-lt"/>
                <a:ea typeface="+mj-ea"/>
                <a:cs typeface="+mj-cs"/>
              </a:rPr>
              <a:t>representing </a:t>
            </a:r>
            <a:r>
              <a:rPr lang="en-US" sz="1520" b="1" dirty="0">
                <a:solidFill>
                  <a:srgbClr val="D7B119"/>
                </a:solidFill>
                <a:latin typeface="+mj-lt"/>
                <a:ea typeface="+mj-ea"/>
                <a:cs typeface="+mj-cs"/>
              </a:rPr>
              <a:t>35.2% </a:t>
            </a:r>
            <a:r>
              <a:rPr lang="en-US" sz="1520" dirty="0">
                <a:solidFill>
                  <a:schemeClr val="bg1"/>
                </a:solidFill>
                <a:latin typeface="+mj-lt"/>
                <a:ea typeface="+mj-ea"/>
                <a:cs typeface="+mj-cs"/>
              </a:rPr>
              <a:t>of the total supply chain revenue</a:t>
            </a:r>
          </a:p>
        </p:txBody>
      </p:sp>
      <p:sp>
        <p:nvSpPr>
          <p:cNvPr id="9" name="Title 1">
            <a:extLst>
              <a:ext uri="{FF2B5EF4-FFF2-40B4-BE49-F238E27FC236}">
                <a16:creationId xmlns:a16="http://schemas.microsoft.com/office/drawing/2014/main" id="{8B26B98E-2130-F5AB-5AF3-3F3A1DB81E9E}"/>
              </a:ext>
            </a:extLst>
          </p:cNvPr>
          <p:cNvSpPr>
            <a:spLocks noGrp="1"/>
          </p:cNvSpPr>
          <p:nvPr>
            <p:ph type="title"/>
          </p:nvPr>
        </p:nvSpPr>
        <p:spPr>
          <a:xfrm>
            <a:off x="7417492" y="2198565"/>
            <a:ext cx="4196424" cy="827092"/>
          </a:xfrm>
        </p:spPr>
        <p:txBody>
          <a:bodyPr>
            <a:normAutofit/>
          </a:bodyPr>
          <a:lstStyle/>
          <a:p>
            <a:r>
              <a:rPr lang="en-US" sz="1600" dirty="0">
                <a:solidFill>
                  <a:schemeClr val="bg1"/>
                </a:solidFill>
              </a:rPr>
              <a:t>The Downtown store achieved the highest revenue with </a:t>
            </a:r>
            <a:r>
              <a:rPr lang="en-US" sz="1600" b="1" dirty="0">
                <a:solidFill>
                  <a:srgbClr val="D7B119"/>
                </a:solidFill>
              </a:rPr>
              <a:t>8.2M$</a:t>
            </a:r>
          </a:p>
        </p:txBody>
      </p:sp>
      <p:sp>
        <p:nvSpPr>
          <p:cNvPr id="13" name="Title 1">
            <a:extLst>
              <a:ext uri="{FF2B5EF4-FFF2-40B4-BE49-F238E27FC236}">
                <a16:creationId xmlns:a16="http://schemas.microsoft.com/office/drawing/2014/main" id="{5F83B547-B859-E0EF-F92A-4B026F037D3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   </a:t>
            </a:r>
            <a:r>
              <a:rPr lang="en-US" sz="4000" b="1" dirty="0"/>
              <a:t>Supply Chain Analysis – Revenue Overview</a:t>
            </a:r>
            <a:endParaRPr lang="en-US" sz="2800" b="1" dirty="0">
              <a:solidFill>
                <a:srgbClr val="336EA8"/>
              </a:solidFill>
            </a:endParaRPr>
          </a:p>
        </p:txBody>
      </p:sp>
    </p:spTree>
    <p:extLst>
      <p:ext uri="{BB962C8B-B14F-4D97-AF65-F5344CB8AC3E}">
        <p14:creationId xmlns:p14="http://schemas.microsoft.com/office/powerpoint/2010/main" val="37117719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7AB1E2A6-AB51-602F-C41D-0A3228AB78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2292" y="2198565"/>
            <a:ext cx="7223760" cy="3580539"/>
          </a:xfrm>
        </p:spPr>
      </p:pic>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fld id="{D40A7B7E-3938-4D0E-8E14-E58AA83CCFB6}" type="datetime1">
              <a:rPr lang="en-US" smtClean="0"/>
              <a:t>10/22/2024</a:t>
            </a:fld>
            <a:endParaRPr lang="en-US" dirty="0"/>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r>
              <a:rPr lang="en-US" dirty="0"/>
              <a:t>Power BI Engineer Final Project_DEPI-GIZ1_DAT2_G1e_Group 3</a:t>
            </a: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fld id="{5EE24C92-1265-4741-8F9F-404A15D9386E}" type="slidenum">
              <a:rPr lang="en-US" smtClean="0"/>
              <a:t>12</a:t>
            </a:fld>
            <a:endParaRPr lang="en-US"/>
          </a:p>
        </p:txBody>
      </p:sp>
      <p:sp>
        <p:nvSpPr>
          <p:cNvPr id="2" name="Freeform 6">
            <a:extLst>
              <a:ext uri="{FF2B5EF4-FFF2-40B4-BE49-F238E27FC236}">
                <a16:creationId xmlns:a16="http://schemas.microsoft.com/office/drawing/2014/main" id="{B1315722-9528-1E07-C244-4C80A2110232}"/>
              </a:ext>
            </a:extLst>
          </p:cNvPr>
          <p:cNvSpPr/>
          <p:nvPr/>
        </p:nvSpPr>
        <p:spPr>
          <a:xfrm>
            <a:off x="7417492" y="5046551"/>
            <a:ext cx="4196424"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r>
              <a:rPr lang="en-US" sz="1520" dirty="0">
                <a:solidFill>
                  <a:schemeClr val="bg1"/>
                </a:solidFill>
                <a:latin typeface="+mj-lt"/>
                <a:ea typeface="+mj-ea"/>
                <a:cs typeface="+mj-cs"/>
              </a:rPr>
              <a:t>The Graphs show a clear gap between cost and profit.</a:t>
            </a:r>
          </a:p>
        </p:txBody>
      </p:sp>
      <p:sp>
        <p:nvSpPr>
          <p:cNvPr id="7" name="Freeform 6">
            <a:extLst>
              <a:ext uri="{FF2B5EF4-FFF2-40B4-BE49-F238E27FC236}">
                <a16:creationId xmlns:a16="http://schemas.microsoft.com/office/drawing/2014/main" id="{D6C2C7B1-DD6B-7143-A875-4A7C8DAFF9EF}"/>
              </a:ext>
            </a:extLst>
          </p:cNvPr>
          <p:cNvSpPr/>
          <p:nvPr/>
        </p:nvSpPr>
        <p:spPr>
          <a:xfrm>
            <a:off x="7417492" y="3601776"/>
            <a:ext cx="4196424"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pPr>
              <a:lnSpc>
                <a:spcPct val="90000"/>
              </a:lnSpc>
              <a:spcBef>
                <a:spcPct val="0"/>
              </a:spcBef>
            </a:pPr>
            <a:r>
              <a:rPr lang="en-US" sz="1520" dirty="0">
                <a:solidFill>
                  <a:schemeClr val="bg1"/>
                </a:solidFill>
                <a:latin typeface="+mj-lt"/>
                <a:ea typeface="+mj-ea"/>
                <a:cs typeface="+mj-cs"/>
              </a:rPr>
              <a:t>The Maven Toys stores located </a:t>
            </a:r>
            <a:r>
              <a:rPr lang="en-US" sz="1520" b="1" dirty="0">
                <a:solidFill>
                  <a:schemeClr val="bg1"/>
                </a:solidFill>
                <a:latin typeface="+mj-lt"/>
                <a:ea typeface="+mj-ea"/>
                <a:cs typeface="+mj-cs"/>
              </a:rPr>
              <a:t>Downtown</a:t>
            </a:r>
            <a:r>
              <a:rPr lang="en-US" sz="1520" dirty="0">
                <a:solidFill>
                  <a:schemeClr val="bg1"/>
                </a:solidFill>
                <a:latin typeface="+mj-lt"/>
                <a:ea typeface="+mj-ea"/>
                <a:cs typeface="+mj-cs"/>
              </a:rPr>
              <a:t> have the highest profit with </a:t>
            </a:r>
            <a:r>
              <a:rPr lang="en-US" sz="1520" b="1" dirty="0">
                <a:solidFill>
                  <a:srgbClr val="D7B119"/>
                </a:solidFill>
                <a:latin typeface="+mj-lt"/>
                <a:ea typeface="+mj-ea"/>
                <a:cs typeface="+mj-cs"/>
              </a:rPr>
              <a:t>2.2M$ </a:t>
            </a:r>
            <a:r>
              <a:rPr lang="en-US" sz="1520" dirty="0">
                <a:solidFill>
                  <a:schemeClr val="bg1"/>
                </a:solidFill>
                <a:latin typeface="+mj-lt"/>
                <a:ea typeface="+mj-ea"/>
                <a:cs typeface="+mj-cs"/>
              </a:rPr>
              <a:t>representing approximately </a:t>
            </a:r>
            <a:r>
              <a:rPr lang="en-US" sz="1520" b="1" dirty="0">
                <a:solidFill>
                  <a:srgbClr val="D7B119"/>
                </a:solidFill>
                <a:latin typeface="+mj-lt"/>
                <a:ea typeface="+mj-ea"/>
                <a:cs typeface="+mj-cs"/>
              </a:rPr>
              <a:t>56% </a:t>
            </a:r>
            <a:r>
              <a:rPr lang="en-US" sz="1520" dirty="0">
                <a:solidFill>
                  <a:schemeClr val="bg1"/>
                </a:solidFill>
                <a:latin typeface="+mj-lt"/>
                <a:ea typeface="+mj-ea"/>
                <a:cs typeface="+mj-cs"/>
              </a:rPr>
              <a:t>of the total supply chain profit.</a:t>
            </a:r>
          </a:p>
        </p:txBody>
      </p:sp>
      <p:sp>
        <p:nvSpPr>
          <p:cNvPr id="8" name="Freeform 6">
            <a:extLst>
              <a:ext uri="{FF2B5EF4-FFF2-40B4-BE49-F238E27FC236}">
                <a16:creationId xmlns:a16="http://schemas.microsoft.com/office/drawing/2014/main" id="{0914BBCA-B9BB-F5E9-1BD1-14D694A13AB2}"/>
              </a:ext>
            </a:extLst>
          </p:cNvPr>
          <p:cNvSpPr/>
          <p:nvPr/>
        </p:nvSpPr>
        <p:spPr>
          <a:xfrm>
            <a:off x="7417492" y="2198565"/>
            <a:ext cx="4196424"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9" name="Title 1">
            <a:extLst>
              <a:ext uri="{FF2B5EF4-FFF2-40B4-BE49-F238E27FC236}">
                <a16:creationId xmlns:a16="http://schemas.microsoft.com/office/drawing/2014/main" id="{8B26B98E-2130-F5AB-5AF3-3F3A1DB81E9E}"/>
              </a:ext>
            </a:extLst>
          </p:cNvPr>
          <p:cNvSpPr>
            <a:spLocks noGrp="1"/>
          </p:cNvSpPr>
          <p:nvPr>
            <p:ph type="title"/>
          </p:nvPr>
        </p:nvSpPr>
        <p:spPr>
          <a:xfrm>
            <a:off x="7417492" y="2198565"/>
            <a:ext cx="4196424" cy="827092"/>
          </a:xfrm>
        </p:spPr>
        <p:txBody>
          <a:bodyPr>
            <a:normAutofit/>
          </a:bodyPr>
          <a:lstStyle/>
          <a:p>
            <a:r>
              <a:rPr lang="en-US" sz="1600" dirty="0">
                <a:solidFill>
                  <a:schemeClr val="bg1"/>
                </a:solidFill>
              </a:rPr>
              <a:t>While the </a:t>
            </a:r>
            <a:r>
              <a:rPr lang="en-US" sz="1600" b="1" dirty="0">
                <a:solidFill>
                  <a:schemeClr val="bg1"/>
                </a:solidFill>
              </a:rPr>
              <a:t>Cuidad de Mexico 2 </a:t>
            </a:r>
            <a:r>
              <a:rPr lang="en-US" sz="1600" dirty="0">
                <a:solidFill>
                  <a:schemeClr val="bg1"/>
                </a:solidFill>
              </a:rPr>
              <a:t>store achieved the highest profit of </a:t>
            </a:r>
            <a:r>
              <a:rPr lang="en-US" sz="1600" b="1" dirty="0">
                <a:solidFill>
                  <a:srgbClr val="D7B119"/>
                </a:solidFill>
              </a:rPr>
              <a:t>0.17M$, </a:t>
            </a:r>
            <a:r>
              <a:rPr lang="en-US" sz="1600" dirty="0">
                <a:solidFill>
                  <a:schemeClr val="bg1"/>
                </a:solidFill>
              </a:rPr>
              <a:t>it still shows a very high cost at</a:t>
            </a:r>
            <a:r>
              <a:rPr lang="en-US" sz="1600" b="1" dirty="0">
                <a:solidFill>
                  <a:srgbClr val="D7B119"/>
                </a:solidFill>
              </a:rPr>
              <a:t> 0.38M$</a:t>
            </a:r>
          </a:p>
        </p:txBody>
      </p:sp>
      <p:sp>
        <p:nvSpPr>
          <p:cNvPr id="13" name="Title 1">
            <a:extLst>
              <a:ext uri="{FF2B5EF4-FFF2-40B4-BE49-F238E27FC236}">
                <a16:creationId xmlns:a16="http://schemas.microsoft.com/office/drawing/2014/main" id="{5F83B547-B859-E0EF-F92A-4B026F037D3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   </a:t>
            </a:r>
            <a:r>
              <a:rPr lang="en-US" sz="4000" b="1" dirty="0"/>
              <a:t>Supply Chain Analysis – Stores Profit</a:t>
            </a:r>
            <a:endParaRPr lang="en-US" sz="2800" b="1" dirty="0">
              <a:solidFill>
                <a:srgbClr val="336EA8"/>
              </a:solidFill>
            </a:endParaRPr>
          </a:p>
        </p:txBody>
      </p:sp>
    </p:spTree>
    <p:extLst>
      <p:ext uri="{BB962C8B-B14F-4D97-AF65-F5344CB8AC3E}">
        <p14:creationId xmlns:p14="http://schemas.microsoft.com/office/powerpoint/2010/main" val="2753291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7AB1E2A6-AB51-602F-C41D-0A3228AB78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2292" y="2198565"/>
            <a:ext cx="7223760" cy="3580539"/>
          </a:xfrm>
        </p:spPr>
      </p:pic>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fld id="{D40A7B7E-3938-4D0E-8E14-E58AA83CCFB6}" type="datetime1">
              <a:rPr lang="en-US" smtClean="0"/>
              <a:t>10/22/2024</a:t>
            </a:fld>
            <a:endParaRPr lang="en-US" dirty="0"/>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r>
              <a:rPr lang="en-US" dirty="0"/>
              <a:t>Power BI Engineer Final Project_DEPI-GIZ1_DAT2_G1e_Group 3</a:t>
            </a: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fld id="{5EE24C92-1265-4741-8F9F-404A15D9386E}" type="slidenum">
              <a:rPr lang="en-US" smtClean="0"/>
              <a:t>13</a:t>
            </a:fld>
            <a:endParaRPr lang="en-US" dirty="0"/>
          </a:p>
        </p:txBody>
      </p:sp>
      <p:sp>
        <p:nvSpPr>
          <p:cNvPr id="2" name="Freeform 6">
            <a:extLst>
              <a:ext uri="{FF2B5EF4-FFF2-40B4-BE49-F238E27FC236}">
                <a16:creationId xmlns:a16="http://schemas.microsoft.com/office/drawing/2014/main" id="{B1315722-9528-1E07-C244-4C80A2110232}"/>
              </a:ext>
            </a:extLst>
          </p:cNvPr>
          <p:cNvSpPr/>
          <p:nvPr/>
        </p:nvSpPr>
        <p:spPr>
          <a:xfrm>
            <a:off x="7417492" y="5046551"/>
            <a:ext cx="4196424"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r>
              <a:rPr lang="en-US" sz="1520" dirty="0">
                <a:solidFill>
                  <a:schemeClr val="bg1"/>
                </a:solidFill>
                <a:latin typeface="+mj-lt"/>
                <a:ea typeface="+mj-ea"/>
                <a:cs typeface="+mj-cs"/>
              </a:rPr>
              <a:t>The product with the highest profit is </a:t>
            </a:r>
            <a:r>
              <a:rPr lang="en-US" sz="1520" b="1" dirty="0">
                <a:solidFill>
                  <a:srgbClr val="D7B119"/>
                </a:solidFill>
                <a:latin typeface="+mj-lt"/>
                <a:ea typeface="+mj-ea"/>
                <a:cs typeface="+mj-cs"/>
              </a:rPr>
              <a:t>Colorbuds</a:t>
            </a:r>
            <a:r>
              <a:rPr lang="en-US" sz="1520" dirty="0">
                <a:solidFill>
                  <a:schemeClr val="bg1"/>
                </a:solidFill>
                <a:latin typeface="+mj-lt"/>
                <a:ea typeface="+mj-ea"/>
                <a:cs typeface="+mj-cs"/>
              </a:rPr>
              <a:t> with </a:t>
            </a:r>
            <a:r>
              <a:rPr lang="en-US" sz="1520" b="1" dirty="0">
                <a:solidFill>
                  <a:srgbClr val="D7B119"/>
                </a:solidFill>
                <a:latin typeface="+mj-lt"/>
                <a:ea typeface="+mj-ea"/>
                <a:cs typeface="+mj-cs"/>
              </a:rPr>
              <a:t>0.83M$ </a:t>
            </a:r>
            <a:r>
              <a:rPr lang="en-US" sz="1520" dirty="0">
                <a:solidFill>
                  <a:schemeClr val="bg1"/>
                </a:solidFill>
                <a:latin typeface="+mj-lt"/>
                <a:ea typeface="+mj-ea"/>
                <a:cs typeface="+mj-cs"/>
              </a:rPr>
              <a:t>in total while having one of the lowest stock values </a:t>
            </a:r>
            <a:r>
              <a:rPr lang="en-US" sz="1520" b="1" dirty="0">
                <a:solidFill>
                  <a:srgbClr val="D7B119"/>
                </a:solidFill>
                <a:latin typeface="+mj-lt"/>
                <a:ea typeface="+mj-ea"/>
                <a:cs typeface="+mj-cs"/>
              </a:rPr>
              <a:t>of  8K</a:t>
            </a:r>
          </a:p>
        </p:txBody>
      </p:sp>
      <p:sp>
        <p:nvSpPr>
          <p:cNvPr id="7" name="Freeform 6">
            <a:extLst>
              <a:ext uri="{FF2B5EF4-FFF2-40B4-BE49-F238E27FC236}">
                <a16:creationId xmlns:a16="http://schemas.microsoft.com/office/drawing/2014/main" id="{D6C2C7B1-DD6B-7143-A875-4A7C8DAFF9EF}"/>
              </a:ext>
            </a:extLst>
          </p:cNvPr>
          <p:cNvSpPr/>
          <p:nvPr/>
        </p:nvSpPr>
        <p:spPr>
          <a:xfrm>
            <a:off x="7417492" y="3601776"/>
            <a:ext cx="4196424"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pPr>
              <a:lnSpc>
                <a:spcPct val="90000"/>
              </a:lnSpc>
              <a:spcBef>
                <a:spcPct val="0"/>
              </a:spcBef>
            </a:pPr>
            <a:r>
              <a:rPr lang="en-US" sz="1520" dirty="0">
                <a:solidFill>
                  <a:schemeClr val="bg1"/>
                </a:solidFill>
                <a:latin typeface="+mj-lt"/>
                <a:ea typeface="+mj-ea"/>
                <a:cs typeface="+mj-cs"/>
              </a:rPr>
              <a:t>The product with the largest stock is “</a:t>
            </a:r>
            <a:r>
              <a:rPr lang="en-US" sz="1520" b="1" dirty="0">
                <a:solidFill>
                  <a:srgbClr val="D7B119"/>
                </a:solidFill>
                <a:latin typeface="+mj-lt"/>
                <a:ea typeface="+mj-ea"/>
                <a:cs typeface="+mj-cs"/>
              </a:rPr>
              <a:t>Lego Bricks</a:t>
            </a:r>
            <a:r>
              <a:rPr lang="en-US" sz="1520" dirty="0">
                <a:solidFill>
                  <a:schemeClr val="bg1"/>
                </a:solidFill>
                <a:latin typeface="+mj-lt"/>
                <a:ea typeface="+mj-ea"/>
                <a:cs typeface="+mj-cs"/>
              </a:rPr>
              <a:t>” with a value of </a:t>
            </a:r>
            <a:r>
              <a:rPr lang="en-US" sz="1520" b="1" dirty="0">
                <a:solidFill>
                  <a:srgbClr val="D7B119"/>
                </a:solidFill>
                <a:latin typeface="+mj-lt"/>
                <a:ea typeface="+mj-ea"/>
                <a:cs typeface="+mj-cs"/>
              </a:rPr>
              <a:t>39K </a:t>
            </a:r>
            <a:r>
              <a:rPr lang="en-US" sz="1520" dirty="0">
                <a:solidFill>
                  <a:schemeClr val="bg1"/>
                </a:solidFill>
                <a:latin typeface="+mj-lt"/>
                <a:ea typeface="+mj-ea"/>
                <a:cs typeface="+mj-cs"/>
              </a:rPr>
              <a:t>while its total profit comes as </a:t>
            </a:r>
            <a:r>
              <a:rPr lang="en-US" sz="1520" b="1" dirty="0">
                <a:solidFill>
                  <a:srgbClr val="D7B119"/>
                </a:solidFill>
                <a:latin typeface="+mj-lt"/>
                <a:ea typeface="+mj-ea"/>
                <a:cs typeface="+mj-cs"/>
              </a:rPr>
              <a:t>0.3M$</a:t>
            </a:r>
          </a:p>
        </p:txBody>
      </p:sp>
      <p:sp>
        <p:nvSpPr>
          <p:cNvPr id="8" name="Freeform 6">
            <a:extLst>
              <a:ext uri="{FF2B5EF4-FFF2-40B4-BE49-F238E27FC236}">
                <a16:creationId xmlns:a16="http://schemas.microsoft.com/office/drawing/2014/main" id="{0914BBCA-B9BB-F5E9-1BD1-14D694A13AB2}"/>
              </a:ext>
            </a:extLst>
          </p:cNvPr>
          <p:cNvSpPr/>
          <p:nvPr/>
        </p:nvSpPr>
        <p:spPr>
          <a:xfrm>
            <a:off x="7417492" y="2198565"/>
            <a:ext cx="4196424"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9" name="Title 1">
            <a:extLst>
              <a:ext uri="{FF2B5EF4-FFF2-40B4-BE49-F238E27FC236}">
                <a16:creationId xmlns:a16="http://schemas.microsoft.com/office/drawing/2014/main" id="{8B26B98E-2130-F5AB-5AF3-3F3A1DB81E9E}"/>
              </a:ext>
            </a:extLst>
          </p:cNvPr>
          <p:cNvSpPr>
            <a:spLocks noGrp="1"/>
          </p:cNvSpPr>
          <p:nvPr>
            <p:ph type="title"/>
          </p:nvPr>
        </p:nvSpPr>
        <p:spPr>
          <a:xfrm>
            <a:off x="7417492" y="2198565"/>
            <a:ext cx="4196424" cy="827092"/>
          </a:xfrm>
        </p:spPr>
        <p:txBody>
          <a:bodyPr>
            <a:normAutofit/>
          </a:bodyPr>
          <a:lstStyle/>
          <a:p>
            <a:r>
              <a:rPr lang="en-US" sz="1600" dirty="0">
                <a:solidFill>
                  <a:schemeClr val="bg1"/>
                </a:solidFill>
              </a:rPr>
              <a:t>The</a:t>
            </a:r>
            <a:r>
              <a:rPr lang="en-US" sz="1600" b="1" dirty="0">
                <a:solidFill>
                  <a:schemeClr val="bg1"/>
                </a:solidFill>
              </a:rPr>
              <a:t> </a:t>
            </a:r>
            <a:r>
              <a:rPr lang="en-US" sz="1600" b="1" dirty="0">
                <a:solidFill>
                  <a:srgbClr val="D7B119"/>
                </a:solidFill>
              </a:rPr>
              <a:t>Electronics </a:t>
            </a:r>
            <a:r>
              <a:rPr lang="en-US" sz="1600" dirty="0">
                <a:solidFill>
                  <a:schemeClr val="bg1"/>
                </a:solidFill>
              </a:rPr>
              <a:t>category has the highest profit margin of</a:t>
            </a:r>
            <a:r>
              <a:rPr lang="en-US" sz="1600" b="1" dirty="0">
                <a:solidFill>
                  <a:schemeClr val="bg1"/>
                </a:solidFill>
              </a:rPr>
              <a:t>  </a:t>
            </a:r>
            <a:r>
              <a:rPr lang="en-US" sz="1600" b="1" dirty="0">
                <a:solidFill>
                  <a:srgbClr val="D7B119"/>
                </a:solidFill>
              </a:rPr>
              <a:t>44.6%, </a:t>
            </a:r>
            <a:r>
              <a:rPr lang="en-US" sz="1600" dirty="0">
                <a:solidFill>
                  <a:schemeClr val="bg1"/>
                </a:solidFill>
              </a:rPr>
              <a:t>while the </a:t>
            </a:r>
            <a:r>
              <a:rPr lang="en-US" sz="1600" b="1" dirty="0">
                <a:solidFill>
                  <a:srgbClr val="D7B119"/>
                </a:solidFill>
              </a:rPr>
              <a:t>Toys</a:t>
            </a:r>
            <a:r>
              <a:rPr lang="en-US" sz="1600" dirty="0">
                <a:solidFill>
                  <a:schemeClr val="bg1"/>
                </a:solidFill>
              </a:rPr>
              <a:t> category has the lowest with a profit margin of </a:t>
            </a:r>
            <a:r>
              <a:rPr lang="en-US" sz="1600" b="1" dirty="0">
                <a:solidFill>
                  <a:srgbClr val="D7B119"/>
                </a:solidFill>
              </a:rPr>
              <a:t>21.2%</a:t>
            </a:r>
          </a:p>
        </p:txBody>
      </p:sp>
      <p:sp>
        <p:nvSpPr>
          <p:cNvPr id="13" name="Title 1">
            <a:extLst>
              <a:ext uri="{FF2B5EF4-FFF2-40B4-BE49-F238E27FC236}">
                <a16:creationId xmlns:a16="http://schemas.microsoft.com/office/drawing/2014/main" id="{5F83B547-B859-E0EF-F92A-4B026F037D3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   </a:t>
            </a:r>
            <a:r>
              <a:rPr lang="en-US" sz="4000" b="1" dirty="0"/>
              <a:t>Supply Chain Analysis – Products Profit</a:t>
            </a:r>
            <a:endParaRPr lang="en-US" sz="2800" b="1" dirty="0">
              <a:solidFill>
                <a:srgbClr val="336EA8"/>
              </a:solidFill>
            </a:endParaRPr>
          </a:p>
        </p:txBody>
      </p:sp>
    </p:spTree>
    <p:extLst>
      <p:ext uri="{BB962C8B-B14F-4D97-AF65-F5344CB8AC3E}">
        <p14:creationId xmlns:p14="http://schemas.microsoft.com/office/powerpoint/2010/main" val="24830613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7AB1E2A6-AB51-602F-C41D-0A3228AB78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2292" y="2198565"/>
            <a:ext cx="7223760" cy="3580539"/>
          </a:xfrm>
        </p:spPr>
      </p:pic>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fld id="{D40A7B7E-3938-4D0E-8E14-E58AA83CCFB6}" type="datetime1">
              <a:rPr lang="en-US" smtClean="0"/>
              <a:t>10/22/2024</a:t>
            </a:fld>
            <a:endParaRPr lang="en-US" dirty="0"/>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r>
              <a:rPr lang="en-US" dirty="0"/>
              <a:t>Power BI Engineer Final Project_DEPI-GIZ1_DAT2_G1e_Group 3</a:t>
            </a: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fld id="{5EE24C92-1265-4741-8F9F-404A15D9386E}" type="slidenum">
              <a:rPr lang="en-US" smtClean="0"/>
              <a:t>14</a:t>
            </a:fld>
            <a:endParaRPr lang="en-US" dirty="0"/>
          </a:p>
        </p:txBody>
      </p:sp>
      <p:sp>
        <p:nvSpPr>
          <p:cNvPr id="2" name="Freeform 6">
            <a:extLst>
              <a:ext uri="{FF2B5EF4-FFF2-40B4-BE49-F238E27FC236}">
                <a16:creationId xmlns:a16="http://schemas.microsoft.com/office/drawing/2014/main" id="{B1315722-9528-1E07-C244-4C80A2110232}"/>
              </a:ext>
            </a:extLst>
          </p:cNvPr>
          <p:cNvSpPr/>
          <p:nvPr/>
        </p:nvSpPr>
        <p:spPr>
          <a:xfrm>
            <a:off x="7417492" y="5046551"/>
            <a:ext cx="4196424"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r>
              <a:rPr lang="en-US" sz="1520" dirty="0">
                <a:solidFill>
                  <a:schemeClr val="bg1"/>
                </a:solidFill>
                <a:latin typeface="+mj-lt"/>
                <a:ea typeface="+mj-ea"/>
                <a:cs typeface="+mj-cs"/>
              </a:rPr>
              <a:t>There is a significant increase in Revenue in the 2</a:t>
            </a:r>
            <a:r>
              <a:rPr lang="en-US" sz="1520" baseline="30000" dirty="0">
                <a:solidFill>
                  <a:schemeClr val="bg1"/>
                </a:solidFill>
                <a:latin typeface="+mj-lt"/>
                <a:ea typeface="+mj-ea"/>
                <a:cs typeface="+mj-cs"/>
              </a:rPr>
              <a:t>nd</a:t>
            </a:r>
            <a:r>
              <a:rPr lang="en-US" sz="1520" dirty="0">
                <a:solidFill>
                  <a:schemeClr val="bg1"/>
                </a:solidFill>
                <a:latin typeface="+mj-lt"/>
                <a:ea typeface="+mj-ea"/>
                <a:cs typeface="+mj-cs"/>
              </a:rPr>
              <a:t> week of March and the end of April in both 2022 and 2023. </a:t>
            </a:r>
            <a:endParaRPr lang="en-US" sz="1520" b="1" dirty="0">
              <a:solidFill>
                <a:srgbClr val="D7B119"/>
              </a:solidFill>
              <a:latin typeface="+mj-lt"/>
              <a:ea typeface="+mj-ea"/>
              <a:cs typeface="+mj-cs"/>
            </a:endParaRPr>
          </a:p>
        </p:txBody>
      </p:sp>
      <p:sp>
        <p:nvSpPr>
          <p:cNvPr id="7" name="Freeform 6">
            <a:extLst>
              <a:ext uri="{FF2B5EF4-FFF2-40B4-BE49-F238E27FC236}">
                <a16:creationId xmlns:a16="http://schemas.microsoft.com/office/drawing/2014/main" id="{D6C2C7B1-DD6B-7143-A875-4A7C8DAFF9EF}"/>
              </a:ext>
            </a:extLst>
          </p:cNvPr>
          <p:cNvSpPr/>
          <p:nvPr/>
        </p:nvSpPr>
        <p:spPr>
          <a:xfrm>
            <a:off x="7417492" y="3601776"/>
            <a:ext cx="4196424"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pPr>
              <a:lnSpc>
                <a:spcPct val="90000"/>
              </a:lnSpc>
              <a:spcBef>
                <a:spcPct val="0"/>
              </a:spcBef>
            </a:pPr>
            <a:r>
              <a:rPr lang="en-US" sz="1520" dirty="0">
                <a:solidFill>
                  <a:schemeClr val="bg1"/>
                </a:solidFill>
                <a:latin typeface="+mj-lt"/>
                <a:ea typeface="+mj-ea"/>
                <a:cs typeface="+mj-cs"/>
              </a:rPr>
              <a:t>The 2</a:t>
            </a:r>
            <a:r>
              <a:rPr lang="en-US" sz="1520" baseline="30000" dirty="0">
                <a:solidFill>
                  <a:schemeClr val="bg1"/>
                </a:solidFill>
                <a:latin typeface="+mj-lt"/>
                <a:ea typeface="+mj-ea"/>
                <a:cs typeface="+mj-cs"/>
              </a:rPr>
              <a:t>nd</a:t>
            </a:r>
            <a:r>
              <a:rPr lang="en-US" sz="1520" dirty="0">
                <a:solidFill>
                  <a:schemeClr val="bg1"/>
                </a:solidFill>
                <a:latin typeface="+mj-lt"/>
                <a:ea typeface="+mj-ea"/>
                <a:cs typeface="+mj-cs"/>
              </a:rPr>
              <a:t> highest revenue appears to show in the </a:t>
            </a:r>
            <a:r>
              <a:rPr lang="en-US" sz="1520" b="1" dirty="0">
                <a:solidFill>
                  <a:srgbClr val="D7B119"/>
                </a:solidFill>
                <a:latin typeface="+mj-lt"/>
                <a:ea typeface="+mj-ea"/>
                <a:cs typeface="+mj-cs"/>
              </a:rPr>
              <a:t>last week of December 2022 </a:t>
            </a:r>
            <a:r>
              <a:rPr lang="en-US" sz="1520" dirty="0">
                <a:solidFill>
                  <a:schemeClr val="bg1"/>
                </a:solidFill>
                <a:latin typeface="+mj-lt"/>
                <a:ea typeface="+mj-ea"/>
                <a:cs typeface="+mj-cs"/>
              </a:rPr>
              <a:t>and the </a:t>
            </a:r>
            <a:r>
              <a:rPr lang="en-US" sz="1520" b="1" dirty="0">
                <a:solidFill>
                  <a:srgbClr val="D7B119"/>
                </a:solidFill>
                <a:latin typeface="+mj-lt"/>
                <a:ea typeface="+mj-ea"/>
                <a:cs typeface="+mj-cs"/>
              </a:rPr>
              <a:t>1</a:t>
            </a:r>
            <a:r>
              <a:rPr lang="en-US" sz="1520" b="1" baseline="30000" dirty="0">
                <a:solidFill>
                  <a:srgbClr val="D7B119"/>
                </a:solidFill>
                <a:latin typeface="+mj-lt"/>
                <a:ea typeface="+mj-ea"/>
                <a:cs typeface="+mj-cs"/>
              </a:rPr>
              <a:t>st</a:t>
            </a:r>
            <a:r>
              <a:rPr lang="en-US" sz="1520" b="1" dirty="0">
                <a:solidFill>
                  <a:srgbClr val="D7B119"/>
                </a:solidFill>
                <a:latin typeface="+mj-lt"/>
                <a:ea typeface="+mj-ea"/>
                <a:cs typeface="+mj-cs"/>
              </a:rPr>
              <a:t> week of January 2023.</a:t>
            </a:r>
          </a:p>
        </p:txBody>
      </p:sp>
      <p:sp>
        <p:nvSpPr>
          <p:cNvPr id="8" name="Freeform 6">
            <a:extLst>
              <a:ext uri="{FF2B5EF4-FFF2-40B4-BE49-F238E27FC236}">
                <a16:creationId xmlns:a16="http://schemas.microsoft.com/office/drawing/2014/main" id="{0914BBCA-B9BB-F5E9-1BD1-14D694A13AB2}"/>
              </a:ext>
            </a:extLst>
          </p:cNvPr>
          <p:cNvSpPr/>
          <p:nvPr/>
        </p:nvSpPr>
        <p:spPr>
          <a:xfrm>
            <a:off x="7417492" y="2198565"/>
            <a:ext cx="4196424"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9" name="Title 1">
            <a:extLst>
              <a:ext uri="{FF2B5EF4-FFF2-40B4-BE49-F238E27FC236}">
                <a16:creationId xmlns:a16="http://schemas.microsoft.com/office/drawing/2014/main" id="{8B26B98E-2130-F5AB-5AF3-3F3A1DB81E9E}"/>
              </a:ext>
            </a:extLst>
          </p:cNvPr>
          <p:cNvSpPr>
            <a:spLocks noGrp="1"/>
          </p:cNvSpPr>
          <p:nvPr>
            <p:ph type="title"/>
          </p:nvPr>
        </p:nvSpPr>
        <p:spPr>
          <a:xfrm>
            <a:off x="7417492" y="2198565"/>
            <a:ext cx="4196424" cy="827092"/>
          </a:xfrm>
        </p:spPr>
        <p:txBody>
          <a:bodyPr>
            <a:normAutofit/>
          </a:bodyPr>
          <a:lstStyle/>
          <a:p>
            <a:r>
              <a:rPr lang="en-US" sz="1600" dirty="0">
                <a:solidFill>
                  <a:schemeClr val="bg1"/>
                </a:solidFill>
              </a:rPr>
              <a:t>The Maven Toys supply chain achieved its </a:t>
            </a:r>
            <a:r>
              <a:rPr lang="en-US" sz="1600" b="1" dirty="0">
                <a:solidFill>
                  <a:schemeClr val="bg1"/>
                </a:solidFill>
              </a:rPr>
              <a:t>highest revenue </a:t>
            </a:r>
            <a:r>
              <a:rPr lang="en-US" sz="1600" dirty="0">
                <a:solidFill>
                  <a:schemeClr val="bg1"/>
                </a:solidFill>
              </a:rPr>
              <a:t>at the end of </a:t>
            </a:r>
            <a:r>
              <a:rPr lang="en-US" sz="1600" b="1" dirty="0">
                <a:solidFill>
                  <a:srgbClr val="D7B119"/>
                </a:solidFill>
              </a:rPr>
              <a:t>April 2023</a:t>
            </a:r>
          </a:p>
        </p:txBody>
      </p:sp>
      <p:sp>
        <p:nvSpPr>
          <p:cNvPr id="13" name="Title 1">
            <a:extLst>
              <a:ext uri="{FF2B5EF4-FFF2-40B4-BE49-F238E27FC236}">
                <a16:creationId xmlns:a16="http://schemas.microsoft.com/office/drawing/2014/main" id="{5F83B547-B859-E0EF-F92A-4B026F037D3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   </a:t>
            </a:r>
            <a:r>
              <a:rPr lang="en-US" sz="4000" b="1" dirty="0"/>
              <a:t>Supply Chain Analysis – Sales Revenue</a:t>
            </a:r>
            <a:endParaRPr lang="en-US" sz="2800" b="1" dirty="0">
              <a:solidFill>
                <a:srgbClr val="336EA8"/>
              </a:solidFill>
            </a:endParaRPr>
          </a:p>
        </p:txBody>
      </p:sp>
    </p:spTree>
    <p:extLst>
      <p:ext uri="{BB962C8B-B14F-4D97-AF65-F5344CB8AC3E}">
        <p14:creationId xmlns:p14="http://schemas.microsoft.com/office/powerpoint/2010/main" val="21955959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1137-5C2E-A3FB-D5B1-9CB016B7978F}"/>
              </a:ext>
            </a:extLst>
          </p:cNvPr>
          <p:cNvSpPr>
            <a:spLocks noGrp="1"/>
          </p:cNvSpPr>
          <p:nvPr>
            <p:ph type="title"/>
          </p:nvPr>
        </p:nvSpPr>
        <p:spPr>
          <a:xfrm>
            <a:off x="4876800" y="1285875"/>
            <a:ext cx="6559550" cy="4448175"/>
          </a:xfrm>
        </p:spPr>
        <p:txBody>
          <a:bodyPr/>
          <a:lstStyle/>
          <a:p>
            <a:r>
              <a:rPr lang="en-US" b="1" dirty="0">
                <a:solidFill>
                  <a:srgbClr val="D7B119"/>
                </a:solidFill>
              </a:rPr>
              <a:t>Findings</a:t>
            </a:r>
          </a:p>
        </p:txBody>
      </p:sp>
      <p:sp>
        <p:nvSpPr>
          <p:cNvPr id="3" name="Date Placeholder 2">
            <a:extLst>
              <a:ext uri="{FF2B5EF4-FFF2-40B4-BE49-F238E27FC236}">
                <a16:creationId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10/22/2024</a:t>
            </a:fld>
            <a:endParaRPr lang="en-US"/>
          </a:p>
        </p:txBody>
      </p:sp>
      <p:sp>
        <p:nvSpPr>
          <p:cNvPr id="4" name="Footer Placeholder 3">
            <a:extLst>
              <a:ext uri="{FF2B5EF4-FFF2-40B4-BE49-F238E27FC236}">
                <a16:creationId xmlns:a16="http://schemas.microsoft.com/office/drawing/2014/main" id="{E88BAB07-AC63-A87B-A58C-3042302A5F9A}"/>
              </a:ext>
            </a:extLst>
          </p:cNvPr>
          <p:cNvSpPr>
            <a:spLocks noGrp="1"/>
          </p:cNvSpPr>
          <p:nvPr>
            <p:ph type="ftr" sz="quarter" idx="11"/>
          </p:nvPr>
        </p:nvSpPr>
        <p:spPr/>
        <p:txBody>
          <a:bodyPr/>
          <a:lstStyle/>
          <a:p>
            <a:r>
              <a:rPr lang="en-US" dirty="0"/>
              <a:t>Power BI Engineer Final Project_DEPI-GIZ1_DAT2_G1e_Group</a:t>
            </a:r>
          </a:p>
        </p:txBody>
      </p:sp>
      <p:sp>
        <p:nvSpPr>
          <p:cNvPr id="5" name="Slide Number Placeholder 4">
            <a:extLst>
              <a:ext uri="{FF2B5EF4-FFF2-40B4-BE49-F238E27FC236}">
                <a16:creationId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15</a:t>
            </a:fld>
            <a:endParaRPr lang="en-US"/>
          </a:p>
        </p:txBody>
      </p:sp>
      <p:pic>
        <p:nvPicPr>
          <p:cNvPr id="6" name="Picture 5">
            <a:extLst>
              <a:ext uri="{FF2B5EF4-FFF2-40B4-BE49-F238E27FC236}">
                <a16:creationId xmlns:a16="http://schemas.microsoft.com/office/drawing/2014/main" id="{C548B205-585A-726F-378D-FE11C3A68298}"/>
              </a:ext>
            </a:extLst>
          </p:cNvPr>
          <p:cNvPicPr>
            <a:picLocks noChangeAspect="1"/>
          </p:cNvPicPr>
          <p:nvPr/>
        </p:nvPicPr>
        <p:blipFill>
          <a:blip r:embed="rId2">
            <a:extLst>
              <a:ext uri="{28A0092B-C50C-407E-A947-70E740481C1C}">
                <a14:useLocalDpi xmlns:a14="http://schemas.microsoft.com/office/drawing/2010/main" val="0"/>
              </a:ext>
            </a:extLst>
          </a:blip>
          <a:srcRect l="1563" r="1563"/>
          <a:stretch/>
        </p:blipFill>
        <p:spPr>
          <a:xfrm>
            <a:off x="1016517" y="2063376"/>
            <a:ext cx="2645893" cy="2731245"/>
          </a:xfrm>
          <a:prstGeom prst="ellipse">
            <a:avLst/>
          </a:prstGeom>
          <a:ln w="63500" cap="rnd">
            <a:solidFill>
              <a:srgbClr val="336EA8"/>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Block Arc 6">
            <a:extLst>
              <a:ext uri="{FF2B5EF4-FFF2-40B4-BE49-F238E27FC236}">
                <a16:creationId xmlns:a16="http://schemas.microsoft.com/office/drawing/2014/main" id="{FDAAF484-AF3B-E506-AA71-3EF3E4C9FA68}"/>
              </a:ext>
            </a:extLst>
          </p:cNvPr>
          <p:cNvSpPr/>
          <p:nvPr/>
        </p:nvSpPr>
        <p:spPr>
          <a:xfrm rot="5400000">
            <a:off x="-965997" y="4069881"/>
            <a:ext cx="1942680" cy="1469097"/>
          </a:xfrm>
          <a:prstGeom prst="blockArc">
            <a:avLst/>
          </a:prstGeom>
          <a:solidFill>
            <a:srgbClr val="94B9D6"/>
          </a:solidFill>
          <a:ln>
            <a:solidFill>
              <a:srgbClr val="94B9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9380330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p:txBody>
          <a:bodyPr/>
          <a:lstStyle/>
          <a:p>
            <a:r>
              <a:rPr lang="en-US" sz="2000" dirty="0"/>
              <a:t>The product category with the highest profit is “</a:t>
            </a:r>
            <a:r>
              <a:rPr lang="en-US" sz="2000" b="1" dirty="0">
                <a:solidFill>
                  <a:srgbClr val="D7B119"/>
                </a:solidFill>
              </a:rPr>
              <a:t>Toys</a:t>
            </a:r>
            <a:r>
              <a:rPr lang="en-US" sz="2000" dirty="0"/>
              <a:t>.” This is not the same across store locations; in the areas of “</a:t>
            </a:r>
            <a:r>
              <a:rPr lang="en-US" sz="2000" b="1" dirty="0"/>
              <a:t>Commercial</a:t>
            </a:r>
            <a:r>
              <a:rPr lang="en-US" sz="2000" dirty="0"/>
              <a:t>” and “</a:t>
            </a:r>
            <a:r>
              <a:rPr lang="en-US" sz="2000" b="1" dirty="0"/>
              <a:t>Airport</a:t>
            </a:r>
            <a:r>
              <a:rPr lang="en-US" sz="2000" dirty="0"/>
              <a:t>,” the “</a:t>
            </a:r>
            <a:r>
              <a:rPr lang="en-US" sz="2000" b="1" dirty="0">
                <a:solidFill>
                  <a:srgbClr val="D7B119"/>
                </a:solidFill>
              </a:rPr>
              <a:t>Electronics</a:t>
            </a:r>
            <a:r>
              <a:rPr lang="en-US" sz="2000" dirty="0"/>
              <a:t>” category has the highest profit.</a:t>
            </a:r>
          </a:p>
          <a:p>
            <a:endParaRPr lang="en-US" sz="2000" dirty="0"/>
          </a:p>
          <a:p>
            <a:r>
              <a:rPr lang="en-US" sz="2000" dirty="0"/>
              <a:t>The sales show a significant increase in the time </a:t>
            </a:r>
            <a:r>
              <a:rPr lang="en-US" sz="2000" b="1" dirty="0">
                <a:solidFill>
                  <a:srgbClr val="D7B119"/>
                </a:solidFill>
              </a:rPr>
              <a:t>End of April</a:t>
            </a:r>
            <a:r>
              <a:rPr lang="en-US" sz="2000" dirty="0"/>
              <a:t>, assuming Easter, and at the </a:t>
            </a:r>
            <a:r>
              <a:rPr lang="en-US" sz="2000" b="1" dirty="0">
                <a:solidFill>
                  <a:srgbClr val="D7B119"/>
                </a:solidFill>
              </a:rPr>
              <a:t>end of December</a:t>
            </a:r>
            <a:r>
              <a:rPr lang="en-US" sz="2000" dirty="0"/>
              <a:t>, assuming Christmas. </a:t>
            </a:r>
          </a:p>
          <a:p>
            <a:endParaRPr lang="en-US" sz="2000" dirty="0"/>
          </a:p>
          <a:p>
            <a:endParaRPr lang="en-US" sz="2000" dirty="0"/>
          </a:p>
          <a:p>
            <a:r>
              <a:rPr lang="en-US" sz="2400" dirty="0"/>
              <a:t> </a:t>
            </a:r>
            <a:r>
              <a:rPr lang="en-US" sz="2000" dirty="0"/>
              <a:t>Sales are being lost due to out-of-stock products at different locations. The highest is the </a:t>
            </a:r>
            <a:r>
              <a:rPr lang="en-US" sz="2000" b="1" dirty="0">
                <a:solidFill>
                  <a:srgbClr val="D7B119"/>
                </a:solidFill>
              </a:rPr>
              <a:t>Downtown</a:t>
            </a:r>
            <a:r>
              <a:rPr lang="en-US" sz="2000" dirty="0"/>
              <a:t> location, with </a:t>
            </a:r>
            <a:r>
              <a:rPr lang="en-US" sz="2000" b="1" dirty="0">
                <a:solidFill>
                  <a:srgbClr val="D7B119"/>
                </a:solidFill>
              </a:rPr>
              <a:t>565</a:t>
            </a:r>
            <a:r>
              <a:rPr lang="en-US" sz="2000" dirty="0"/>
              <a:t> sales, and the lowest is the </a:t>
            </a:r>
            <a:r>
              <a:rPr lang="en-US" sz="2000" b="1" dirty="0">
                <a:solidFill>
                  <a:srgbClr val="D7B119"/>
                </a:solidFill>
              </a:rPr>
              <a:t>Airport</a:t>
            </a:r>
            <a:r>
              <a:rPr lang="en-US" sz="2000" dirty="0"/>
              <a:t> location, with </a:t>
            </a:r>
            <a:r>
              <a:rPr lang="en-US" sz="2000" b="1" dirty="0">
                <a:solidFill>
                  <a:srgbClr val="D7B119"/>
                </a:solidFill>
              </a:rPr>
              <a:t>27 </a:t>
            </a:r>
            <a:r>
              <a:rPr lang="en-US" sz="2000" dirty="0"/>
              <a:t>sales lost.</a:t>
            </a:r>
          </a:p>
          <a:p>
            <a:endParaRPr lang="en-US" sz="2000" dirty="0"/>
          </a:p>
          <a:p>
            <a:endParaRPr lang="en-US" sz="2000" dirty="0"/>
          </a:p>
          <a:p>
            <a:endParaRPr lang="en-US" sz="2400" dirty="0"/>
          </a:p>
          <a:p>
            <a:endParaRPr lang="en-US" sz="2400" dirty="0"/>
          </a:p>
          <a:p>
            <a:endParaRPr lang="en-US" dirty="0"/>
          </a:p>
          <a:p>
            <a:endParaRPr lang="en-US" dirty="0"/>
          </a:p>
          <a:p>
            <a:endParaRPr lang="en-US" dirty="0"/>
          </a:p>
          <a:p>
            <a:endParaRPr lang="en-US" b="1" dirty="0"/>
          </a:p>
          <a:p>
            <a:endParaRPr lang="en-US" b="1" dirty="0"/>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fld id="{D40A7B7E-3938-4D0E-8E14-E58AA83CCFB6}" type="datetime1">
              <a:rPr lang="en-US" smtClean="0"/>
              <a:t>10/22/2024</a:t>
            </a:fld>
            <a:endParaRPr lang="en-US" dirty="0"/>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r>
              <a:rPr lang="en-US" dirty="0"/>
              <a:t>Power BI Engineer Final Project_DEPI-GIZ1_DAT2_G1e_Group</a:t>
            </a: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fld id="{5EE24C92-1265-4741-8F9F-404A15D9386E}" type="slidenum">
              <a:rPr lang="en-US" smtClean="0"/>
              <a:t>16</a:t>
            </a:fld>
            <a:endParaRPr lang="en-US"/>
          </a:p>
        </p:txBody>
      </p:sp>
    </p:spTree>
    <p:extLst>
      <p:ext uri="{BB962C8B-B14F-4D97-AF65-F5344CB8AC3E}">
        <p14:creationId xmlns:p14="http://schemas.microsoft.com/office/powerpoint/2010/main" val="215388434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1137-5C2E-A3FB-D5B1-9CB016B7978F}"/>
              </a:ext>
            </a:extLst>
          </p:cNvPr>
          <p:cNvSpPr>
            <a:spLocks noGrp="1"/>
          </p:cNvSpPr>
          <p:nvPr>
            <p:ph type="title"/>
          </p:nvPr>
        </p:nvSpPr>
        <p:spPr>
          <a:xfrm>
            <a:off x="4876800" y="1285875"/>
            <a:ext cx="6559550" cy="4448175"/>
          </a:xfrm>
        </p:spPr>
        <p:txBody>
          <a:bodyPr/>
          <a:lstStyle/>
          <a:p>
            <a:r>
              <a:rPr lang="en-US" b="1" dirty="0">
                <a:solidFill>
                  <a:srgbClr val="D7B119"/>
                </a:solidFill>
              </a:rPr>
              <a:t>Recommendations</a:t>
            </a:r>
          </a:p>
        </p:txBody>
      </p:sp>
      <p:sp>
        <p:nvSpPr>
          <p:cNvPr id="3" name="Date Placeholder 2">
            <a:extLst>
              <a:ext uri="{FF2B5EF4-FFF2-40B4-BE49-F238E27FC236}">
                <a16:creationId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10/22/2024</a:t>
            </a:fld>
            <a:endParaRPr lang="en-US"/>
          </a:p>
        </p:txBody>
      </p:sp>
      <p:sp>
        <p:nvSpPr>
          <p:cNvPr id="4" name="Footer Placeholder 3">
            <a:extLst>
              <a:ext uri="{FF2B5EF4-FFF2-40B4-BE49-F238E27FC236}">
                <a16:creationId xmlns:a16="http://schemas.microsoft.com/office/drawing/2014/main" id="{E88BAB07-AC63-A87B-A58C-3042302A5F9A}"/>
              </a:ext>
            </a:extLst>
          </p:cNvPr>
          <p:cNvSpPr>
            <a:spLocks noGrp="1"/>
          </p:cNvSpPr>
          <p:nvPr>
            <p:ph type="ftr" sz="quarter" idx="11"/>
          </p:nvPr>
        </p:nvSpPr>
        <p:spPr/>
        <p:txBody>
          <a:bodyPr/>
          <a:lstStyle/>
          <a:p>
            <a:r>
              <a:rPr lang="en-US" dirty="0"/>
              <a:t>Power BI Engineer Final Project_DEPI-GIZ1_DAT2_G1e_Group</a:t>
            </a:r>
          </a:p>
        </p:txBody>
      </p:sp>
      <p:sp>
        <p:nvSpPr>
          <p:cNvPr id="5" name="Slide Number Placeholder 4">
            <a:extLst>
              <a:ext uri="{FF2B5EF4-FFF2-40B4-BE49-F238E27FC236}">
                <a16:creationId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17</a:t>
            </a:fld>
            <a:endParaRPr lang="en-US"/>
          </a:p>
        </p:txBody>
      </p:sp>
      <p:pic>
        <p:nvPicPr>
          <p:cNvPr id="6" name="Picture 5">
            <a:extLst>
              <a:ext uri="{FF2B5EF4-FFF2-40B4-BE49-F238E27FC236}">
                <a16:creationId xmlns:a16="http://schemas.microsoft.com/office/drawing/2014/main" id="{C548B205-585A-726F-378D-FE11C3A68298}"/>
              </a:ext>
            </a:extLst>
          </p:cNvPr>
          <p:cNvPicPr>
            <a:picLocks noChangeAspect="1"/>
          </p:cNvPicPr>
          <p:nvPr/>
        </p:nvPicPr>
        <p:blipFill>
          <a:blip r:embed="rId2">
            <a:extLst>
              <a:ext uri="{28A0092B-C50C-407E-A947-70E740481C1C}">
                <a14:useLocalDpi xmlns:a14="http://schemas.microsoft.com/office/drawing/2010/main" val="0"/>
              </a:ext>
            </a:extLst>
          </a:blip>
          <a:srcRect l="1563" r="1563"/>
          <a:stretch/>
        </p:blipFill>
        <p:spPr>
          <a:xfrm>
            <a:off x="1016517" y="2063376"/>
            <a:ext cx="2645893" cy="2731245"/>
          </a:xfrm>
          <a:prstGeom prst="ellipse">
            <a:avLst/>
          </a:prstGeom>
          <a:ln w="63500" cap="rnd">
            <a:solidFill>
              <a:srgbClr val="336EA8"/>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Block Arc 6">
            <a:extLst>
              <a:ext uri="{FF2B5EF4-FFF2-40B4-BE49-F238E27FC236}">
                <a16:creationId xmlns:a16="http://schemas.microsoft.com/office/drawing/2014/main" id="{FDAAF484-AF3B-E506-AA71-3EF3E4C9FA68}"/>
              </a:ext>
            </a:extLst>
          </p:cNvPr>
          <p:cNvSpPr/>
          <p:nvPr/>
        </p:nvSpPr>
        <p:spPr>
          <a:xfrm rot="5400000">
            <a:off x="-965997" y="4069881"/>
            <a:ext cx="1942680" cy="1469097"/>
          </a:xfrm>
          <a:prstGeom prst="blockArc">
            <a:avLst/>
          </a:prstGeom>
          <a:solidFill>
            <a:srgbClr val="94B9D6"/>
          </a:solidFill>
          <a:ln>
            <a:solidFill>
              <a:srgbClr val="94B9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280973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6404-AE30-CF90-8B09-126EEB2F8FF9}"/>
              </a:ext>
            </a:extLst>
          </p:cNvPr>
          <p:cNvSpPr>
            <a:spLocks noGrp="1"/>
          </p:cNvSpPr>
          <p:nvPr>
            <p:ph idx="1"/>
          </p:nvPr>
        </p:nvSpPr>
        <p:spPr/>
        <p:txBody>
          <a:bodyPr>
            <a:normAutofit/>
          </a:bodyPr>
          <a:lstStyle/>
          <a:p>
            <a:r>
              <a:rPr lang="en-US" sz="2000" dirty="0"/>
              <a:t>Maven Toys supply chain needs to work on decreasing the cost value.</a:t>
            </a:r>
          </a:p>
          <a:p>
            <a:endParaRPr lang="en-US" sz="2000" dirty="0"/>
          </a:p>
          <a:p>
            <a:r>
              <a:rPr lang="en-US" sz="2000" dirty="0"/>
              <a:t>Adjustment is needed in the product in inventory to match demand</a:t>
            </a:r>
            <a:r>
              <a:rPr lang="en-US" sz="2400" dirty="0"/>
              <a:t>.</a:t>
            </a:r>
          </a:p>
          <a:p>
            <a:pPr lvl="1">
              <a:buFont typeface="Wingdings" panose="05000000000000000000" pitchFamily="2" charset="2"/>
              <a:buChar char="Ø"/>
            </a:pPr>
            <a:r>
              <a:rPr lang="en-US" sz="1800" dirty="0"/>
              <a:t>Increase inventory for the product </a:t>
            </a:r>
            <a:r>
              <a:rPr lang="en-US" sz="1800" b="1" dirty="0">
                <a:solidFill>
                  <a:srgbClr val="D7B119"/>
                </a:solidFill>
              </a:rPr>
              <a:t>Colorbuds</a:t>
            </a:r>
            <a:r>
              <a:rPr lang="en-US" sz="1800" dirty="0"/>
              <a:t> in the Electronics Category as it has the highest profit and a significantly low inventory. </a:t>
            </a:r>
          </a:p>
          <a:p>
            <a:pPr lvl="1">
              <a:buFont typeface="Wingdings" panose="05000000000000000000" pitchFamily="2" charset="2"/>
              <a:buChar char="Ø"/>
            </a:pPr>
            <a:r>
              <a:rPr lang="en-US" sz="1800" dirty="0"/>
              <a:t>Although “</a:t>
            </a:r>
            <a:r>
              <a:rPr lang="en-US" sz="1800" b="1" dirty="0">
                <a:solidFill>
                  <a:srgbClr val="D7B119"/>
                </a:solidFill>
              </a:rPr>
              <a:t>Gamer Headphone</a:t>
            </a:r>
            <a:r>
              <a:rPr lang="en-US" sz="1800" dirty="0"/>
              <a:t>” and “ </a:t>
            </a:r>
            <a:r>
              <a:rPr lang="en-US" sz="1800" b="1" dirty="0">
                <a:solidFill>
                  <a:srgbClr val="D7B119"/>
                </a:solidFill>
              </a:rPr>
              <a:t>Toy Robot</a:t>
            </a:r>
            <a:r>
              <a:rPr lang="en-US" sz="1800" dirty="0"/>
              <a:t>” belong to the Electronics category and contribute the highest profit, they must not be restocked as they are products in high stock with significantly low profit.</a:t>
            </a:r>
          </a:p>
          <a:p>
            <a:pPr lvl="1">
              <a:buFont typeface="Wingdings" panose="05000000000000000000" pitchFamily="2" charset="2"/>
              <a:buChar char="Ø"/>
            </a:pPr>
            <a:r>
              <a:rPr lang="en-US" sz="1800" dirty="0"/>
              <a:t>Stop restocking the products “</a:t>
            </a:r>
            <a:r>
              <a:rPr lang="en-US" sz="1800" b="1" dirty="0">
                <a:solidFill>
                  <a:srgbClr val="D7B119"/>
                </a:solidFill>
              </a:rPr>
              <a:t>Magic Sand</a:t>
            </a:r>
            <a:r>
              <a:rPr lang="en-US" sz="1800" dirty="0"/>
              <a:t>” and "</a:t>
            </a:r>
            <a:r>
              <a:rPr lang="en-US" sz="1800" b="1" dirty="0">
                <a:solidFill>
                  <a:srgbClr val="D7B119"/>
                </a:solidFill>
              </a:rPr>
              <a:t>Dinosaur Figures</a:t>
            </a:r>
            <a:r>
              <a:rPr lang="en-US" sz="1800" dirty="0"/>
              <a:t>” as they are the 2</a:t>
            </a:r>
            <a:r>
              <a:rPr lang="en-US" sz="1800" baseline="30000" dirty="0"/>
              <a:t>nd</a:t>
            </a:r>
            <a:r>
              <a:rPr lang="en-US" sz="1800" dirty="0"/>
              <a:t> and 3</a:t>
            </a:r>
            <a:r>
              <a:rPr lang="en-US" sz="1800" baseline="30000" dirty="0"/>
              <a:t>rd</a:t>
            </a:r>
            <a:r>
              <a:rPr lang="en-US" sz="1800" dirty="0"/>
              <a:t> largest inventory and below the top ten in profit with a significant margin.</a:t>
            </a:r>
          </a:p>
          <a:p>
            <a:pPr lvl="1">
              <a:buFont typeface="Wingdings" panose="05000000000000000000" pitchFamily="2" charset="2"/>
              <a:buChar char="Ø"/>
            </a:pPr>
            <a:endParaRPr lang="en-US" sz="1800" dirty="0"/>
          </a:p>
          <a:p>
            <a:r>
              <a:rPr lang="en-US" sz="2000" dirty="0"/>
              <a:t>Work on lowering the cost of the product “</a:t>
            </a:r>
            <a:r>
              <a:rPr lang="en-US" sz="2000" b="1" dirty="0">
                <a:solidFill>
                  <a:srgbClr val="D7B119"/>
                </a:solidFill>
              </a:rPr>
              <a:t>Lego Bricks</a:t>
            </a:r>
            <a:r>
              <a:rPr lang="en-US" sz="2000" dirty="0"/>
              <a:t>” as it is; although it achieves the highest revenue, it comes third in profit.</a:t>
            </a:r>
          </a:p>
          <a:p>
            <a:endParaRPr lang="en-US" dirty="0"/>
          </a:p>
          <a:p>
            <a:endParaRPr lang="en-US" dirty="0"/>
          </a:p>
          <a:p>
            <a:endParaRPr lang="en-US" dirty="0"/>
          </a:p>
          <a:p>
            <a:endParaRPr lang="en-US" b="1" dirty="0"/>
          </a:p>
          <a:p>
            <a:endParaRPr lang="en-US" b="1" dirty="0"/>
          </a:p>
        </p:txBody>
      </p:sp>
      <p:sp>
        <p:nvSpPr>
          <p:cNvPr id="4" name="Date Placeholder 3">
            <a:extLst>
              <a:ext uri="{FF2B5EF4-FFF2-40B4-BE49-F238E27FC236}">
                <a16:creationId xmlns:a16="http://schemas.microsoft.com/office/drawing/2014/main" id="{18C0E7E2-D49E-9F6C-D69D-0649BC673209}"/>
              </a:ext>
            </a:extLst>
          </p:cNvPr>
          <p:cNvSpPr>
            <a:spLocks noGrp="1"/>
          </p:cNvSpPr>
          <p:nvPr>
            <p:ph type="dt" sz="half" idx="10"/>
          </p:nvPr>
        </p:nvSpPr>
        <p:spPr/>
        <p:txBody>
          <a:bodyPr/>
          <a:lstStyle/>
          <a:p>
            <a:fld id="{D40A7B7E-3938-4D0E-8E14-E58AA83CCFB6}" type="datetime1">
              <a:rPr lang="en-US" smtClean="0"/>
              <a:t>10/22/2024</a:t>
            </a:fld>
            <a:endParaRPr lang="en-US" dirty="0"/>
          </a:p>
        </p:txBody>
      </p:sp>
      <p:sp>
        <p:nvSpPr>
          <p:cNvPr id="5" name="Footer Placeholder 4">
            <a:extLst>
              <a:ext uri="{FF2B5EF4-FFF2-40B4-BE49-F238E27FC236}">
                <a16:creationId xmlns:a16="http://schemas.microsoft.com/office/drawing/2014/main" id="{78717946-07C7-DC10-0F0C-F689D30029B0}"/>
              </a:ext>
            </a:extLst>
          </p:cNvPr>
          <p:cNvSpPr>
            <a:spLocks noGrp="1"/>
          </p:cNvSpPr>
          <p:nvPr>
            <p:ph type="ftr" sz="quarter" idx="11"/>
          </p:nvPr>
        </p:nvSpPr>
        <p:spPr/>
        <p:txBody>
          <a:bodyPr/>
          <a:lstStyle/>
          <a:p>
            <a:r>
              <a:rPr lang="en-US" dirty="0"/>
              <a:t>Power BI Engineer Final Project_DEPI-GIZ1_DAT2_G1e_Group</a:t>
            </a:r>
          </a:p>
        </p:txBody>
      </p:sp>
      <p:sp>
        <p:nvSpPr>
          <p:cNvPr id="6" name="Slide Number Placeholder 5">
            <a:extLst>
              <a:ext uri="{FF2B5EF4-FFF2-40B4-BE49-F238E27FC236}">
                <a16:creationId xmlns:a16="http://schemas.microsoft.com/office/drawing/2014/main" id="{BE14A019-1D12-BE93-542A-C0C676A74F65}"/>
              </a:ext>
            </a:extLst>
          </p:cNvPr>
          <p:cNvSpPr>
            <a:spLocks noGrp="1"/>
          </p:cNvSpPr>
          <p:nvPr>
            <p:ph type="sldNum" sz="quarter" idx="12"/>
          </p:nvPr>
        </p:nvSpPr>
        <p:spPr/>
        <p:txBody>
          <a:bodyPr/>
          <a:lstStyle/>
          <a:p>
            <a:fld id="{5EE24C92-1265-4741-8F9F-404A15D9386E}" type="slidenum">
              <a:rPr lang="en-US" smtClean="0"/>
              <a:t>18</a:t>
            </a:fld>
            <a:endParaRPr lang="en-US" dirty="0"/>
          </a:p>
        </p:txBody>
      </p:sp>
    </p:spTree>
    <p:extLst>
      <p:ext uri="{BB962C8B-B14F-4D97-AF65-F5344CB8AC3E}">
        <p14:creationId xmlns:p14="http://schemas.microsoft.com/office/powerpoint/2010/main" val="379464005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3CC7-C4F7-F198-4533-CC154AF00F31}"/>
              </a:ext>
            </a:extLst>
          </p:cNvPr>
          <p:cNvSpPr>
            <a:spLocks noGrp="1"/>
          </p:cNvSpPr>
          <p:nvPr>
            <p:ph type="title"/>
          </p:nvPr>
        </p:nvSpPr>
        <p:spPr>
          <a:xfrm>
            <a:off x="605428" y="768350"/>
            <a:ext cx="10515600" cy="2852737"/>
          </a:xfrm>
        </p:spPr>
        <p:txBody>
          <a:bodyPr/>
          <a:lstStyle/>
          <a:p>
            <a:pPr algn="ctr"/>
            <a:r>
              <a:rPr lang="en-US" b="1" dirty="0"/>
              <a:t>Questions?</a:t>
            </a:r>
          </a:p>
        </p:txBody>
      </p:sp>
      <p:sp>
        <p:nvSpPr>
          <p:cNvPr id="4" name="Date Placeholder 3">
            <a:extLst>
              <a:ext uri="{FF2B5EF4-FFF2-40B4-BE49-F238E27FC236}">
                <a16:creationId xmlns:a16="http://schemas.microsoft.com/office/drawing/2014/main" id="{38B3F0C4-299C-EC9F-B81C-BA05C0A47A5A}"/>
              </a:ext>
            </a:extLst>
          </p:cNvPr>
          <p:cNvSpPr>
            <a:spLocks noGrp="1"/>
          </p:cNvSpPr>
          <p:nvPr>
            <p:ph type="dt" sz="half" idx="10"/>
          </p:nvPr>
        </p:nvSpPr>
        <p:spPr/>
        <p:txBody>
          <a:bodyPr/>
          <a:lstStyle/>
          <a:p>
            <a:fld id="{1B4777F9-2A00-47FF-A8CF-CA2FA3234A29}" type="datetime1">
              <a:rPr lang="en-US" smtClean="0"/>
              <a:t>10/22/2024</a:t>
            </a:fld>
            <a:endParaRPr lang="en-US"/>
          </a:p>
        </p:txBody>
      </p:sp>
      <p:sp>
        <p:nvSpPr>
          <p:cNvPr id="5" name="Footer Placeholder 4">
            <a:extLst>
              <a:ext uri="{FF2B5EF4-FFF2-40B4-BE49-F238E27FC236}">
                <a16:creationId xmlns:a16="http://schemas.microsoft.com/office/drawing/2014/main" id="{83F5F205-8071-9ED2-A896-4FA827C2FE5F}"/>
              </a:ext>
            </a:extLst>
          </p:cNvPr>
          <p:cNvSpPr>
            <a:spLocks noGrp="1"/>
          </p:cNvSpPr>
          <p:nvPr>
            <p:ph type="ftr" sz="quarter" idx="11"/>
          </p:nvPr>
        </p:nvSpPr>
        <p:spPr/>
        <p:txBody>
          <a:bodyPr/>
          <a:lstStyle/>
          <a:p>
            <a:r>
              <a:rPr lang="en-US" dirty="0"/>
              <a:t>Power BI Engineer Final Project_DEPI-GIZ1_DAT2_G1e_Group 3</a:t>
            </a:r>
          </a:p>
        </p:txBody>
      </p:sp>
      <p:sp>
        <p:nvSpPr>
          <p:cNvPr id="6" name="Slide Number Placeholder 5">
            <a:extLst>
              <a:ext uri="{FF2B5EF4-FFF2-40B4-BE49-F238E27FC236}">
                <a16:creationId xmlns:a16="http://schemas.microsoft.com/office/drawing/2014/main" id="{140B9CF6-9713-C31A-DD8B-1D7D58108F3B}"/>
              </a:ext>
            </a:extLst>
          </p:cNvPr>
          <p:cNvSpPr>
            <a:spLocks noGrp="1"/>
          </p:cNvSpPr>
          <p:nvPr>
            <p:ph type="sldNum" sz="quarter" idx="12"/>
          </p:nvPr>
        </p:nvSpPr>
        <p:spPr/>
        <p:txBody>
          <a:bodyPr/>
          <a:lstStyle/>
          <a:p>
            <a:fld id="{5EE24C92-1265-4741-8F9F-404A15D9386E}" type="slidenum">
              <a:rPr lang="en-US" smtClean="0"/>
              <a:t>19</a:t>
            </a:fld>
            <a:endParaRPr lang="en-US"/>
          </a:p>
        </p:txBody>
      </p:sp>
    </p:spTree>
    <p:extLst>
      <p:ext uri="{BB962C8B-B14F-4D97-AF65-F5344CB8AC3E}">
        <p14:creationId xmlns:p14="http://schemas.microsoft.com/office/powerpoint/2010/main" val="132147793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1137-5C2E-A3FB-D5B1-9CB016B7978F}"/>
              </a:ext>
            </a:extLst>
          </p:cNvPr>
          <p:cNvSpPr>
            <a:spLocks noGrp="1"/>
          </p:cNvSpPr>
          <p:nvPr>
            <p:ph type="title"/>
          </p:nvPr>
        </p:nvSpPr>
        <p:spPr>
          <a:xfrm>
            <a:off x="4876800" y="1285875"/>
            <a:ext cx="6559550" cy="4448175"/>
          </a:xfrm>
        </p:spPr>
        <p:txBody>
          <a:bodyPr/>
          <a:lstStyle/>
          <a:p>
            <a:r>
              <a:rPr lang="en-US" b="1" dirty="0">
                <a:solidFill>
                  <a:srgbClr val="D7B119"/>
                </a:solidFill>
              </a:rPr>
              <a:t>Introduction</a:t>
            </a:r>
          </a:p>
        </p:txBody>
      </p:sp>
      <p:sp>
        <p:nvSpPr>
          <p:cNvPr id="3" name="Date Placeholder 2">
            <a:extLst>
              <a:ext uri="{FF2B5EF4-FFF2-40B4-BE49-F238E27FC236}">
                <a16:creationId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10/22/2024</a:t>
            </a:fld>
            <a:endParaRPr lang="en-US"/>
          </a:p>
        </p:txBody>
      </p:sp>
      <p:sp>
        <p:nvSpPr>
          <p:cNvPr id="4" name="Footer Placeholder 3">
            <a:extLst>
              <a:ext uri="{FF2B5EF4-FFF2-40B4-BE49-F238E27FC236}">
                <a16:creationId xmlns:a16="http://schemas.microsoft.com/office/drawing/2014/main" id="{E88BAB07-AC63-A87B-A58C-3042302A5F9A}"/>
              </a:ext>
            </a:extLst>
          </p:cNvPr>
          <p:cNvSpPr>
            <a:spLocks noGrp="1"/>
          </p:cNvSpPr>
          <p:nvPr>
            <p:ph type="ftr" sz="quarter" idx="11"/>
          </p:nvPr>
        </p:nvSpPr>
        <p:spPr/>
        <p:txBody>
          <a:bodyPr/>
          <a:lstStyle/>
          <a:p>
            <a:r>
              <a:rPr lang="en-US" dirty="0"/>
              <a:t>Power BI Engineer Final Project_DEPI-GIZ1_DAT2_G1e_Group</a:t>
            </a:r>
          </a:p>
        </p:txBody>
      </p:sp>
      <p:sp>
        <p:nvSpPr>
          <p:cNvPr id="5" name="Slide Number Placeholder 4">
            <a:extLst>
              <a:ext uri="{FF2B5EF4-FFF2-40B4-BE49-F238E27FC236}">
                <a16:creationId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2</a:t>
            </a:fld>
            <a:endParaRPr lang="en-US" dirty="0"/>
          </a:p>
        </p:txBody>
      </p:sp>
      <p:pic>
        <p:nvPicPr>
          <p:cNvPr id="6" name="Picture 5">
            <a:extLst>
              <a:ext uri="{FF2B5EF4-FFF2-40B4-BE49-F238E27FC236}">
                <a16:creationId xmlns:a16="http://schemas.microsoft.com/office/drawing/2014/main" id="{C548B205-585A-726F-378D-FE11C3A68298}"/>
              </a:ext>
            </a:extLst>
          </p:cNvPr>
          <p:cNvPicPr>
            <a:picLocks noChangeAspect="1"/>
          </p:cNvPicPr>
          <p:nvPr/>
        </p:nvPicPr>
        <p:blipFill>
          <a:blip r:embed="rId2">
            <a:extLst>
              <a:ext uri="{28A0092B-C50C-407E-A947-70E740481C1C}">
                <a14:useLocalDpi xmlns:a14="http://schemas.microsoft.com/office/drawing/2010/main" val="0"/>
              </a:ext>
            </a:extLst>
          </a:blip>
          <a:srcRect l="1563" r="1563"/>
          <a:stretch/>
        </p:blipFill>
        <p:spPr>
          <a:xfrm>
            <a:off x="1016517" y="2063376"/>
            <a:ext cx="2645893" cy="2731245"/>
          </a:xfrm>
          <a:prstGeom prst="ellipse">
            <a:avLst/>
          </a:prstGeom>
          <a:ln w="63500" cap="rnd">
            <a:solidFill>
              <a:srgbClr val="336EA8"/>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Block Arc 6">
            <a:extLst>
              <a:ext uri="{FF2B5EF4-FFF2-40B4-BE49-F238E27FC236}">
                <a16:creationId xmlns:a16="http://schemas.microsoft.com/office/drawing/2014/main" id="{FDAAF484-AF3B-E506-AA71-3EF3E4C9FA68}"/>
              </a:ext>
            </a:extLst>
          </p:cNvPr>
          <p:cNvSpPr/>
          <p:nvPr/>
        </p:nvSpPr>
        <p:spPr>
          <a:xfrm rot="5400000">
            <a:off x="-965997" y="4069881"/>
            <a:ext cx="1942680" cy="1469097"/>
          </a:xfrm>
          <a:prstGeom prst="blockArc">
            <a:avLst/>
          </a:prstGeom>
          <a:solidFill>
            <a:srgbClr val="94B9D6"/>
          </a:solidFill>
          <a:ln>
            <a:solidFill>
              <a:srgbClr val="94B9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7212695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3CC7-C4F7-F198-4533-CC154AF00F31}"/>
              </a:ext>
            </a:extLst>
          </p:cNvPr>
          <p:cNvSpPr>
            <a:spLocks noGrp="1"/>
          </p:cNvSpPr>
          <p:nvPr>
            <p:ph type="title"/>
          </p:nvPr>
        </p:nvSpPr>
        <p:spPr>
          <a:xfrm>
            <a:off x="605428" y="768350"/>
            <a:ext cx="10515600" cy="2852737"/>
          </a:xfrm>
        </p:spPr>
        <p:txBody>
          <a:bodyPr/>
          <a:lstStyle/>
          <a:p>
            <a:pPr algn="ctr"/>
            <a:r>
              <a:rPr lang="en-US" b="1" dirty="0"/>
              <a:t>Thank You</a:t>
            </a:r>
          </a:p>
        </p:txBody>
      </p:sp>
      <p:sp>
        <p:nvSpPr>
          <p:cNvPr id="4" name="Date Placeholder 3">
            <a:extLst>
              <a:ext uri="{FF2B5EF4-FFF2-40B4-BE49-F238E27FC236}">
                <a16:creationId xmlns:a16="http://schemas.microsoft.com/office/drawing/2014/main" id="{38B3F0C4-299C-EC9F-B81C-BA05C0A47A5A}"/>
              </a:ext>
            </a:extLst>
          </p:cNvPr>
          <p:cNvSpPr>
            <a:spLocks noGrp="1"/>
          </p:cNvSpPr>
          <p:nvPr>
            <p:ph type="dt" sz="half" idx="10"/>
          </p:nvPr>
        </p:nvSpPr>
        <p:spPr/>
        <p:txBody>
          <a:bodyPr/>
          <a:lstStyle/>
          <a:p>
            <a:fld id="{1B4777F9-2A00-47FF-A8CF-CA2FA3234A29}" type="datetime1">
              <a:rPr lang="en-US" smtClean="0"/>
              <a:t>10/22/2024</a:t>
            </a:fld>
            <a:endParaRPr lang="en-US"/>
          </a:p>
        </p:txBody>
      </p:sp>
      <p:sp>
        <p:nvSpPr>
          <p:cNvPr id="5" name="Footer Placeholder 4">
            <a:extLst>
              <a:ext uri="{FF2B5EF4-FFF2-40B4-BE49-F238E27FC236}">
                <a16:creationId xmlns:a16="http://schemas.microsoft.com/office/drawing/2014/main" id="{83F5F205-8071-9ED2-A896-4FA827C2FE5F}"/>
              </a:ext>
            </a:extLst>
          </p:cNvPr>
          <p:cNvSpPr>
            <a:spLocks noGrp="1"/>
          </p:cNvSpPr>
          <p:nvPr>
            <p:ph type="ftr" sz="quarter" idx="11"/>
          </p:nvPr>
        </p:nvSpPr>
        <p:spPr/>
        <p:txBody>
          <a:bodyPr/>
          <a:lstStyle/>
          <a:p>
            <a:r>
              <a:rPr lang="en-US" dirty="0"/>
              <a:t>Power BI Engineer Final Project_DEPI-GIZ1_DAT2_G1e_Group 3</a:t>
            </a:r>
          </a:p>
        </p:txBody>
      </p:sp>
      <p:sp>
        <p:nvSpPr>
          <p:cNvPr id="6" name="Slide Number Placeholder 5">
            <a:extLst>
              <a:ext uri="{FF2B5EF4-FFF2-40B4-BE49-F238E27FC236}">
                <a16:creationId xmlns:a16="http://schemas.microsoft.com/office/drawing/2014/main" id="{140B9CF6-9713-C31A-DD8B-1D7D58108F3B}"/>
              </a:ext>
            </a:extLst>
          </p:cNvPr>
          <p:cNvSpPr>
            <a:spLocks noGrp="1"/>
          </p:cNvSpPr>
          <p:nvPr>
            <p:ph type="sldNum" sz="quarter" idx="12"/>
          </p:nvPr>
        </p:nvSpPr>
        <p:spPr/>
        <p:txBody>
          <a:bodyPr/>
          <a:lstStyle/>
          <a:p>
            <a:fld id="{5EE24C92-1265-4741-8F9F-404A15D9386E}" type="slidenum">
              <a:rPr lang="en-US" smtClean="0"/>
              <a:t>20</a:t>
            </a:fld>
            <a:endParaRPr lang="en-US"/>
          </a:p>
        </p:txBody>
      </p:sp>
    </p:spTree>
    <p:extLst>
      <p:ext uri="{BB962C8B-B14F-4D97-AF65-F5344CB8AC3E}">
        <p14:creationId xmlns:p14="http://schemas.microsoft.com/office/powerpoint/2010/main" val="24593046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EDBB-6168-7670-BC53-3C967642AA2E}"/>
              </a:ext>
            </a:extLst>
          </p:cNvPr>
          <p:cNvSpPr>
            <a:spLocks noGrp="1"/>
          </p:cNvSpPr>
          <p:nvPr>
            <p:ph type="title"/>
          </p:nvPr>
        </p:nvSpPr>
        <p:spPr/>
        <p:txBody>
          <a:bodyPr/>
          <a:lstStyle/>
          <a:p>
            <a:r>
              <a:rPr lang="en-US" b="1" dirty="0"/>
              <a:t>    </a:t>
            </a:r>
            <a:r>
              <a:rPr lang="en-US" sz="4000" b="1" dirty="0"/>
              <a:t>The Maven Toys Supply Chain Analysis</a:t>
            </a:r>
          </a:p>
        </p:txBody>
      </p:sp>
      <p:sp>
        <p:nvSpPr>
          <p:cNvPr id="3" name="Content Placeholder 2">
            <a:extLst>
              <a:ext uri="{FF2B5EF4-FFF2-40B4-BE49-F238E27FC236}">
                <a16:creationId xmlns:a16="http://schemas.microsoft.com/office/drawing/2014/main" id="{13622365-E986-7304-7821-A18E96398F14}"/>
              </a:ext>
            </a:extLst>
          </p:cNvPr>
          <p:cNvSpPr>
            <a:spLocks noGrp="1"/>
          </p:cNvSpPr>
          <p:nvPr>
            <p:ph idx="1"/>
          </p:nvPr>
        </p:nvSpPr>
        <p:spPr>
          <a:xfrm>
            <a:off x="838201" y="1825625"/>
            <a:ext cx="9037320" cy="4017826"/>
          </a:xfrm>
        </p:spPr>
        <p:txBody>
          <a:bodyPr>
            <a:normAutofit fontScale="92500" lnSpcReduction="10000"/>
          </a:bodyPr>
          <a:lstStyle/>
          <a:p>
            <a:pPr marL="0" indent="0">
              <a:buNone/>
            </a:pPr>
            <a:endParaRPr lang="en-US" b="1" dirty="0"/>
          </a:p>
          <a:p>
            <a:r>
              <a:rPr lang="en-US" sz="2200" dirty="0"/>
              <a:t>Maven Toys is a fun and creative toy company that goes beyond regular play. As a top player in the toy industry, their goal is to create special moments for kids. Now, they’re using data analysis to bring even more joy to families.</a:t>
            </a:r>
          </a:p>
          <a:p>
            <a:endParaRPr lang="en-US" sz="2200" dirty="0"/>
          </a:p>
          <a:p>
            <a:r>
              <a:rPr lang="en-US" sz="2200" dirty="0"/>
              <a:t>In this project, we assume the Power BI Data Analyst role for the Maven Toys Supply Chain.</a:t>
            </a:r>
          </a:p>
          <a:p>
            <a:pPr marL="0" indent="0">
              <a:buNone/>
            </a:pPr>
            <a:endParaRPr lang="en-US" sz="2200" dirty="0"/>
          </a:p>
          <a:p>
            <a:r>
              <a:rPr lang="en-US" sz="2200" dirty="0"/>
              <a:t> This project analyzes the cost structure and pricing efficiency across product categories. The goal is to identify areas for cost optimization, ensure pricing strategies align with procurement costs, and support decision-making in supply chain operations.</a:t>
            </a:r>
          </a:p>
          <a:p>
            <a:endParaRPr lang="en-US" sz="2400" dirty="0"/>
          </a:p>
          <a:p>
            <a:endParaRPr lang="en-US" sz="2400" dirty="0"/>
          </a:p>
          <a:p>
            <a:endParaRPr lang="en-US" sz="2400" dirty="0"/>
          </a:p>
          <a:p>
            <a:pPr marL="0" indent="0">
              <a:buNone/>
            </a:pPr>
            <a:endParaRPr lang="en-US" sz="2400" dirty="0"/>
          </a:p>
        </p:txBody>
      </p:sp>
      <p:sp>
        <p:nvSpPr>
          <p:cNvPr id="4" name="Date Placeholder 3">
            <a:extLst>
              <a:ext uri="{FF2B5EF4-FFF2-40B4-BE49-F238E27FC236}">
                <a16:creationId xmlns:a16="http://schemas.microsoft.com/office/drawing/2014/main" id="{3B67377B-BA81-1B4C-D2D0-8D219C504295}"/>
              </a:ext>
            </a:extLst>
          </p:cNvPr>
          <p:cNvSpPr>
            <a:spLocks noGrp="1"/>
          </p:cNvSpPr>
          <p:nvPr>
            <p:ph type="dt" sz="half" idx="10"/>
          </p:nvPr>
        </p:nvSpPr>
        <p:spPr/>
        <p:txBody>
          <a:bodyPr/>
          <a:lstStyle/>
          <a:p>
            <a:fld id="{D40A7B7E-3938-4D0E-8E14-E58AA83CCFB6}" type="datetime1">
              <a:rPr lang="en-US" smtClean="0"/>
              <a:t>10/22/2024</a:t>
            </a:fld>
            <a:endParaRPr lang="en-US" dirty="0"/>
          </a:p>
        </p:txBody>
      </p:sp>
      <p:sp>
        <p:nvSpPr>
          <p:cNvPr id="5" name="Footer Placeholder 4">
            <a:extLst>
              <a:ext uri="{FF2B5EF4-FFF2-40B4-BE49-F238E27FC236}">
                <a16:creationId xmlns:a16="http://schemas.microsoft.com/office/drawing/2014/main" id="{465A321B-E1DD-6329-0B66-DDDF7851AA8C}"/>
              </a:ext>
            </a:extLst>
          </p:cNvPr>
          <p:cNvSpPr>
            <a:spLocks noGrp="1"/>
          </p:cNvSpPr>
          <p:nvPr>
            <p:ph type="ftr" sz="quarter" idx="11"/>
          </p:nvPr>
        </p:nvSpPr>
        <p:spPr/>
        <p:txBody>
          <a:bodyPr/>
          <a:lstStyle/>
          <a:p>
            <a:r>
              <a:rPr lang="en-US" dirty="0"/>
              <a:t>Power BI Engineer Final Project_DEPI-GIZ1_DAT2_G1e_Group 3</a:t>
            </a:r>
          </a:p>
        </p:txBody>
      </p:sp>
      <p:sp>
        <p:nvSpPr>
          <p:cNvPr id="6" name="Slide Number Placeholder 5">
            <a:extLst>
              <a:ext uri="{FF2B5EF4-FFF2-40B4-BE49-F238E27FC236}">
                <a16:creationId xmlns:a16="http://schemas.microsoft.com/office/drawing/2014/main" id="{F6057F7E-FBBA-C843-FCAC-BF6A0234FFA9}"/>
              </a:ext>
            </a:extLst>
          </p:cNvPr>
          <p:cNvSpPr>
            <a:spLocks noGrp="1"/>
          </p:cNvSpPr>
          <p:nvPr>
            <p:ph type="sldNum" sz="quarter" idx="12"/>
          </p:nvPr>
        </p:nvSpPr>
        <p:spPr/>
        <p:txBody>
          <a:bodyPr/>
          <a:lstStyle/>
          <a:p>
            <a:fld id="{5EE24C92-1265-4741-8F9F-404A15D9386E}" type="slidenum">
              <a:rPr lang="en-US" smtClean="0"/>
              <a:t>3</a:t>
            </a:fld>
            <a:endParaRPr lang="en-US"/>
          </a:p>
        </p:txBody>
      </p:sp>
      <p:pic>
        <p:nvPicPr>
          <p:cNvPr id="10" name="Picture 9" descr="A logo for a toy store&#10;&#10;Description automatically generated">
            <a:extLst>
              <a:ext uri="{FF2B5EF4-FFF2-40B4-BE49-F238E27FC236}">
                <a16:creationId xmlns:a16="http://schemas.microsoft.com/office/drawing/2014/main" id="{06B4DD5D-51EA-75D3-C8F0-FA1F4F995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7803" y="2374219"/>
            <a:ext cx="2554197" cy="2554197"/>
          </a:xfrm>
          <a:prstGeom prst="rect">
            <a:avLst/>
          </a:prstGeom>
        </p:spPr>
      </p:pic>
    </p:spTree>
    <p:extLst>
      <p:ext uri="{BB962C8B-B14F-4D97-AF65-F5344CB8AC3E}">
        <p14:creationId xmlns:p14="http://schemas.microsoft.com/office/powerpoint/2010/main" val="1726446570"/>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1137-5C2E-A3FB-D5B1-9CB016B7978F}"/>
              </a:ext>
            </a:extLst>
          </p:cNvPr>
          <p:cNvSpPr>
            <a:spLocks noGrp="1"/>
          </p:cNvSpPr>
          <p:nvPr>
            <p:ph type="title"/>
          </p:nvPr>
        </p:nvSpPr>
        <p:spPr>
          <a:xfrm>
            <a:off x="4876800" y="1285875"/>
            <a:ext cx="6559550" cy="4448175"/>
          </a:xfrm>
        </p:spPr>
        <p:txBody>
          <a:bodyPr/>
          <a:lstStyle/>
          <a:p>
            <a:r>
              <a:rPr lang="en-US" b="1" dirty="0">
                <a:solidFill>
                  <a:srgbClr val="D7B119"/>
                </a:solidFill>
              </a:rPr>
              <a:t>Supply Chain Analysis Plan</a:t>
            </a:r>
          </a:p>
        </p:txBody>
      </p:sp>
      <p:sp>
        <p:nvSpPr>
          <p:cNvPr id="3" name="Date Placeholder 2">
            <a:extLst>
              <a:ext uri="{FF2B5EF4-FFF2-40B4-BE49-F238E27FC236}">
                <a16:creationId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10/22/2024</a:t>
            </a:fld>
            <a:endParaRPr lang="en-US"/>
          </a:p>
        </p:txBody>
      </p:sp>
      <p:sp>
        <p:nvSpPr>
          <p:cNvPr id="4" name="Footer Placeholder 3">
            <a:extLst>
              <a:ext uri="{FF2B5EF4-FFF2-40B4-BE49-F238E27FC236}">
                <a16:creationId xmlns:a16="http://schemas.microsoft.com/office/drawing/2014/main" id="{E88BAB07-AC63-A87B-A58C-3042302A5F9A}"/>
              </a:ext>
            </a:extLst>
          </p:cNvPr>
          <p:cNvSpPr>
            <a:spLocks noGrp="1"/>
          </p:cNvSpPr>
          <p:nvPr>
            <p:ph type="ftr" sz="quarter" idx="11"/>
          </p:nvPr>
        </p:nvSpPr>
        <p:spPr/>
        <p:txBody>
          <a:bodyPr/>
          <a:lstStyle/>
          <a:p>
            <a:r>
              <a:rPr lang="en-US" dirty="0"/>
              <a:t>Power BI Engineer Final Project_DEPI-GIZ1_DAT2_G1e_Group</a:t>
            </a:r>
          </a:p>
        </p:txBody>
      </p:sp>
      <p:sp>
        <p:nvSpPr>
          <p:cNvPr id="5" name="Slide Number Placeholder 4">
            <a:extLst>
              <a:ext uri="{FF2B5EF4-FFF2-40B4-BE49-F238E27FC236}">
                <a16:creationId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4</a:t>
            </a:fld>
            <a:endParaRPr lang="en-US"/>
          </a:p>
        </p:txBody>
      </p:sp>
      <p:pic>
        <p:nvPicPr>
          <p:cNvPr id="6" name="Picture 5">
            <a:extLst>
              <a:ext uri="{FF2B5EF4-FFF2-40B4-BE49-F238E27FC236}">
                <a16:creationId xmlns:a16="http://schemas.microsoft.com/office/drawing/2014/main" id="{C548B205-585A-726F-378D-FE11C3A68298}"/>
              </a:ext>
            </a:extLst>
          </p:cNvPr>
          <p:cNvPicPr>
            <a:picLocks noChangeAspect="1"/>
          </p:cNvPicPr>
          <p:nvPr/>
        </p:nvPicPr>
        <p:blipFill>
          <a:blip r:embed="rId2">
            <a:extLst>
              <a:ext uri="{28A0092B-C50C-407E-A947-70E740481C1C}">
                <a14:useLocalDpi xmlns:a14="http://schemas.microsoft.com/office/drawing/2010/main" val="0"/>
              </a:ext>
            </a:extLst>
          </a:blip>
          <a:srcRect l="1563" r="1563"/>
          <a:stretch/>
        </p:blipFill>
        <p:spPr>
          <a:xfrm>
            <a:off x="1016517" y="2063376"/>
            <a:ext cx="2645893" cy="2731245"/>
          </a:xfrm>
          <a:prstGeom prst="ellipse">
            <a:avLst/>
          </a:prstGeom>
          <a:ln w="63500" cap="rnd">
            <a:solidFill>
              <a:srgbClr val="336EA8"/>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Block Arc 6">
            <a:extLst>
              <a:ext uri="{FF2B5EF4-FFF2-40B4-BE49-F238E27FC236}">
                <a16:creationId xmlns:a16="http://schemas.microsoft.com/office/drawing/2014/main" id="{FDAAF484-AF3B-E506-AA71-3EF3E4C9FA68}"/>
              </a:ext>
            </a:extLst>
          </p:cNvPr>
          <p:cNvSpPr/>
          <p:nvPr/>
        </p:nvSpPr>
        <p:spPr>
          <a:xfrm rot="5400000">
            <a:off x="-965997" y="4069881"/>
            <a:ext cx="1942680" cy="1469097"/>
          </a:xfrm>
          <a:prstGeom prst="blockArc">
            <a:avLst/>
          </a:prstGeom>
          <a:solidFill>
            <a:srgbClr val="94B9D6"/>
          </a:solidFill>
          <a:ln>
            <a:solidFill>
              <a:srgbClr val="94B9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7384279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57250FC-0069-0B50-FFB1-8DAC9A618CFE}"/>
              </a:ext>
            </a:extLst>
          </p:cNvPr>
          <p:cNvSpPr>
            <a:spLocks noGrp="1"/>
          </p:cNvSpPr>
          <p:nvPr>
            <p:ph type="title"/>
          </p:nvPr>
        </p:nvSpPr>
        <p:spPr>
          <a:xfrm>
            <a:off x="838200" y="365125"/>
            <a:ext cx="10515600" cy="1325563"/>
          </a:xfrm>
        </p:spPr>
        <p:txBody>
          <a:bodyPr anchor="ctr">
            <a:normAutofit/>
          </a:bodyPr>
          <a:lstStyle/>
          <a:p>
            <a:r>
              <a:rPr lang="en-US" b="1" dirty="0"/>
              <a:t>   </a:t>
            </a:r>
            <a:r>
              <a:rPr lang="en-US" sz="4000" b="1" dirty="0"/>
              <a:t>Supply Chain Analysis – Data Cleaning</a:t>
            </a:r>
            <a:endParaRPr lang="en-US" sz="2800" b="1" dirty="0">
              <a:solidFill>
                <a:srgbClr val="336EA8"/>
              </a:solidFill>
            </a:endParaRPr>
          </a:p>
        </p:txBody>
      </p:sp>
      <p:sp>
        <p:nvSpPr>
          <p:cNvPr id="4" name="Date Placeholder 3">
            <a:extLst>
              <a:ext uri="{FF2B5EF4-FFF2-40B4-BE49-F238E27FC236}">
                <a16:creationId xmlns:a16="http://schemas.microsoft.com/office/drawing/2014/main" id="{E5181DE9-5888-031C-10AC-0ED285E69DB9}"/>
              </a:ext>
            </a:extLst>
          </p:cNvPr>
          <p:cNvSpPr>
            <a:spLocks noGrp="1"/>
          </p:cNvSpPr>
          <p:nvPr>
            <p:ph type="dt" sz="half" idx="10"/>
          </p:nvPr>
        </p:nvSpPr>
        <p:spPr>
          <a:xfrm>
            <a:off x="838200" y="6356350"/>
            <a:ext cx="2743200" cy="365125"/>
          </a:xfrm>
        </p:spPr>
        <p:txBody>
          <a:bodyPr anchor="ctr">
            <a:normAutofit/>
          </a:bodyPr>
          <a:lstStyle/>
          <a:p>
            <a:pPr>
              <a:spcAft>
                <a:spcPts val="600"/>
              </a:spcAft>
            </a:pPr>
            <a:fld id="{D40A7B7E-3938-4D0E-8E14-E58AA83CCFB6}" type="datetime1">
              <a:rPr lang="en-US" smtClean="0"/>
              <a:pPr>
                <a:spcAft>
                  <a:spcPts val="600"/>
                </a:spcAft>
              </a:pPr>
              <a:t>10/22/2024</a:t>
            </a:fld>
            <a:endParaRPr lang="en-US"/>
          </a:p>
        </p:txBody>
      </p:sp>
      <p:sp>
        <p:nvSpPr>
          <p:cNvPr id="5" name="Footer Placeholder 4">
            <a:extLst>
              <a:ext uri="{FF2B5EF4-FFF2-40B4-BE49-F238E27FC236}">
                <a16:creationId xmlns:a16="http://schemas.microsoft.com/office/drawing/2014/main" id="{3C66C2A9-A711-FA19-E564-CE9E42F44B72}"/>
              </a:ext>
            </a:extLst>
          </p:cNvPr>
          <p:cNvSpPr>
            <a:spLocks noGrp="1"/>
          </p:cNvSpPr>
          <p:nvPr>
            <p:ph type="ftr" sz="quarter" idx="11"/>
          </p:nvPr>
        </p:nvSpPr>
        <p:spPr>
          <a:xfrm>
            <a:off x="3880338" y="6356350"/>
            <a:ext cx="4273062" cy="365125"/>
          </a:xfrm>
        </p:spPr>
        <p:txBody>
          <a:bodyPr anchor="ctr">
            <a:normAutofit/>
          </a:bodyPr>
          <a:lstStyle/>
          <a:p>
            <a:pPr>
              <a:spcAft>
                <a:spcPts val="600"/>
              </a:spcAft>
            </a:pPr>
            <a:r>
              <a:rPr lang="en-US"/>
              <a:t>Power BI Engineer Final Project_DEPI-GIZ1_DAT2_G1e_Group 3</a:t>
            </a:r>
          </a:p>
        </p:txBody>
      </p:sp>
      <p:sp>
        <p:nvSpPr>
          <p:cNvPr id="6" name="Slide Number Placeholder 5">
            <a:extLst>
              <a:ext uri="{FF2B5EF4-FFF2-40B4-BE49-F238E27FC236}">
                <a16:creationId xmlns:a16="http://schemas.microsoft.com/office/drawing/2014/main" id="{EA848298-1128-F280-6AD4-5B87EE6C89D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EE24C92-1265-4741-8F9F-404A15D9386E}" type="slidenum">
              <a:rPr lang="en-US" smtClean="0"/>
              <a:pPr>
                <a:spcAft>
                  <a:spcPts val="600"/>
                </a:spcAft>
              </a:pPr>
              <a:t>5</a:t>
            </a:fld>
            <a:endParaRPr lang="en-US" dirty="0"/>
          </a:p>
        </p:txBody>
      </p:sp>
      <p:pic>
        <p:nvPicPr>
          <p:cNvPr id="7" name="Picture 6">
            <a:extLst>
              <a:ext uri="{FF2B5EF4-FFF2-40B4-BE49-F238E27FC236}">
                <a16:creationId xmlns:a16="http://schemas.microsoft.com/office/drawing/2014/main" id="{C6341891-7566-8078-81C0-69E66EF83006}"/>
              </a:ext>
            </a:extLst>
          </p:cNvPr>
          <p:cNvPicPr>
            <a:picLocks noChangeAspect="1"/>
          </p:cNvPicPr>
          <p:nvPr/>
        </p:nvPicPr>
        <p:blipFill>
          <a:blip r:embed="rId2"/>
          <a:stretch>
            <a:fillRect/>
          </a:stretch>
        </p:blipFill>
        <p:spPr>
          <a:xfrm>
            <a:off x="679588" y="1863856"/>
            <a:ext cx="7473812" cy="4312500"/>
          </a:xfrm>
          <a:prstGeom prst="rect">
            <a:avLst/>
          </a:prstGeom>
        </p:spPr>
      </p:pic>
      <p:sp>
        <p:nvSpPr>
          <p:cNvPr id="8" name="TextBox 7">
            <a:extLst>
              <a:ext uri="{FF2B5EF4-FFF2-40B4-BE49-F238E27FC236}">
                <a16:creationId xmlns:a16="http://schemas.microsoft.com/office/drawing/2014/main" id="{56B6377C-D066-A6F4-DB20-01BDB48B10D5}"/>
              </a:ext>
            </a:extLst>
          </p:cNvPr>
          <p:cNvSpPr txBox="1"/>
          <p:nvPr/>
        </p:nvSpPr>
        <p:spPr>
          <a:xfrm>
            <a:off x="8153400" y="3007856"/>
            <a:ext cx="3358341" cy="2831544"/>
          </a:xfrm>
          <a:prstGeom prst="rect">
            <a:avLst/>
          </a:prstGeom>
          <a:noFill/>
        </p:spPr>
        <p:txBody>
          <a:bodyPr wrap="square" rtlCol="0">
            <a:spAutoFit/>
          </a:bodyPr>
          <a:lstStyle/>
          <a:p>
            <a:pPr marL="285750" indent="-285750">
              <a:buFont typeface="Arial" panose="020B0604020202020204" pitchFamily="34" charset="0"/>
              <a:buChar char="•"/>
            </a:pPr>
            <a:r>
              <a:rPr lang="en-US" sz="2000" dirty="0"/>
              <a:t>There were no missing values or duplicates found.</a:t>
            </a:r>
          </a:p>
          <a:p>
            <a:pPr marL="285750" indent="-285750">
              <a:buFont typeface="Arial" panose="020B0604020202020204" pitchFamily="34" charset="0"/>
              <a:buChar char="•"/>
            </a:pPr>
            <a:r>
              <a:rPr lang="en-US" sz="2000" dirty="0"/>
              <a:t>Data types were validated and corrected where necessary.</a:t>
            </a:r>
          </a:p>
          <a:p>
            <a:pPr marL="285750" indent="-285750">
              <a:buFont typeface="Arial" panose="020B0604020202020204" pitchFamily="34" charset="0"/>
              <a:buChar char="•"/>
            </a:pPr>
            <a:r>
              <a:rPr lang="en-US" sz="2000" dirty="0"/>
              <a:t>Removed the $ to avoid clutter when starting the visualization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0360756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181DE9-5888-031C-10AC-0ED285E69DB9}"/>
              </a:ext>
            </a:extLst>
          </p:cNvPr>
          <p:cNvSpPr>
            <a:spLocks noGrp="1"/>
          </p:cNvSpPr>
          <p:nvPr>
            <p:ph type="dt" sz="half" idx="10"/>
          </p:nvPr>
        </p:nvSpPr>
        <p:spPr>
          <a:xfrm>
            <a:off x="838200" y="6356350"/>
            <a:ext cx="2743200" cy="365125"/>
          </a:xfrm>
        </p:spPr>
        <p:txBody>
          <a:bodyPr anchor="ctr">
            <a:normAutofit/>
          </a:bodyPr>
          <a:lstStyle/>
          <a:p>
            <a:pPr>
              <a:spcAft>
                <a:spcPts val="600"/>
              </a:spcAft>
            </a:pPr>
            <a:fld id="{D40A7B7E-3938-4D0E-8E14-E58AA83CCFB6}" type="datetime1">
              <a:rPr lang="en-US" smtClean="0"/>
              <a:pPr>
                <a:spcAft>
                  <a:spcPts val="600"/>
                </a:spcAft>
              </a:pPr>
              <a:t>10/22/2024</a:t>
            </a:fld>
            <a:endParaRPr lang="en-US"/>
          </a:p>
        </p:txBody>
      </p:sp>
      <p:sp>
        <p:nvSpPr>
          <p:cNvPr id="5" name="Footer Placeholder 4">
            <a:extLst>
              <a:ext uri="{FF2B5EF4-FFF2-40B4-BE49-F238E27FC236}">
                <a16:creationId xmlns:a16="http://schemas.microsoft.com/office/drawing/2014/main" id="{3C66C2A9-A711-FA19-E564-CE9E42F44B72}"/>
              </a:ext>
            </a:extLst>
          </p:cNvPr>
          <p:cNvSpPr>
            <a:spLocks noGrp="1"/>
          </p:cNvSpPr>
          <p:nvPr>
            <p:ph type="ftr" sz="quarter" idx="11"/>
          </p:nvPr>
        </p:nvSpPr>
        <p:spPr>
          <a:xfrm>
            <a:off x="3880338" y="6356350"/>
            <a:ext cx="4273062" cy="365125"/>
          </a:xfrm>
        </p:spPr>
        <p:txBody>
          <a:bodyPr anchor="ctr">
            <a:normAutofit/>
          </a:bodyPr>
          <a:lstStyle/>
          <a:p>
            <a:pPr>
              <a:spcAft>
                <a:spcPts val="600"/>
              </a:spcAft>
            </a:pPr>
            <a:r>
              <a:rPr lang="en-US" dirty="0"/>
              <a:t>Power BI Engineer Final Project_DEPI-GIZ1_DAT2_G1e_Group 3</a:t>
            </a:r>
          </a:p>
        </p:txBody>
      </p:sp>
      <p:sp>
        <p:nvSpPr>
          <p:cNvPr id="6" name="Slide Number Placeholder 5">
            <a:extLst>
              <a:ext uri="{FF2B5EF4-FFF2-40B4-BE49-F238E27FC236}">
                <a16:creationId xmlns:a16="http://schemas.microsoft.com/office/drawing/2014/main" id="{EA848298-1128-F280-6AD4-5B87EE6C89D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EE24C92-1265-4741-8F9F-404A15D9386E}" type="slidenum">
              <a:rPr lang="en-US" smtClean="0"/>
              <a:pPr>
                <a:spcAft>
                  <a:spcPts val="600"/>
                </a:spcAft>
              </a:pPr>
              <a:t>6</a:t>
            </a:fld>
            <a:endParaRPr lang="en-US"/>
          </a:p>
        </p:txBody>
      </p:sp>
      <p:pic>
        <p:nvPicPr>
          <p:cNvPr id="21" name="Content Placeholder 20" descr="A screenshot of a computer">
            <a:extLst>
              <a:ext uri="{FF2B5EF4-FFF2-40B4-BE49-F238E27FC236}">
                <a16:creationId xmlns:a16="http://schemas.microsoft.com/office/drawing/2014/main" id="{91D58C49-9695-797B-8CE9-590C9F860C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300" y="1847850"/>
            <a:ext cx="7744164" cy="4351338"/>
          </a:xfrm>
        </p:spPr>
      </p:pic>
      <p:sp>
        <p:nvSpPr>
          <p:cNvPr id="25" name="TextBox 24">
            <a:extLst>
              <a:ext uri="{FF2B5EF4-FFF2-40B4-BE49-F238E27FC236}">
                <a16:creationId xmlns:a16="http://schemas.microsoft.com/office/drawing/2014/main" id="{DFCF99B2-8B6B-0E72-BF3A-97FEFA3C8024}"/>
              </a:ext>
            </a:extLst>
          </p:cNvPr>
          <p:cNvSpPr txBox="1"/>
          <p:nvPr/>
        </p:nvSpPr>
        <p:spPr>
          <a:xfrm>
            <a:off x="8610600" y="3654187"/>
            <a:ext cx="3186578"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Used a Snowflake Schema</a:t>
            </a:r>
          </a:p>
        </p:txBody>
      </p:sp>
      <p:sp>
        <p:nvSpPr>
          <p:cNvPr id="28" name="Title 1">
            <a:extLst>
              <a:ext uri="{FF2B5EF4-FFF2-40B4-BE49-F238E27FC236}">
                <a16:creationId xmlns:a16="http://schemas.microsoft.com/office/drawing/2014/main" id="{62958E25-BE86-5042-9A0B-61544F0E1012}"/>
              </a:ext>
            </a:extLst>
          </p:cNvPr>
          <p:cNvSpPr>
            <a:spLocks noGrp="1"/>
          </p:cNvSpPr>
          <p:nvPr>
            <p:ph type="title"/>
          </p:nvPr>
        </p:nvSpPr>
        <p:spPr>
          <a:xfrm>
            <a:off x="838200" y="373438"/>
            <a:ext cx="10515600" cy="1325563"/>
          </a:xfrm>
        </p:spPr>
        <p:txBody>
          <a:bodyPr anchor="ctr">
            <a:normAutofit/>
          </a:bodyPr>
          <a:lstStyle/>
          <a:p>
            <a:r>
              <a:rPr lang="en-US" b="1" dirty="0"/>
              <a:t>   </a:t>
            </a:r>
            <a:r>
              <a:rPr lang="en-US" sz="4000" b="1" dirty="0"/>
              <a:t>Supply Chain Analysis – Data Modeling</a:t>
            </a:r>
            <a:endParaRPr lang="en-US" sz="2800" b="1" dirty="0">
              <a:solidFill>
                <a:srgbClr val="336EA8"/>
              </a:solidFill>
            </a:endParaRPr>
          </a:p>
        </p:txBody>
      </p:sp>
    </p:spTree>
    <p:extLst>
      <p:ext uri="{BB962C8B-B14F-4D97-AF65-F5344CB8AC3E}">
        <p14:creationId xmlns:p14="http://schemas.microsoft.com/office/powerpoint/2010/main" val="246201240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1137-5C2E-A3FB-D5B1-9CB016B7978F}"/>
              </a:ext>
            </a:extLst>
          </p:cNvPr>
          <p:cNvSpPr>
            <a:spLocks noGrp="1"/>
          </p:cNvSpPr>
          <p:nvPr>
            <p:ph type="title"/>
          </p:nvPr>
        </p:nvSpPr>
        <p:spPr>
          <a:xfrm>
            <a:off x="4876800" y="1285875"/>
            <a:ext cx="6559550" cy="4448175"/>
          </a:xfrm>
        </p:spPr>
        <p:txBody>
          <a:bodyPr/>
          <a:lstStyle/>
          <a:p>
            <a:r>
              <a:rPr lang="en-US" b="1" dirty="0">
                <a:solidFill>
                  <a:srgbClr val="D7B119"/>
                </a:solidFill>
              </a:rPr>
              <a:t>Project KPIs</a:t>
            </a:r>
          </a:p>
        </p:txBody>
      </p:sp>
      <p:sp>
        <p:nvSpPr>
          <p:cNvPr id="3" name="Date Placeholder 2">
            <a:extLst>
              <a:ext uri="{FF2B5EF4-FFF2-40B4-BE49-F238E27FC236}">
                <a16:creationId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10/22/2024</a:t>
            </a:fld>
            <a:endParaRPr lang="en-US"/>
          </a:p>
        </p:txBody>
      </p:sp>
      <p:sp>
        <p:nvSpPr>
          <p:cNvPr id="4" name="Footer Placeholder 3">
            <a:extLst>
              <a:ext uri="{FF2B5EF4-FFF2-40B4-BE49-F238E27FC236}">
                <a16:creationId xmlns:a16="http://schemas.microsoft.com/office/drawing/2014/main" id="{E88BAB07-AC63-A87B-A58C-3042302A5F9A}"/>
              </a:ext>
            </a:extLst>
          </p:cNvPr>
          <p:cNvSpPr>
            <a:spLocks noGrp="1"/>
          </p:cNvSpPr>
          <p:nvPr>
            <p:ph type="ftr" sz="quarter" idx="11"/>
          </p:nvPr>
        </p:nvSpPr>
        <p:spPr/>
        <p:txBody>
          <a:bodyPr/>
          <a:lstStyle/>
          <a:p>
            <a:r>
              <a:rPr lang="en-US" dirty="0"/>
              <a:t>Power BI Engineer Final Project_DEPI-GIZ1_DAT2_G1e_Group</a:t>
            </a:r>
          </a:p>
        </p:txBody>
      </p:sp>
      <p:sp>
        <p:nvSpPr>
          <p:cNvPr id="5" name="Slide Number Placeholder 4">
            <a:extLst>
              <a:ext uri="{FF2B5EF4-FFF2-40B4-BE49-F238E27FC236}">
                <a16:creationId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7</a:t>
            </a:fld>
            <a:endParaRPr lang="en-US"/>
          </a:p>
        </p:txBody>
      </p:sp>
      <p:pic>
        <p:nvPicPr>
          <p:cNvPr id="6" name="Picture 5">
            <a:extLst>
              <a:ext uri="{FF2B5EF4-FFF2-40B4-BE49-F238E27FC236}">
                <a16:creationId xmlns:a16="http://schemas.microsoft.com/office/drawing/2014/main" id="{C548B205-585A-726F-378D-FE11C3A68298}"/>
              </a:ext>
            </a:extLst>
          </p:cNvPr>
          <p:cNvPicPr>
            <a:picLocks noChangeAspect="1"/>
          </p:cNvPicPr>
          <p:nvPr/>
        </p:nvPicPr>
        <p:blipFill>
          <a:blip r:embed="rId2">
            <a:extLst>
              <a:ext uri="{28A0092B-C50C-407E-A947-70E740481C1C}">
                <a14:useLocalDpi xmlns:a14="http://schemas.microsoft.com/office/drawing/2010/main" val="0"/>
              </a:ext>
            </a:extLst>
          </a:blip>
          <a:srcRect l="1563" r="1563"/>
          <a:stretch/>
        </p:blipFill>
        <p:spPr>
          <a:xfrm>
            <a:off x="1016517" y="2063376"/>
            <a:ext cx="2645893" cy="2731245"/>
          </a:xfrm>
          <a:prstGeom prst="ellipse">
            <a:avLst/>
          </a:prstGeom>
          <a:ln w="63500" cap="rnd">
            <a:solidFill>
              <a:srgbClr val="336EA8"/>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Block Arc 6">
            <a:extLst>
              <a:ext uri="{FF2B5EF4-FFF2-40B4-BE49-F238E27FC236}">
                <a16:creationId xmlns:a16="http://schemas.microsoft.com/office/drawing/2014/main" id="{FDAAF484-AF3B-E506-AA71-3EF3E4C9FA68}"/>
              </a:ext>
            </a:extLst>
          </p:cNvPr>
          <p:cNvSpPr/>
          <p:nvPr/>
        </p:nvSpPr>
        <p:spPr>
          <a:xfrm rot="5400000">
            <a:off x="-965997" y="4069881"/>
            <a:ext cx="1942680" cy="1469097"/>
          </a:xfrm>
          <a:prstGeom prst="blockArc">
            <a:avLst/>
          </a:prstGeom>
          <a:solidFill>
            <a:srgbClr val="94B9D6"/>
          </a:solidFill>
          <a:ln>
            <a:solidFill>
              <a:srgbClr val="94B9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991266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33AB83A-49FB-1A31-37B7-1C3927152EB0}"/>
              </a:ext>
            </a:extLst>
          </p:cNvPr>
          <p:cNvSpPr>
            <a:spLocks noGrp="1"/>
          </p:cNvSpPr>
          <p:nvPr>
            <p:ph type="dt" sz="half" idx="10"/>
          </p:nvPr>
        </p:nvSpPr>
        <p:spPr/>
        <p:txBody>
          <a:bodyPr/>
          <a:lstStyle/>
          <a:p>
            <a:fld id="{4A9E546C-EE17-4181-9D6E-D78043A81B8F}" type="datetime1">
              <a:rPr lang="en-US" smtClean="0"/>
              <a:t>10/22/2024</a:t>
            </a:fld>
            <a:endParaRPr lang="en-US"/>
          </a:p>
        </p:txBody>
      </p:sp>
      <p:sp>
        <p:nvSpPr>
          <p:cNvPr id="6" name="Footer Placeholder 5">
            <a:extLst>
              <a:ext uri="{FF2B5EF4-FFF2-40B4-BE49-F238E27FC236}">
                <a16:creationId xmlns:a16="http://schemas.microsoft.com/office/drawing/2014/main" id="{5808BE97-0567-70E2-E083-F906E6795C5A}"/>
              </a:ext>
            </a:extLst>
          </p:cNvPr>
          <p:cNvSpPr>
            <a:spLocks noGrp="1"/>
          </p:cNvSpPr>
          <p:nvPr>
            <p:ph type="ftr" sz="quarter" idx="11"/>
          </p:nvPr>
        </p:nvSpPr>
        <p:spPr/>
        <p:txBody>
          <a:bodyPr/>
          <a:lstStyle/>
          <a:p>
            <a:r>
              <a:rPr lang="en-US" dirty="0"/>
              <a:t>Power BI Engineer Final Project_DEPI-GIZ1_DAT2_G1e_Group 3</a:t>
            </a:r>
          </a:p>
        </p:txBody>
      </p:sp>
      <p:sp>
        <p:nvSpPr>
          <p:cNvPr id="7" name="Slide Number Placeholder 6">
            <a:extLst>
              <a:ext uri="{FF2B5EF4-FFF2-40B4-BE49-F238E27FC236}">
                <a16:creationId xmlns:a16="http://schemas.microsoft.com/office/drawing/2014/main" id="{6B559515-3420-1BA5-1891-DCD3E9FFF9C7}"/>
              </a:ext>
            </a:extLst>
          </p:cNvPr>
          <p:cNvSpPr>
            <a:spLocks noGrp="1"/>
          </p:cNvSpPr>
          <p:nvPr>
            <p:ph type="sldNum" sz="quarter" idx="12"/>
          </p:nvPr>
        </p:nvSpPr>
        <p:spPr/>
        <p:txBody>
          <a:bodyPr/>
          <a:lstStyle/>
          <a:p>
            <a:fld id="{5EE24C92-1265-4741-8F9F-404A15D9386E}" type="slidenum">
              <a:rPr lang="en-US" smtClean="0"/>
              <a:t>8</a:t>
            </a:fld>
            <a:endParaRPr lang="en-US" dirty="0"/>
          </a:p>
        </p:txBody>
      </p:sp>
      <p:graphicFrame>
        <p:nvGraphicFramePr>
          <p:cNvPr id="9" name="Diagram 8">
            <a:extLst>
              <a:ext uri="{FF2B5EF4-FFF2-40B4-BE49-F238E27FC236}">
                <a16:creationId xmlns:a16="http://schemas.microsoft.com/office/drawing/2014/main" id="{E125CA8E-E2DB-584D-0E9B-E0A4CC3B6815}"/>
              </a:ext>
            </a:extLst>
          </p:cNvPr>
          <p:cNvGraphicFramePr/>
          <p:nvPr>
            <p:extLst>
              <p:ext uri="{D42A27DB-BD31-4B8C-83A1-F6EECF244321}">
                <p14:modId xmlns:p14="http://schemas.microsoft.com/office/powerpoint/2010/main" val="60827039"/>
              </p:ext>
            </p:extLst>
          </p:nvPr>
        </p:nvGraphicFramePr>
        <p:xfrm>
          <a:off x="947651" y="1961805"/>
          <a:ext cx="10282843" cy="4272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le 1">
            <a:extLst>
              <a:ext uri="{FF2B5EF4-FFF2-40B4-BE49-F238E27FC236}">
                <a16:creationId xmlns:a16="http://schemas.microsoft.com/office/drawing/2014/main" id="{19D08A5A-C9BA-D908-A915-84E46D417551}"/>
              </a:ext>
            </a:extLst>
          </p:cNvPr>
          <p:cNvSpPr>
            <a:spLocks noGrp="1"/>
          </p:cNvSpPr>
          <p:nvPr>
            <p:ph type="title"/>
          </p:nvPr>
        </p:nvSpPr>
        <p:spPr>
          <a:xfrm>
            <a:off x="838200" y="365125"/>
            <a:ext cx="10515600" cy="1325563"/>
          </a:xfrm>
        </p:spPr>
        <p:txBody>
          <a:bodyPr anchor="ctr">
            <a:normAutofit/>
          </a:bodyPr>
          <a:lstStyle/>
          <a:p>
            <a:r>
              <a:rPr lang="en-US" b="1" dirty="0"/>
              <a:t>   </a:t>
            </a:r>
            <a:r>
              <a:rPr lang="en-US" sz="4000" b="1" dirty="0"/>
              <a:t>Supply Chain Analysis - KPIs</a:t>
            </a:r>
            <a:endParaRPr lang="en-US" sz="2800" b="1" dirty="0">
              <a:solidFill>
                <a:srgbClr val="336EA8"/>
              </a:solidFill>
            </a:endParaRPr>
          </a:p>
        </p:txBody>
      </p:sp>
    </p:spTree>
    <p:extLst>
      <p:ext uri="{BB962C8B-B14F-4D97-AF65-F5344CB8AC3E}">
        <p14:creationId xmlns:p14="http://schemas.microsoft.com/office/powerpoint/2010/main" val="2286230822"/>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33AB83A-49FB-1A31-37B7-1C3927152EB0}"/>
              </a:ext>
            </a:extLst>
          </p:cNvPr>
          <p:cNvSpPr>
            <a:spLocks noGrp="1"/>
          </p:cNvSpPr>
          <p:nvPr>
            <p:ph type="dt" sz="half" idx="10"/>
          </p:nvPr>
        </p:nvSpPr>
        <p:spPr/>
        <p:txBody>
          <a:bodyPr/>
          <a:lstStyle/>
          <a:p>
            <a:fld id="{4A9E546C-EE17-4181-9D6E-D78043A81B8F}" type="datetime1">
              <a:rPr lang="en-US" smtClean="0"/>
              <a:t>10/22/2024</a:t>
            </a:fld>
            <a:endParaRPr lang="en-US"/>
          </a:p>
        </p:txBody>
      </p:sp>
      <p:sp>
        <p:nvSpPr>
          <p:cNvPr id="6" name="Footer Placeholder 5">
            <a:extLst>
              <a:ext uri="{FF2B5EF4-FFF2-40B4-BE49-F238E27FC236}">
                <a16:creationId xmlns:a16="http://schemas.microsoft.com/office/drawing/2014/main" id="{5808BE97-0567-70E2-E083-F906E6795C5A}"/>
              </a:ext>
            </a:extLst>
          </p:cNvPr>
          <p:cNvSpPr>
            <a:spLocks noGrp="1"/>
          </p:cNvSpPr>
          <p:nvPr>
            <p:ph type="ftr" sz="quarter" idx="11"/>
          </p:nvPr>
        </p:nvSpPr>
        <p:spPr/>
        <p:txBody>
          <a:bodyPr/>
          <a:lstStyle/>
          <a:p>
            <a:r>
              <a:rPr lang="en-US" dirty="0"/>
              <a:t>Power BI Engineer Final Project_DEPI-GIZ1_DAT2_G1e_Group 3</a:t>
            </a:r>
          </a:p>
        </p:txBody>
      </p:sp>
      <p:sp>
        <p:nvSpPr>
          <p:cNvPr id="7" name="Slide Number Placeholder 6">
            <a:extLst>
              <a:ext uri="{FF2B5EF4-FFF2-40B4-BE49-F238E27FC236}">
                <a16:creationId xmlns:a16="http://schemas.microsoft.com/office/drawing/2014/main" id="{6B559515-3420-1BA5-1891-DCD3E9FFF9C7}"/>
              </a:ext>
            </a:extLst>
          </p:cNvPr>
          <p:cNvSpPr>
            <a:spLocks noGrp="1"/>
          </p:cNvSpPr>
          <p:nvPr>
            <p:ph type="sldNum" sz="quarter" idx="12"/>
          </p:nvPr>
        </p:nvSpPr>
        <p:spPr/>
        <p:txBody>
          <a:bodyPr/>
          <a:lstStyle/>
          <a:p>
            <a:fld id="{5EE24C92-1265-4741-8F9F-404A15D9386E}" type="slidenum">
              <a:rPr lang="en-US" smtClean="0"/>
              <a:t>9</a:t>
            </a:fld>
            <a:endParaRPr lang="en-US" dirty="0"/>
          </a:p>
        </p:txBody>
      </p:sp>
      <p:graphicFrame>
        <p:nvGraphicFramePr>
          <p:cNvPr id="9" name="Diagram 8">
            <a:extLst>
              <a:ext uri="{FF2B5EF4-FFF2-40B4-BE49-F238E27FC236}">
                <a16:creationId xmlns:a16="http://schemas.microsoft.com/office/drawing/2014/main" id="{E125CA8E-E2DB-584D-0E9B-E0A4CC3B6815}"/>
              </a:ext>
            </a:extLst>
          </p:cNvPr>
          <p:cNvGraphicFramePr/>
          <p:nvPr>
            <p:extLst>
              <p:ext uri="{D42A27DB-BD31-4B8C-83A1-F6EECF244321}">
                <p14:modId xmlns:p14="http://schemas.microsoft.com/office/powerpoint/2010/main" val="3797335716"/>
              </p:ext>
            </p:extLst>
          </p:nvPr>
        </p:nvGraphicFramePr>
        <p:xfrm>
          <a:off x="947651" y="1961805"/>
          <a:ext cx="10282843" cy="4272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Rounded Corners 1">
            <a:extLst>
              <a:ext uri="{FF2B5EF4-FFF2-40B4-BE49-F238E27FC236}">
                <a16:creationId xmlns:a16="http://schemas.microsoft.com/office/drawing/2014/main" id="{DBAA9E49-97B7-8B15-573E-25D17EDB20F7}"/>
              </a:ext>
            </a:extLst>
          </p:cNvPr>
          <p:cNvSpPr/>
          <p:nvPr/>
        </p:nvSpPr>
        <p:spPr>
          <a:xfrm>
            <a:off x="9069185" y="3217027"/>
            <a:ext cx="1911928" cy="1288472"/>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GB" sz="1600" b="1" dirty="0">
                <a:solidFill>
                  <a:srgbClr val="D7B119"/>
                </a:solidFill>
                <a:latin typeface="Calibri" panose="020F0502020204030204"/>
                <a:ea typeface="+mn-ea"/>
                <a:cs typeface="+mn-cs"/>
              </a:rPr>
              <a:t>Description</a:t>
            </a:r>
          </a:p>
          <a:p>
            <a:pPr lvl="0" algn="ctr"/>
            <a:r>
              <a:rPr lang="en-US" sz="1400" dirty="0">
                <a:solidFill>
                  <a:prstClr val="white"/>
                </a:solidFill>
                <a:latin typeface="Calibri" panose="020F0502020204030204"/>
                <a:ea typeface="+mn-ea"/>
                <a:cs typeface="+mn-cs"/>
              </a:rPr>
              <a:t>Total number of units sold across all products</a:t>
            </a:r>
            <a:endParaRPr lang="en-US" sz="1400" dirty="0"/>
          </a:p>
        </p:txBody>
      </p:sp>
      <p:sp>
        <p:nvSpPr>
          <p:cNvPr id="8" name="Rectangle: Rounded Corners 7">
            <a:extLst>
              <a:ext uri="{FF2B5EF4-FFF2-40B4-BE49-F238E27FC236}">
                <a16:creationId xmlns:a16="http://schemas.microsoft.com/office/drawing/2014/main" id="{1E110091-B7CB-84E7-4C75-F6F40F902FAF}"/>
              </a:ext>
            </a:extLst>
          </p:cNvPr>
          <p:cNvSpPr/>
          <p:nvPr/>
        </p:nvSpPr>
        <p:spPr>
          <a:xfrm>
            <a:off x="9069185" y="4725786"/>
            <a:ext cx="1911928" cy="1288472"/>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GB" sz="1600" b="1" dirty="0">
                <a:solidFill>
                  <a:srgbClr val="D7B119"/>
                </a:solidFill>
                <a:latin typeface="Calibri" panose="020F0502020204030204"/>
                <a:ea typeface="+mn-ea"/>
                <a:cs typeface="+mn-cs"/>
              </a:rPr>
              <a:t>Purpose</a:t>
            </a:r>
          </a:p>
          <a:p>
            <a:pPr lvl="0" algn="ctr"/>
            <a:r>
              <a:rPr lang="en-US" sz="1400" dirty="0">
                <a:solidFill>
                  <a:prstClr val="white"/>
                </a:solidFill>
                <a:latin typeface="Calibri" panose="020F0502020204030204"/>
                <a:ea typeface="+mn-ea"/>
                <a:cs typeface="+mn-cs"/>
              </a:rPr>
              <a:t>To gauge overall sales volume and track product demand trends.</a:t>
            </a:r>
            <a:endParaRPr lang="en-US" sz="1400" dirty="0"/>
          </a:p>
        </p:txBody>
      </p:sp>
      <p:sp>
        <p:nvSpPr>
          <p:cNvPr id="11" name="TextBox 10">
            <a:extLst>
              <a:ext uri="{FF2B5EF4-FFF2-40B4-BE49-F238E27FC236}">
                <a16:creationId xmlns:a16="http://schemas.microsoft.com/office/drawing/2014/main" id="{DB7A531C-2EBA-6586-38F8-6C554816E30F}"/>
              </a:ext>
            </a:extLst>
          </p:cNvPr>
          <p:cNvSpPr txBox="1"/>
          <p:nvPr/>
        </p:nvSpPr>
        <p:spPr>
          <a:xfrm>
            <a:off x="9121098" y="2404750"/>
            <a:ext cx="1722203" cy="369332"/>
          </a:xfrm>
          <a:prstGeom prst="rect">
            <a:avLst/>
          </a:prstGeom>
          <a:noFill/>
        </p:spPr>
        <p:txBody>
          <a:bodyPr wrap="none" rtlCol="0">
            <a:spAutoFit/>
          </a:bodyPr>
          <a:lstStyle/>
          <a:p>
            <a:pPr algn="ctr"/>
            <a:r>
              <a:rPr lang="en-US" sz="1800" b="1" dirty="0"/>
              <a:t>Total Units Sold </a:t>
            </a:r>
            <a:endParaRPr lang="en-US" dirty="0"/>
          </a:p>
        </p:txBody>
      </p:sp>
      <p:sp>
        <p:nvSpPr>
          <p:cNvPr id="14" name="Title 1">
            <a:extLst>
              <a:ext uri="{FF2B5EF4-FFF2-40B4-BE49-F238E27FC236}">
                <a16:creationId xmlns:a16="http://schemas.microsoft.com/office/drawing/2014/main" id="{27AF3863-450E-05FB-E2DE-010733866D0A}"/>
              </a:ext>
            </a:extLst>
          </p:cNvPr>
          <p:cNvSpPr>
            <a:spLocks noGrp="1"/>
          </p:cNvSpPr>
          <p:nvPr>
            <p:ph type="title"/>
          </p:nvPr>
        </p:nvSpPr>
        <p:spPr>
          <a:xfrm>
            <a:off x="838200" y="365125"/>
            <a:ext cx="10515600" cy="1325563"/>
          </a:xfrm>
        </p:spPr>
        <p:txBody>
          <a:bodyPr anchor="ctr">
            <a:normAutofit/>
          </a:bodyPr>
          <a:lstStyle/>
          <a:p>
            <a:r>
              <a:rPr lang="en-US" b="1" dirty="0"/>
              <a:t>   </a:t>
            </a:r>
            <a:r>
              <a:rPr lang="en-US" sz="4000" b="1" dirty="0"/>
              <a:t>Supply Chain Analysis – KPIs (Continued)</a:t>
            </a:r>
            <a:endParaRPr lang="en-US" sz="2800" b="1" dirty="0">
              <a:solidFill>
                <a:srgbClr val="336EA8"/>
              </a:solidFill>
            </a:endParaRPr>
          </a:p>
        </p:txBody>
      </p:sp>
    </p:spTree>
    <p:extLst>
      <p:ext uri="{BB962C8B-B14F-4D97-AF65-F5344CB8AC3E}">
        <p14:creationId xmlns:p14="http://schemas.microsoft.com/office/powerpoint/2010/main" val="1638521694"/>
      </p:ext>
    </p:extLst>
  </p:cSld>
  <p:clrMapOvr>
    <a:masterClrMapping/>
  </p:clrMapOvr>
  <p:transition spd="slow">
    <p:wheel spokes="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8918</TotalTime>
  <Words>1247</Words>
  <Application>Microsoft Office PowerPoint</Application>
  <PresentationFormat>Widescreen</PresentationFormat>
  <Paragraphs>170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DEPI-GIZ1_DAT2_G1e Final Project_Group 3</vt:lpstr>
      <vt:lpstr>Introduction</vt:lpstr>
      <vt:lpstr>    The Maven Toys Supply Chain Analysis</vt:lpstr>
      <vt:lpstr>Supply Chain Analysis Plan</vt:lpstr>
      <vt:lpstr>   Supply Chain Analysis – Data Cleaning</vt:lpstr>
      <vt:lpstr>   Supply Chain Analysis – Data Modeling</vt:lpstr>
      <vt:lpstr>Project KPIs</vt:lpstr>
      <vt:lpstr>   Supply Chain Analysis - KPIs</vt:lpstr>
      <vt:lpstr>   Supply Chain Analysis – KPIs (Continued)</vt:lpstr>
      <vt:lpstr>Supply Chain Analysis Detailed</vt:lpstr>
      <vt:lpstr>The Downtown store achieved the highest revenue with 8.2M$</vt:lpstr>
      <vt:lpstr>While the Cuidad de Mexico 2 store achieved the highest profit of 0.17M$, it still shows a very high cost at 0.38M$</vt:lpstr>
      <vt:lpstr>The Electronics category has the highest profit margin of  44.6%, while the Toys category has the lowest with a profit margin of 21.2%</vt:lpstr>
      <vt:lpstr>The Maven Toys supply chain achieved its highest revenue at the end of April 2023</vt:lpstr>
      <vt:lpstr>Findings</vt:lpstr>
      <vt:lpstr>PowerPoint Presentation</vt:lpstr>
      <vt:lpstr>Recommendations</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Zaky, Heba</cp:lastModifiedBy>
  <cp:revision>26</cp:revision>
  <dcterms:created xsi:type="dcterms:W3CDTF">2024-03-14T10:03:54Z</dcterms:created>
  <dcterms:modified xsi:type="dcterms:W3CDTF">2024-10-22T12:46:23Z</dcterms:modified>
</cp:coreProperties>
</file>