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e6da69d3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e6da69d3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e6da69d3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e6da69d3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ead375f6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ead375f6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ead375f6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ead375f6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ead375f6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ead375f6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e6da69d3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e6da69d3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e6da69d3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e6da69d3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e6da69d3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e6da69d3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e6da69d3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e6da69d3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e6da69d3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e6da69d3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ead375f6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ead375f6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ead375f6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ead375f6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e6da69d3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e6da69d3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ebb68a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ebb68a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neuraldesigner.com/learning/examples/breast-cancer-diagnosis" TargetMode="External"/><Relationship Id="rId4" Type="http://schemas.openxmlformats.org/officeDocument/2006/relationships/hyperlink" Target="https://github.com/gayathri1462/Breast-Cancer-Detection-Web-App/blob/main/Breast_Cancer_Detection.ipy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rot="5400000">
            <a:off x="2001363" y="-2001362"/>
            <a:ext cx="5143501" cy="9146224"/>
          </a:xfrm>
          <a:prstGeom prst="rect">
            <a:avLst/>
          </a:prstGeom>
          <a:noFill/>
          <a:ln>
            <a:noFill/>
          </a:ln>
        </p:spPr>
      </p:pic>
      <p:pic>
        <p:nvPicPr>
          <p:cNvPr id="55" name="Google Shape;55;p13"/>
          <p:cNvPicPr preferRelativeResize="0"/>
          <p:nvPr/>
        </p:nvPicPr>
        <p:blipFill>
          <a:blip r:embed="rId4">
            <a:alphaModFix/>
          </a:blip>
          <a:stretch>
            <a:fillRect/>
          </a:stretch>
        </p:blipFill>
        <p:spPr>
          <a:xfrm>
            <a:off x="5430997" y="0"/>
            <a:ext cx="3713007" cy="5143501"/>
          </a:xfrm>
          <a:prstGeom prst="rect">
            <a:avLst/>
          </a:prstGeom>
          <a:noFill/>
          <a:ln>
            <a:noFill/>
          </a:ln>
        </p:spPr>
      </p:pic>
      <p:sp>
        <p:nvSpPr>
          <p:cNvPr id="56" name="Google Shape;56;p13"/>
          <p:cNvSpPr txBox="1"/>
          <p:nvPr>
            <p:ph type="ctrTitle"/>
          </p:nvPr>
        </p:nvSpPr>
        <p:spPr>
          <a:xfrm>
            <a:off x="83100" y="1514600"/>
            <a:ext cx="8520600" cy="97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4100">
                <a:solidFill>
                  <a:schemeClr val="lt1"/>
                </a:solidFill>
                <a:latin typeface="Montserrat"/>
                <a:ea typeface="Montserrat"/>
                <a:cs typeface="Montserrat"/>
                <a:sym typeface="Montserrat"/>
              </a:rPr>
              <a:t>Bioinformatics Tools</a:t>
            </a:r>
            <a:endParaRPr b="1" sz="4100">
              <a:solidFill>
                <a:schemeClr val="lt1"/>
              </a:solidFill>
              <a:latin typeface="Montserrat"/>
              <a:ea typeface="Montserrat"/>
              <a:cs typeface="Montserrat"/>
              <a:sym typeface="Montserrat"/>
            </a:endParaRPr>
          </a:p>
        </p:txBody>
      </p:sp>
      <p:sp>
        <p:nvSpPr>
          <p:cNvPr id="57" name="Google Shape;57;p13"/>
          <p:cNvSpPr txBox="1"/>
          <p:nvPr>
            <p:ph idx="1" type="subTitle"/>
          </p:nvPr>
        </p:nvSpPr>
        <p:spPr>
          <a:xfrm>
            <a:off x="83100" y="2529325"/>
            <a:ext cx="8520600" cy="337200"/>
          </a:xfrm>
          <a:prstGeom prst="rect">
            <a:avLst/>
          </a:prstGeom>
        </p:spPr>
        <p:txBody>
          <a:bodyPr anchorCtr="0" anchor="t" bIns="91425" lIns="91425" spcFirstLastPara="1" rIns="91425" wrap="square" tIns="91425">
            <a:normAutofit fontScale="85000" lnSpcReduction="20000"/>
          </a:bodyPr>
          <a:lstStyle/>
          <a:p>
            <a:pPr indent="0" lvl="0" marL="0" rtl="0" algn="ctr">
              <a:lnSpc>
                <a:spcPct val="115000"/>
              </a:lnSpc>
              <a:spcBef>
                <a:spcPts val="0"/>
              </a:spcBef>
              <a:spcAft>
                <a:spcPts val="1200"/>
              </a:spcAft>
              <a:buNone/>
            </a:pPr>
            <a:r>
              <a:rPr b="1" lang="en-GB" sz="1200">
                <a:solidFill>
                  <a:schemeClr val="lt1"/>
                </a:solidFill>
                <a:latin typeface="Montserrat"/>
                <a:ea typeface="Montserrat"/>
                <a:cs typeface="Montserrat"/>
                <a:sym typeface="Montserrat"/>
              </a:rPr>
              <a:t>Course: </a:t>
            </a:r>
            <a:r>
              <a:rPr lang="en-GB" sz="1200">
                <a:solidFill>
                  <a:schemeClr val="lt1"/>
                </a:solidFill>
                <a:latin typeface="Montserrat"/>
                <a:ea typeface="Montserrat"/>
                <a:cs typeface="Montserrat"/>
                <a:sym typeface="Montserrat"/>
              </a:rPr>
              <a:t>Scripting Language Python</a:t>
            </a:r>
            <a:endParaRPr>
              <a:solidFill>
                <a:schemeClr val="lt1"/>
              </a:solidFill>
              <a:latin typeface="Montserrat"/>
              <a:ea typeface="Montserrat"/>
              <a:cs typeface="Montserrat"/>
              <a:sym typeface="Montserrat"/>
            </a:endParaRPr>
          </a:p>
        </p:txBody>
      </p:sp>
      <p:sp>
        <p:nvSpPr>
          <p:cNvPr id="58" name="Google Shape;58;p13"/>
          <p:cNvSpPr txBox="1"/>
          <p:nvPr>
            <p:ph idx="1" type="subTitle"/>
          </p:nvPr>
        </p:nvSpPr>
        <p:spPr>
          <a:xfrm>
            <a:off x="365175" y="3084875"/>
            <a:ext cx="2422800" cy="16692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GB" sz="1000">
                <a:solidFill>
                  <a:schemeClr val="lt1"/>
                </a:solidFill>
                <a:latin typeface="Montserrat"/>
                <a:ea typeface="Montserrat"/>
                <a:cs typeface="Montserrat"/>
                <a:sym typeface="Montserrat"/>
              </a:rPr>
              <a:t>Prepared by:</a:t>
            </a:r>
            <a:endParaRPr b="1" sz="1000">
              <a:solidFill>
                <a:schemeClr val="lt1"/>
              </a:solidFill>
              <a:latin typeface="Montserrat"/>
              <a:ea typeface="Montserrat"/>
              <a:cs typeface="Montserrat"/>
              <a:sym typeface="Montserrat"/>
            </a:endParaRPr>
          </a:p>
          <a:p>
            <a:pPr indent="-292100" lvl="0" marL="457200" rtl="0" algn="l">
              <a:lnSpc>
                <a:spcPct val="150000"/>
              </a:lnSpc>
              <a:spcBef>
                <a:spcPts val="1200"/>
              </a:spcBef>
              <a:spcAft>
                <a:spcPts val="0"/>
              </a:spcAft>
              <a:buClr>
                <a:schemeClr val="lt1"/>
              </a:buClr>
              <a:buSzPts val="1000"/>
              <a:buFont typeface="Montserrat"/>
              <a:buChar char="-"/>
            </a:pPr>
            <a:r>
              <a:rPr lang="en-GB" sz="1000">
                <a:solidFill>
                  <a:schemeClr val="lt1"/>
                </a:solidFill>
                <a:latin typeface="Montserrat"/>
                <a:ea typeface="Montserrat"/>
                <a:cs typeface="Montserrat"/>
                <a:sym typeface="Montserrat"/>
              </a:rPr>
              <a:t>Ahmed Ali</a:t>
            </a:r>
            <a:endParaRPr sz="1000">
              <a:solidFill>
                <a:schemeClr val="lt1"/>
              </a:solidFill>
              <a:latin typeface="Montserrat"/>
              <a:ea typeface="Montserrat"/>
              <a:cs typeface="Montserrat"/>
              <a:sym typeface="Montserrat"/>
            </a:endParaRPr>
          </a:p>
          <a:p>
            <a:pPr indent="-292100" lvl="0" marL="457200" rtl="0" algn="l">
              <a:lnSpc>
                <a:spcPct val="150000"/>
              </a:lnSpc>
              <a:spcBef>
                <a:spcPts val="0"/>
              </a:spcBef>
              <a:spcAft>
                <a:spcPts val="0"/>
              </a:spcAft>
              <a:buClr>
                <a:schemeClr val="lt1"/>
              </a:buClr>
              <a:buSzPts val="1000"/>
              <a:buFont typeface="Montserrat"/>
              <a:buChar char="-"/>
            </a:pPr>
            <a:r>
              <a:rPr lang="en-GB" sz="1000">
                <a:solidFill>
                  <a:schemeClr val="lt1"/>
                </a:solidFill>
                <a:latin typeface="Montserrat"/>
                <a:ea typeface="Montserrat"/>
                <a:cs typeface="Montserrat"/>
                <a:sym typeface="Montserrat"/>
              </a:rPr>
              <a:t>Ahmed Mohsen</a:t>
            </a:r>
            <a:endParaRPr sz="1000">
              <a:solidFill>
                <a:schemeClr val="lt1"/>
              </a:solidFill>
              <a:latin typeface="Montserrat"/>
              <a:ea typeface="Montserrat"/>
              <a:cs typeface="Montserrat"/>
              <a:sym typeface="Montserrat"/>
            </a:endParaRPr>
          </a:p>
          <a:p>
            <a:pPr indent="-292100" lvl="0" marL="457200" rtl="0" algn="l">
              <a:lnSpc>
                <a:spcPct val="150000"/>
              </a:lnSpc>
              <a:spcBef>
                <a:spcPts val="0"/>
              </a:spcBef>
              <a:spcAft>
                <a:spcPts val="0"/>
              </a:spcAft>
              <a:buClr>
                <a:schemeClr val="lt1"/>
              </a:buClr>
              <a:buSzPts val="1000"/>
              <a:buFont typeface="Montserrat"/>
              <a:buChar char="-"/>
            </a:pPr>
            <a:r>
              <a:rPr lang="en-GB" sz="1000">
                <a:solidFill>
                  <a:schemeClr val="lt1"/>
                </a:solidFill>
                <a:latin typeface="Montserrat"/>
                <a:ea typeface="Montserrat"/>
                <a:cs typeface="Montserrat"/>
                <a:sym typeface="Montserrat"/>
              </a:rPr>
              <a:t>Heba Allah Mohamed</a:t>
            </a:r>
            <a:endParaRPr sz="1000">
              <a:solidFill>
                <a:schemeClr val="lt1"/>
              </a:solidFill>
              <a:latin typeface="Montserrat"/>
              <a:ea typeface="Montserrat"/>
              <a:cs typeface="Montserrat"/>
              <a:sym typeface="Montserrat"/>
            </a:endParaRPr>
          </a:p>
          <a:p>
            <a:pPr indent="-292100" lvl="0" marL="457200" rtl="0" algn="l">
              <a:lnSpc>
                <a:spcPct val="150000"/>
              </a:lnSpc>
              <a:spcBef>
                <a:spcPts val="0"/>
              </a:spcBef>
              <a:spcAft>
                <a:spcPts val="0"/>
              </a:spcAft>
              <a:buClr>
                <a:schemeClr val="lt1"/>
              </a:buClr>
              <a:buSzPts val="1000"/>
              <a:buFont typeface="Montserrat"/>
              <a:buChar char="-"/>
            </a:pPr>
            <a:r>
              <a:rPr lang="en-GB" sz="1000">
                <a:solidFill>
                  <a:schemeClr val="lt1"/>
                </a:solidFill>
                <a:latin typeface="Montserrat"/>
                <a:ea typeface="Montserrat"/>
                <a:cs typeface="Montserrat"/>
                <a:sym typeface="Montserrat"/>
              </a:rPr>
              <a:t>Nancy Alaa</a:t>
            </a:r>
            <a:endParaRPr sz="1000">
              <a:solidFill>
                <a:schemeClr val="lt1"/>
              </a:solidFill>
              <a:latin typeface="Montserrat"/>
              <a:ea typeface="Montserrat"/>
              <a:cs typeface="Montserrat"/>
              <a:sym typeface="Montserrat"/>
            </a:endParaRPr>
          </a:p>
          <a:p>
            <a:pPr indent="-292100" lvl="0" marL="457200" rtl="0" algn="l">
              <a:lnSpc>
                <a:spcPct val="150000"/>
              </a:lnSpc>
              <a:spcBef>
                <a:spcPts val="0"/>
              </a:spcBef>
              <a:spcAft>
                <a:spcPts val="0"/>
              </a:spcAft>
              <a:buClr>
                <a:schemeClr val="lt1"/>
              </a:buClr>
              <a:buSzPts val="1000"/>
              <a:buFont typeface="Montserrat"/>
              <a:buChar char="-"/>
            </a:pPr>
            <a:r>
              <a:rPr lang="en-GB" sz="1000">
                <a:solidFill>
                  <a:schemeClr val="lt1"/>
                </a:solidFill>
                <a:latin typeface="Montserrat"/>
                <a:ea typeface="Montserrat"/>
                <a:cs typeface="Montserrat"/>
                <a:sym typeface="Montserrat"/>
              </a:rPr>
              <a:t>Nourhan And Elnasser</a:t>
            </a:r>
            <a:endParaRPr sz="1000">
              <a:solidFill>
                <a:schemeClr val="lt1"/>
              </a:solidFill>
              <a:latin typeface="Montserrat"/>
              <a:ea typeface="Montserrat"/>
              <a:cs typeface="Montserrat"/>
              <a:sym typeface="Montserrat"/>
            </a:endParaRPr>
          </a:p>
          <a:p>
            <a:pPr indent="-292100" lvl="0" marL="457200" rtl="0" algn="l">
              <a:lnSpc>
                <a:spcPct val="150000"/>
              </a:lnSpc>
              <a:spcBef>
                <a:spcPts val="0"/>
              </a:spcBef>
              <a:spcAft>
                <a:spcPts val="0"/>
              </a:spcAft>
              <a:buClr>
                <a:schemeClr val="lt1"/>
              </a:buClr>
              <a:buSzPts val="1000"/>
              <a:buFont typeface="Montserrat"/>
              <a:buChar char="-"/>
            </a:pPr>
            <a:r>
              <a:rPr lang="en-GB" sz="1000">
                <a:solidFill>
                  <a:schemeClr val="lt1"/>
                </a:solidFill>
                <a:latin typeface="Montserrat"/>
                <a:ea typeface="Montserrat"/>
                <a:cs typeface="Montserrat"/>
                <a:sym typeface="Montserrat"/>
              </a:rPr>
              <a:t>Abanoub Nagy</a:t>
            </a:r>
            <a:endParaRPr sz="12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2813" y="40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solidFill>
                  <a:srgbClr val="0E0A1B"/>
                </a:solidFill>
                <a:latin typeface="Montserrat"/>
                <a:ea typeface="Montserrat"/>
                <a:cs typeface="Montserrat"/>
                <a:sym typeface="Montserrat"/>
              </a:rPr>
              <a:t>Detecting Breast Cancer</a:t>
            </a:r>
            <a:endParaRPr b="1" sz="2020">
              <a:solidFill>
                <a:srgbClr val="0E0A1B"/>
              </a:solidFill>
              <a:latin typeface="Montserrat"/>
              <a:ea typeface="Montserrat"/>
              <a:cs typeface="Montserrat"/>
              <a:sym typeface="Montserrat"/>
            </a:endParaRPr>
          </a:p>
        </p:txBody>
      </p:sp>
      <p:sp>
        <p:nvSpPr>
          <p:cNvPr id="127" name="Google Shape;127;p22"/>
          <p:cNvSpPr txBox="1"/>
          <p:nvPr>
            <p:ph idx="1" type="body"/>
          </p:nvPr>
        </p:nvSpPr>
        <p:spPr>
          <a:xfrm>
            <a:off x="311700" y="1242600"/>
            <a:ext cx="6364800" cy="35238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Font typeface="Montserrat"/>
              <a:buChar char="-"/>
            </a:pPr>
            <a:r>
              <a:rPr lang="en-GB" sz="1050">
                <a:solidFill>
                  <a:schemeClr val="dk1"/>
                </a:solidFill>
                <a:highlight>
                  <a:srgbClr val="FFFFFF"/>
                </a:highlight>
                <a:latin typeface="Montserrat"/>
                <a:ea typeface="Montserrat"/>
                <a:cs typeface="Montserrat"/>
                <a:sym typeface="Montserrat"/>
              </a:rPr>
              <a:t>Analyse and build a model to predict if a given set of symptoms lead to breast cancer. </a:t>
            </a:r>
            <a:endParaRPr sz="1050">
              <a:solidFill>
                <a:schemeClr val="dk1"/>
              </a:solidFill>
              <a:highlight>
                <a:srgbClr val="FFFFFF"/>
              </a:highlight>
              <a:latin typeface="Montserrat"/>
              <a:ea typeface="Montserrat"/>
              <a:cs typeface="Montserrat"/>
              <a:sym typeface="Montserrat"/>
            </a:endParaRPr>
          </a:p>
          <a:p>
            <a:pPr indent="-342900" lvl="0" marL="457200" rtl="0" algn="l">
              <a:lnSpc>
                <a:spcPct val="100000"/>
              </a:lnSpc>
              <a:spcBef>
                <a:spcPts val="0"/>
              </a:spcBef>
              <a:spcAft>
                <a:spcPts val="0"/>
              </a:spcAft>
              <a:buClr>
                <a:schemeClr val="dk1"/>
              </a:buClr>
              <a:buSzPts val="1800"/>
              <a:buFont typeface="Montserrat"/>
              <a:buChar char="-"/>
            </a:pPr>
            <a:r>
              <a:rPr lang="en-GB" sz="1050">
                <a:solidFill>
                  <a:schemeClr val="dk1"/>
                </a:solidFill>
                <a:highlight>
                  <a:srgbClr val="FFFFFF"/>
                </a:highlight>
                <a:latin typeface="Montserrat"/>
                <a:ea typeface="Montserrat"/>
                <a:cs typeface="Montserrat"/>
                <a:sym typeface="Montserrat"/>
              </a:rPr>
              <a:t>This is a binary classification problem</a:t>
            </a:r>
            <a:endParaRPr sz="1050">
              <a:solidFill>
                <a:schemeClr val="dk1"/>
              </a:solidFill>
              <a:highlight>
                <a:srgbClr val="FFFFFF"/>
              </a:highlight>
              <a:latin typeface="Montserrat"/>
              <a:ea typeface="Montserrat"/>
              <a:cs typeface="Montserrat"/>
              <a:sym typeface="Montserrat"/>
            </a:endParaRPr>
          </a:p>
          <a:p>
            <a:pPr indent="-342900" lvl="0" marL="457200" rtl="0" algn="l">
              <a:lnSpc>
                <a:spcPct val="100000"/>
              </a:lnSpc>
              <a:spcBef>
                <a:spcPts val="0"/>
              </a:spcBef>
              <a:spcAft>
                <a:spcPts val="0"/>
              </a:spcAft>
              <a:buClr>
                <a:schemeClr val="dk1"/>
              </a:buClr>
              <a:buSzPts val="1800"/>
              <a:buFont typeface="Montserrat"/>
              <a:buChar char="-"/>
            </a:pPr>
            <a:r>
              <a:rPr lang="en-GB" sz="1050">
                <a:solidFill>
                  <a:schemeClr val="dk1"/>
                </a:solidFill>
                <a:highlight>
                  <a:srgbClr val="FFFFFF"/>
                </a:highlight>
                <a:latin typeface="Montserrat"/>
                <a:ea typeface="Montserrat"/>
                <a:cs typeface="Montserrat"/>
                <a:sym typeface="Montserrat"/>
              </a:rPr>
              <a:t>S</a:t>
            </a:r>
            <a:r>
              <a:rPr lang="en-GB" sz="1200">
                <a:solidFill>
                  <a:schemeClr val="dk1"/>
                </a:solidFill>
                <a:latin typeface="Montserrat"/>
                <a:ea typeface="Montserrat"/>
                <a:cs typeface="Montserrat"/>
                <a:sym typeface="Montserrat"/>
              </a:rPr>
              <a:t>teps token are</a:t>
            </a:r>
            <a:endParaRPr sz="1200">
              <a:solidFill>
                <a:schemeClr val="dk1"/>
              </a:solidFill>
              <a:latin typeface="Montserrat"/>
              <a:ea typeface="Montserrat"/>
              <a:cs typeface="Montserrat"/>
              <a:sym typeface="Montserrat"/>
            </a:endParaRPr>
          </a:p>
          <a:p>
            <a:pPr indent="-292100" lvl="0" marL="914400" rtl="0" algn="l">
              <a:lnSpc>
                <a:spcPct val="150000"/>
              </a:lnSpc>
              <a:spcBef>
                <a:spcPts val="1000"/>
              </a:spcBef>
              <a:spcAft>
                <a:spcPts val="0"/>
              </a:spcAft>
              <a:buClr>
                <a:schemeClr val="dk1"/>
              </a:buClr>
              <a:buSzPts val="1000"/>
              <a:buFont typeface="Montserrat"/>
              <a:buChar char="-"/>
            </a:pPr>
            <a:r>
              <a:rPr lang="en-GB" sz="1000">
                <a:solidFill>
                  <a:schemeClr val="dk1"/>
                </a:solidFill>
                <a:latin typeface="Montserrat"/>
                <a:ea typeface="Montserrat"/>
                <a:cs typeface="Montserrat"/>
                <a:sym typeface="Montserrat"/>
              </a:rPr>
              <a:t>Collect and Prepare the data</a:t>
            </a:r>
            <a:endParaRPr sz="1000">
              <a:solidFill>
                <a:schemeClr val="dk1"/>
              </a:solidFill>
              <a:latin typeface="Montserrat"/>
              <a:ea typeface="Montserrat"/>
              <a:cs typeface="Montserrat"/>
              <a:sym typeface="Montserrat"/>
            </a:endParaRPr>
          </a:p>
          <a:p>
            <a:pPr indent="-292100" lvl="0" marL="914400" rtl="0" algn="l">
              <a:lnSpc>
                <a:spcPct val="150000"/>
              </a:lnSpc>
              <a:spcBef>
                <a:spcPts val="0"/>
              </a:spcBef>
              <a:spcAft>
                <a:spcPts val="0"/>
              </a:spcAft>
              <a:buClr>
                <a:schemeClr val="dk1"/>
              </a:buClr>
              <a:buSzPts val="1000"/>
              <a:buFont typeface="Montserrat"/>
              <a:buChar char="-"/>
            </a:pPr>
            <a:r>
              <a:rPr lang="en-GB" sz="1000">
                <a:solidFill>
                  <a:schemeClr val="dk1"/>
                </a:solidFill>
                <a:latin typeface="Montserrat"/>
                <a:ea typeface="Montserrat"/>
                <a:cs typeface="Montserrat"/>
                <a:sym typeface="Montserrat"/>
              </a:rPr>
              <a:t>Choose model, and models used here to reach the most accurate results are:</a:t>
            </a:r>
            <a:endParaRPr b="1" sz="500">
              <a:solidFill>
                <a:schemeClr val="dk1"/>
              </a:solidFill>
              <a:highlight>
                <a:srgbClr val="FFFFFF"/>
              </a:highlight>
              <a:latin typeface="Montserrat"/>
              <a:ea typeface="Montserrat"/>
              <a:cs typeface="Montserrat"/>
              <a:sym typeface="Montserrat"/>
            </a:endParaRPr>
          </a:p>
          <a:p>
            <a:pPr indent="-292100" lvl="0" marL="914400" rtl="0" algn="l">
              <a:lnSpc>
                <a:spcPct val="150000"/>
              </a:lnSpc>
              <a:spcBef>
                <a:spcPts val="0"/>
              </a:spcBef>
              <a:spcAft>
                <a:spcPts val="0"/>
              </a:spcAft>
              <a:buClr>
                <a:schemeClr val="dk1"/>
              </a:buClr>
              <a:buSzPts val="1000"/>
              <a:buFont typeface="Montserrat"/>
              <a:buChar char="-"/>
            </a:pPr>
            <a:r>
              <a:rPr lang="en-GB" sz="1000">
                <a:solidFill>
                  <a:schemeClr val="dk1"/>
                </a:solidFill>
                <a:latin typeface="Montserrat"/>
                <a:ea typeface="Montserrat"/>
                <a:cs typeface="Montserrat"/>
                <a:sym typeface="Montserrat"/>
              </a:rPr>
              <a:t>Training the model</a:t>
            </a:r>
            <a:endParaRPr sz="1000">
              <a:solidFill>
                <a:schemeClr val="dk1"/>
              </a:solidFill>
              <a:latin typeface="Montserrat"/>
              <a:ea typeface="Montserrat"/>
              <a:cs typeface="Montserrat"/>
              <a:sym typeface="Montserrat"/>
            </a:endParaRPr>
          </a:p>
          <a:p>
            <a:pPr indent="-292100" lvl="0" marL="914400" rtl="0" algn="l">
              <a:lnSpc>
                <a:spcPct val="150000"/>
              </a:lnSpc>
              <a:spcBef>
                <a:spcPts val="0"/>
              </a:spcBef>
              <a:spcAft>
                <a:spcPts val="0"/>
              </a:spcAft>
              <a:buClr>
                <a:schemeClr val="dk1"/>
              </a:buClr>
              <a:buSzPts val="1000"/>
              <a:buFont typeface="Montserrat"/>
              <a:buChar char="-"/>
            </a:pPr>
            <a:r>
              <a:rPr lang="en-GB" sz="1000">
                <a:solidFill>
                  <a:schemeClr val="dk1"/>
                </a:solidFill>
                <a:latin typeface="Montserrat"/>
                <a:ea typeface="Montserrat"/>
                <a:cs typeface="Montserrat"/>
                <a:sym typeface="Montserrat"/>
              </a:rPr>
              <a:t>Evaluating the model</a:t>
            </a:r>
            <a:endParaRPr sz="1000">
              <a:solidFill>
                <a:schemeClr val="dk1"/>
              </a:solidFill>
              <a:latin typeface="Montserrat"/>
              <a:ea typeface="Montserrat"/>
              <a:cs typeface="Montserrat"/>
              <a:sym typeface="Montserrat"/>
            </a:endParaRPr>
          </a:p>
          <a:p>
            <a:pPr indent="-292100" lvl="0" marL="914400" rtl="0" algn="l">
              <a:lnSpc>
                <a:spcPct val="150000"/>
              </a:lnSpc>
              <a:spcBef>
                <a:spcPts val="0"/>
              </a:spcBef>
              <a:spcAft>
                <a:spcPts val="0"/>
              </a:spcAft>
              <a:buClr>
                <a:schemeClr val="dk1"/>
              </a:buClr>
              <a:buSzPts val="1000"/>
              <a:buFont typeface="Montserrat"/>
              <a:buChar char="-"/>
            </a:pPr>
            <a:r>
              <a:rPr lang="en-GB" sz="1000">
                <a:solidFill>
                  <a:schemeClr val="dk1"/>
                </a:solidFill>
                <a:latin typeface="Montserrat"/>
                <a:ea typeface="Montserrat"/>
                <a:cs typeface="Montserrat"/>
                <a:sym typeface="Montserrat"/>
              </a:rPr>
              <a:t>Making prediction</a:t>
            </a:r>
            <a:endParaRPr sz="850">
              <a:solidFill>
                <a:schemeClr val="dk1"/>
              </a:solidFill>
              <a:highlight>
                <a:srgbClr val="FFFFFF"/>
              </a:highlight>
              <a:latin typeface="Montserrat"/>
              <a:ea typeface="Montserrat"/>
              <a:cs typeface="Montserrat"/>
              <a:sym typeface="Montserrat"/>
            </a:endParaRPr>
          </a:p>
        </p:txBody>
      </p:sp>
      <p:pic>
        <p:nvPicPr>
          <p:cNvPr id="128" name="Google Shape;128;p22"/>
          <p:cNvPicPr preferRelativeResize="0"/>
          <p:nvPr/>
        </p:nvPicPr>
        <p:blipFill>
          <a:blip r:embed="rId3">
            <a:alphaModFix/>
          </a:blip>
          <a:stretch>
            <a:fillRect/>
          </a:stretch>
        </p:blipFill>
        <p:spPr>
          <a:xfrm rot="5400000">
            <a:off x="4400013" y="-4400012"/>
            <a:ext cx="346199" cy="9146224"/>
          </a:xfrm>
          <a:prstGeom prst="rect">
            <a:avLst/>
          </a:prstGeom>
          <a:noFill/>
          <a:ln>
            <a:noFill/>
          </a:ln>
        </p:spPr>
      </p:pic>
      <p:pic>
        <p:nvPicPr>
          <p:cNvPr id="129" name="Google Shape;129;p22"/>
          <p:cNvPicPr preferRelativeResize="0"/>
          <p:nvPr/>
        </p:nvPicPr>
        <p:blipFill>
          <a:blip r:embed="rId3">
            <a:alphaModFix/>
          </a:blip>
          <a:stretch>
            <a:fillRect/>
          </a:stretch>
        </p:blipFill>
        <p:spPr>
          <a:xfrm rot="5400000">
            <a:off x="2332712" y="-1302363"/>
            <a:ext cx="75149" cy="4742776"/>
          </a:xfrm>
          <a:prstGeom prst="rect">
            <a:avLst/>
          </a:prstGeom>
          <a:noFill/>
          <a:ln>
            <a:noFill/>
          </a:ln>
        </p:spPr>
      </p:pic>
      <p:pic>
        <p:nvPicPr>
          <p:cNvPr id="130" name="Google Shape;130;p22"/>
          <p:cNvPicPr preferRelativeResize="0"/>
          <p:nvPr/>
        </p:nvPicPr>
        <p:blipFill>
          <a:blip r:embed="rId4">
            <a:alphaModFix/>
          </a:blip>
          <a:stretch>
            <a:fillRect/>
          </a:stretch>
        </p:blipFill>
        <p:spPr>
          <a:xfrm>
            <a:off x="3196427" y="2987975"/>
            <a:ext cx="4599400" cy="165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2000">
                <a:latin typeface="Montserrat"/>
                <a:ea typeface="Montserrat"/>
                <a:cs typeface="Montserrat"/>
                <a:sym typeface="Montserrat"/>
              </a:rPr>
              <a:t>Attribute Information:</a:t>
            </a:r>
            <a:endParaRPr b="1" sz="2000">
              <a:latin typeface="Montserrat"/>
              <a:ea typeface="Montserrat"/>
              <a:cs typeface="Montserrat"/>
              <a:sym typeface="Montserrat"/>
            </a:endParaRPr>
          </a:p>
        </p:txBody>
      </p:sp>
      <p:sp>
        <p:nvSpPr>
          <p:cNvPr id="136" name="Google Shape;136;p23"/>
          <p:cNvSpPr txBox="1"/>
          <p:nvPr>
            <p:ph idx="1" type="body"/>
          </p:nvPr>
        </p:nvSpPr>
        <p:spPr>
          <a:xfrm>
            <a:off x="311700" y="1152475"/>
            <a:ext cx="5833200" cy="3416400"/>
          </a:xfrm>
          <a:prstGeom prst="rect">
            <a:avLst/>
          </a:prstGeom>
        </p:spPr>
        <p:txBody>
          <a:bodyPr anchorCtr="0" anchor="t" bIns="91425" lIns="91425" spcFirstLastPara="1" rIns="91425" wrap="square" tIns="91425">
            <a:normAutofit/>
          </a:bodyPr>
          <a:lstStyle/>
          <a:p>
            <a:pPr indent="-279400" lvl="0" marL="457200" rtl="0" algn="l">
              <a:lnSpc>
                <a:spcPct val="95000"/>
              </a:lnSpc>
              <a:spcBef>
                <a:spcPts val="0"/>
              </a:spcBef>
              <a:spcAft>
                <a:spcPts val="0"/>
              </a:spcAft>
              <a:buClr>
                <a:schemeClr val="dk1"/>
              </a:buClr>
              <a:buSzPts val="800"/>
              <a:buFont typeface="Montserrat"/>
              <a:buChar char="-"/>
            </a:pPr>
            <a:r>
              <a:rPr b="1" lang="en-GB" sz="800">
                <a:solidFill>
                  <a:schemeClr val="dk1"/>
                </a:solidFill>
                <a:highlight>
                  <a:srgbClr val="FFFFFF"/>
                </a:highlight>
                <a:latin typeface="Montserrat"/>
                <a:ea typeface="Montserrat"/>
                <a:cs typeface="Montserrat"/>
                <a:sym typeface="Montserrat"/>
              </a:rPr>
              <a:t>Clump Thickness: </a:t>
            </a:r>
            <a:r>
              <a:rPr lang="en-GB" sz="800">
                <a:solidFill>
                  <a:schemeClr val="dk1"/>
                </a:solidFill>
                <a:highlight>
                  <a:srgbClr val="FFFFFF"/>
                </a:highlight>
                <a:latin typeface="Montserrat"/>
                <a:ea typeface="Montserrat"/>
                <a:cs typeface="Montserrat"/>
                <a:sym typeface="Montserrat"/>
              </a:rPr>
              <a:t>Benign cells tend to be grouped in monolayers, while cancerous cells are often grouped in multilayers.</a:t>
            </a:r>
            <a:endParaRPr sz="800">
              <a:solidFill>
                <a:schemeClr val="dk1"/>
              </a:solidFill>
              <a:highlight>
                <a:srgbClr val="FFFFFF"/>
              </a:highlight>
              <a:latin typeface="Montserrat"/>
              <a:ea typeface="Montserrat"/>
              <a:cs typeface="Montserrat"/>
              <a:sym typeface="Montserrat"/>
            </a:endParaRPr>
          </a:p>
          <a:p>
            <a:pPr indent="-279400" lvl="0" marL="457200" rtl="0" algn="l">
              <a:lnSpc>
                <a:spcPct val="95000"/>
              </a:lnSpc>
              <a:spcBef>
                <a:spcPts val="1000"/>
              </a:spcBef>
              <a:spcAft>
                <a:spcPts val="0"/>
              </a:spcAft>
              <a:buClr>
                <a:schemeClr val="dk1"/>
              </a:buClr>
              <a:buSzPts val="800"/>
              <a:buFont typeface="Montserrat"/>
              <a:buChar char="-"/>
            </a:pPr>
            <a:r>
              <a:rPr b="1" lang="en-GB" sz="800">
                <a:solidFill>
                  <a:schemeClr val="dk1"/>
                </a:solidFill>
                <a:highlight>
                  <a:srgbClr val="FFFFFF"/>
                </a:highlight>
                <a:latin typeface="Montserrat"/>
                <a:ea typeface="Montserrat"/>
                <a:cs typeface="Montserrat"/>
                <a:sym typeface="Montserrat"/>
              </a:rPr>
              <a:t>Uniform Cell Size: </a:t>
            </a:r>
            <a:r>
              <a:rPr lang="en-GB" sz="800">
                <a:solidFill>
                  <a:schemeClr val="dk1"/>
                </a:solidFill>
                <a:highlight>
                  <a:srgbClr val="FFFFFF"/>
                </a:highlight>
                <a:latin typeface="Montserrat"/>
                <a:ea typeface="Montserrat"/>
                <a:cs typeface="Montserrat"/>
                <a:sym typeface="Montserrat"/>
              </a:rPr>
              <a:t>Cancer cells tend to vary in size and shape.</a:t>
            </a:r>
            <a:endParaRPr sz="600">
              <a:solidFill>
                <a:schemeClr val="dk1"/>
              </a:solidFill>
              <a:highlight>
                <a:srgbClr val="FFFFFF"/>
              </a:highlight>
              <a:latin typeface="Montserrat"/>
              <a:ea typeface="Montserrat"/>
              <a:cs typeface="Montserrat"/>
              <a:sym typeface="Montserrat"/>
            </a:endParaRPr>
          </a:p>
          <a:p>
            <a:pPr indent="-279400" lvl="0" marL="457200" rtl="0" algn="l">
              <a:lnSpc>
                <a:spcPct val="95000"/>
              </a:lnSpc>
              <a:spcBef>
                <a:spcPts val="1000"/>
              </a:spcBef>
              <a:spcAft>
                <a:spcPts val="0"/>
              </a:spcAft>
              <a:buClr>
                <a:schemeClr val="dk1"/>
              </a:buClr>
              <a:buSzPts val="800"/>
              <a:buFont typeface="Montserrat"/>
              <a:buChar char="-"/>
            </a:pPr>
            <a:r>
              <a:rPr b="1" lang="en-GB" sz="800">
                <a:solidFill>
                  <a:schemeClr val="dk1"/>
                </a:solidFill>
                <a:highlight>
                  <a:srgbClr val="FFFFFF"/>
                </a:highlight>
                <a:latin typeface="Montserrat"/>
                <a:ea typeface="Montserrat"/>
                <a:cs typeface="Montserrat"/>
                <a:sym typeface="Montserrat"/>
              </a:rPr>
              <a:t>Uniform Cell Shape: </a:t>
            </a:r>
            <a:r>
              <a:rPr lang="en-GB" sz="800">
                <a:solidFill>
                  <a:schemeClr val="dk1"/>
                </a:solidFill>
                <a:highlight>
                  <a:srgbClr val="FFFFFF"/>
                </a:highlight>
                <a:latin typeface="Montserrat"/>
                <a:ea typeface="Montserrat"/>
                <a:cs typeface="Montserrat"/>
                <a:sym typeface="Montserrat"/>
              </a:rPr>
              <a:t>Cancer cells tend to vary in shape and size.</a:t>
            </a:r>
            <a:endParaRPr sz="600">
              <a:solidFill>
                <a:schemeClr val="dk1"/>
              </a:solidFill>
              <a:highlight>
                <a:srgbClr val="FFFFFF"/>
              </a:highlight>
              <a:latin typeface="Montserrat"/>
              <a:ea typeface="Montserrat"/>
              <a:cs typeface="Montserrat"/>
              <a:sym typeface="Montserrat"/>
            </a:endParaRPr>
          </a:p>
          <a:p>
            <a:pPr indent="-279400" lvl="0" marL="457200" rtl="0" algn="l">
              <a:lnSpc>
                <a:spcPct val="95000"/>
              </a:lnSpc>
              <a:spcBef>
                <a:spcPts val="1000"/>
              </a:spcBef>
              <a:spcAft>
                <a:spcPts val="0"/>
              </a:spcAft>
              <a:buClr>
                <a:schemeClr val="dk1"/>
              </a:buClr>
              <a:buSzPts val="800"/>
              <a:buFont typeface="Montserrat"/>
              <a:buChar char="-"/>
            </a:pPr>
            <a:r>
              <a:rPr b="1" lang="en-GB" sz="800">
                <a:solidFill>
                  <a:schemeClr val="dk1"/>
                </a:solidFill>
                <a:highlight>
                  <a:srgbClr val="FFFFFF"/>
                </a:highlight>
                <a:latin typeface="Montserrat"/>
                <a:ea typeface="Montserrat"/>
                <a:cs typeface="Montserrat"/>
                <a:sym typeface="Montserrat"/>
              </a:rPr>
              <a:t>Marginal Adhesion: </a:t>
            </a:r>
            <a:r>
              <a:rPr lang="en-GB" sz="800">
                <a:solidFill>
                  <a:schemeClr val="dk1"/>
                </a:solidFill>
                <a:highlight>
                  <a:srgbClr val="FFFFFF"/>
                </a:highlight>
                <a:latin typeface="Montserrat"/>
                <a:ea typeface="Montserrat"/>
                <a:cs typeface="Montserrat"/>
                <a:sym typeface="Montserrat"/>
              </a:rPr>
              <a:t>Normal cells tend to stick together while cancer cells tend to lose this ability, so the loss of adhesion is a sign of malignancy.</a:t>
            </a:r>
            <a:endParaRPr sz="600">
              <a:solidFill>
                <a:schemeClr val="dk1"/>
              </a:solidFill>
              <a:highlight>
                <a:srgbClr val="FFFFFF"/>
              </a:highlight>
              <a:latin typeface="Montserrat"/>
              <a:ea typeface="Montserrat"/>
              <a:cs typeface="Montserrat"/>
              <a:sym typeface="Montserrat"/>
            </a:endParaRPr>
          </a:p>
          <a:p>
            <a:pPr indent="-279400" lvl="0" marL="457200" rtl="0" algn="l">
              <a:lnSpc>
                <a:spcPct val="95000"/>
              </a:lnSpc>
              <a:spcBef>
                <a:spcPts val="1000"/>
              </a:spcBef>
              <a:spcAft>
                <a:spcPts val="0"/>
              </a:spcAft>
              <a:buClr>
                <a:schemeClr val="dk1"/>
              </a:buClr>
              <a:buSzPts val="800"/>
              <a:buFont typeface="Montserrat"/>
              <a:buChar char="-"/>
            </a:pPr>
            <a:r>
              <a:rPr b="1" lang="en-GB" sz="800">
                <a:solidFill>
                  <a:schemeClr val="dk1"/>
                </a:solidFill>
                <a:highlight>
                  <a:srgbClr val="FFFFFF"/>
                </a:highlight>
                <a:latin typeface="Montserrat"/>
                <a:ea typeface="Montserrat"/>
                <a:cs typeface="Montserrat"/>
                <a:sym typeface="Montserrat"/>
              </a:rPr>
              <a:t>Single Epithelial Cell Size: </a:t>
            </a:r>
            <a:r>
              <a:rPr lang="en-GB" sz="800">
                <a:solidFill>
                  <a:schemeClr val="dk1"/>
                </a:solidFill>
                <a:highlight>
                  <a:srgbClr val="FFFFFF"/>
                </a:highlight>
                <a:latin typeface="Montserrat"/>
                <a:ea typeface="Montserrat"/>
                <a:cs typeface="Montserrat"/>
                <a:sym typeface="Montserrat"/>
              </a:rPr>
              <a:t>It is related to the uniformity mentioned above. Epithelial cells that are significantly enlarged may be a malignant cell.</a:t>
            </a:r>
            <a:endParaRPr sz="600">
              <a:solidFill>
                <a:schemeClr val="dk1"/>
              </a:solidFill>
              <a:highlight>
                <a:srgbClr val="FFFFFF"/>
              </a:highlight>
              <a:latin typeface="Montserrat"/>
              <a:ea typeface="Montserrat"/>
              <a:cs typeface="Montserrat"/>
              <a:sym typeface="Montserrat"/>
            </a:endParaRPr>
          </a:p>
          <a:p>
            <a:pPr indent="-279400" lvl="0" marL="457200" rtl="0" algn="l">
              <a:lnSpc>
                <a:spcPct val="95000"/>
              </a:lnSpc>
              <a:spcBef>
                <a:spcPts val="1000"/>
              </a:spcBef>
              <a:spcAft>
                <a:spcPts val="0"/>
              </a:spcAft>
              <a:buClr>
                <a:schemeClr val="dk1"/>
              </a:buClr>
              <a:buSzPts val="800"/>
              <a:buFont typeface="Montserrat"/>
              <a:buChar char="-"/>
            </a:pPr>
            <a:r>
              <a:rPr b="1" lang="en-GB" sz="800">
                <a:solidFill>
                  <a:schemeClr val="dk1"/>
                </a:solidFill>
                <a:highlight>
                  <a:srgbClr val="FFFFFF"/>
                </a:highlight>
                <a:latin typeface="Montserrat"/>
                <a:ea typeface="Montserrat"/>
                <a:cs typeface="Montserrat"/>
                <a:sym typeface="Montserrat"/>
              </a:rPr>
              <a:t>Bare Nuclei: </a:t>
            </a:r>
            <a:r>
              <a:rPr lang="en-GB" sz="800">
                <a:solidFill>
                  <a:schemeClr val="dk1"/>
                </a:solidFill>
                <a:highlight>
                  <a:srgbClr val="FFFFFF"/>
                </a:highlight>
                <a:latin typeface="Montserrat"/>
                <a:ea typeface="Montserrat"/>
                <a:cs typeface="Montserrat"/>
                <a:sym typeface="Montserrat"/>
              </a:rPr>
              <a:t>This is a term used for nuclei not surrounded by cytoplasm (the rest of the cell). Those are typically seen in benign tumors.</a:t>
            </a:r>
            <a:endParaRPr sz="600">
              <a:solidFill>
                <a:schemeClr val="dk1"/>
              </a:solidFill>
              <a:highlight>
                <a:srgbClr val="FFFFFF"/>
              </a:highlight>
              <a:latin typeface="Montserrat"/>
              <a:ea typeface="Montserrat"/>
              <a:cs typeface="Montserrat"/>
              <a:sym typeface="Montserrat"/>
            </a:endParaRPr>
          </a:p>
          <a:p>
            <a:pPr indent="-279400" lvl="0" marL="457200" rtl="0" algn="l">
              <a:lnSpc>
                <a:spcPct val="95000"/>
              </a:lnSpc>
              <a:spcBef>
                <a:spcPts val="1000"/>
              </a:spcBef>
              <a:spcAft>
                <a:spcPts val="0"/>
              </a:spcAft>
              <a:buClr>
                <a:schemeClr val="dk1"/>
              </a:buClr>
              <a:buSzPts val="800"/>
              <a:buFont typeface="Montserrat"/>
              <a:buChar char="-"/>
            </a:pPr>
            <a:r>
              <a:rPr b="1" lang="en-GB" sz="800">
                <a:solidFill>
                  <a:schemeClr val="dk1"/>
                </a:solidFill>
                <a:highlight>
                  <a:srgbClr val="FFFFFF"/>
                </a:highlight>
                <a:latin typeface="Montserrat"/>
                <a:ea typeface="Montserrat"/>
                <a:cs typeface="Montserrat"/>
                <a:sym typeface="Montserrat"/>
              </a:rPr>
              <a:t>Bland Chromatin: </a:t>
            </a:r>
            <a:r>
              <a:rPr lang="en-GB" sz="800">
                <a:solidFill>
                  <a:schemeClr val="dk1"/>
                </a:solidFill>
                <a:highlight>
                  <a:srgbClr val="FFFFFF"/>
                </a:highlight>
                <a:latin typeface="Montserrat"/>
                <a:ea typeface="Montserrat"/>
                <a:cs typeface="Montserrat"/>
                <a:sym typeface="Montserrat"/>
              </a:rPr>
              <a:t>Describes a uniform "texture" of the nucleus seen in benign cells. In cancer cells, the chromatin tends to be more coarse and to form clumps.</a:t>
            </a:r>
            <a:endParaRPr sz="600">
              <a:solidFill>
                <a:schemeClr val="dk1"/>
              </a:solidFill>
              <a:highlight>
                <a:srgbClr val="FFFFFF"/>
              </a:highlight>
              <a:latin typeface="Montserrat"/>
              <a:ea typeface="Montserrat"/>
              <a:cs typeface="Montserrat"/>
              <a:sym typeface="Montserrat"/>
            </a:endParaRPr>
          </a:p>
          <a:p>
            <a:pPr indent="-279400" lvl="0" marL="457200" rtl="0" algn="l">
              <a:lnSpc>
                <a:spcPct val="95000"/>
              </a:lnSpc>
              <a:spcBef>
                <a:spcPts val="1000"/>
              </a:spcBef>
              <a:spcAft>
                <a:spcPts val="0"/>
              </a:spcAft>
              <a:buClr>
                <a:schemeClr val="dk1"/>
              </a:buClr>
              <a:buSzPts val="800"/>
              <a:buFont typeface="Montserrat"/>
              <a:buChar char="-"/>
            </a:pPr>
            <a:r>
              <a:rPr b="1" lang="en-GB" sz="800">
                <a:solidFill>
                  <a:schemeClr val="dk1"/>
                </a:solidFill>
                <a:highlight>
                  <a:srgbClr val="FFFFFF"/>
                </a:highlight>
                <a:latin typeface="Montserrat"/>
                <a:ea typeface="Montserrat"/>
                <a:cs typeface="Montserrat"/>
                <a:sym typeface="Montserrat"/>
              </a:rPr>
              <a:t>Normal Nucleoli: </a:t>
            </a:r>
            <a:r>
              <a:rPr lang="en-GB" sz="800">
                <a:solidFill>
                  <a:schemeClr val="dk1"/>
                </a:solidFill>
                <a:highlight>
                  <a:srgbClr val="FFFFFF"/>
                </a:highlight>
                <a:latin typeface="Montserrat"/>
                <a:ea typeface="Montserrat"/>
                <a:cs typeface="Montserrat"/>
                <a:sym typeface="Montserrat"/>
              </a:rPr>
              <a:t>Nucleoli are small structures seen in the nucleus. In normal cells, the nucleolus is usually very small if visible at all. The nucleoli become more prominent in cancer cells, and sometimes there are multiple.</a:t>
            </a:r>
            <a:endParaRPr sz="600">
              <a:solidFill>
                <a:schemeClr val="dk1"/>
              </a:solidFill>
              <a:highlight>
                <a:srgbClr val="FFFFFF"/>
              </a:highlight>
              <a:latin typeface="Montserrat"/>
              <a:ea typeface="Montserrat"/>
              <a:cs typeface="Montserrat"/>
              <a:sym typeface="Montserrat"/>
            </a:endParaRPr>
          </a:p>
          <a:p>
            <a:pPr indent="-279400" lvl="0" marL="457200" rtl="0" algn="l">
              <a:lnSpc>
                <a:spcPct val="95000"/>
              </a:lnSpc>
              <a:spcBef>
                <a:spcPts val="1000"/>
              </a:spcBef>
              <a:spcAft>
                <a:spcPts val="1000"/>
              </a:spcAft>
              <a:buClr>
                <a:schemeClr val="dk1"/>
              </a:buClr>
              <a:buSzPts val="800"/>
              <a:buFont typeface="Montserrat"/>
              <a:buChar char="-"/>
            </a:pPr>
            <a:r>
              <a:rPr b="1" lang="en-GB" sz="800">
                <a:solidFill>
                  <a:schemeClr val="dk1"/>
                </a:solidFill>
                <a:highlight>
                  <a:srgbClr val="FFFFFF"/>
                </a:highlight>
                <a:latin typeface="Montserrat"/>
                <a:ea typeface="Montserrat"/>
                <a:cs typeface="Montserrat"/>
                <a:sym typeface="Montserrat"/>
              </a:rPr>
              <a:t>Mitosis: </a:t>
            </a:r>
            <a:r>
              <a:rPr lang="en-GB" sz="800">
                <a:solidFill>
                  <a:schemeClr val="dk1"/>
                </a:solidFill>
                <a:highlight>
                  <a:srgbClr val="FFFFFF"/>
                </a:highlight>
                <a:latin typeface="Montserrat"/>
                <a:ea typeface="Montserrat"/>
                <a:cs typeface="Montserrat"/>
                <a:sym typeface="Montserrat"/>
              </a:rPr>
              <a:t>Cancer is essentially a disease of uncontrolled mitosis.</a:t>
            </a:r>
            <a:endParaRPr sz="600">
              <a:solidFill>
                <a:schemeClr val="dk1"/>
              </a:solidFill>
              <a:highlight>
                <a:srgbClr val="FFFFFF"/>
              </a:highlight>
              <a:latin typeface="Montserrat"/>
              <a:ea typeface="Montserrat"/>
              <a:cs typeface="Montserrat"/>
              <a:sym typeface="Montserrat"/>
            </a:endParaRPr>
          </a:p>
        </p:txBody>
      </p:sp>
      <p:pic>
        <p:nvPicPr>
          <p:cNvPr id="137" name="Google Shape;137;p23"/>
          <p:cNvPicPr preferRelativeResize="0"/>
          <p:nvPr/>
        </p:nvPicPr>
        <p:blipFill rotWithShape="1">
          <a:blip r:embed="rId3">
            <a:alphaModFix/>
          </a:blip>
          <a:srcRect b="0" l="9186" r="4390" t="0"/>
          <a:stretch/>
        </p:blipFill>
        <p:spPr>
          <a:xfrm>
            <a:off x="6231675" y="1305275"/>
            <a:ext cx="2912325" cy="292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latin typeface="Montserrat"/>
                <a:ea typeface="Montserrat"/>
                <a:cs typeface="Montserrat"/>
                <a:sym typeface="Montserrat"/>
              </a:rPr>
              <a:t>Accuracy of model</a:t>
            </a:r>
            <a:endParaRPr b="1" sz="2020">
              <a:latin typeface="Montserrat"/>
              <a:ea typeface="Montserrat"/>
              <a:cs typeface="Montserrat"/>
              <a:sym typeface="Montserrat"/>
            </a:endParaRPr>
          </a:p>
        </p:txBody>
      </p:sp>
      <p:pic>
        <p:nvPicPr>
          <p:cNvPr id="143" name="Google Shape;143;p24"/>
          <p:cNvPicPr preferRelativeResize="0"/>
          <p:nvPr/>
        </p:nvPicPr>
        <p:blipFill rotWithShape="1">
          <a:blip r:embed="rId3">
            <a:alphaModFix/>
          </a:blip>
          <a:srcRect b="81752" l="0" r="0" t="0"/>
          <a:stretch/>
        </p:blipFill>
        <p:spPr>
          <a:xfrm>
            <a:off x="417875" y="1227925"/>
            <a:ext cx="8241464" cy="277289"/>
          </a:xfrm>
          <a:prstGeom prst="rect">
            <a:avLst/>
          </a:prstGeom>
          <a:noFill/>
          <a:ln>
            <a:noFill/>
          </a:ln>
        </p:spPr>
      </p:pic>
      <p:pic>
        <p:nvPicPr>
          <p:cNvPr id="144" name="Google Shape;144;p24"/>
          <p:cNvPicPr preferRelativeResize="0"/>
          <p:nvPr/>
        </p:nvPicPr>
        <p:blipFill rotWithShape="1">
          <a:blip r:embed="rId3">
            <a:alphaModFix/>
          </a:blip>
          <a:srcRect b="55234" l="0" r="95948" t="16579"/>
          <a:stretch/>
        </p:blipFill>
        <p:spPr>
          <a:xfrm>
            <a:off x="417875" y="1505214"/>
            <a:ext cx="333917" cy="428312"/>
          </a:xfrm>
          <a:prstGeom prst="rect">
            <a:avLst/>
          </a:prstGeom>
          <a:noFill/>
          <a:ln>
            <a:noFill/>
          </a:ln>
        </p:spPr>
      </p:pic>
      <p:pic>
        <p:nvPicPr>
          <p:cNvPr id="145" name="Google Shape;145;p24"/>
          <p:cNvPicPr preferRelativeResize="0"/>
          <p:nvPr/>
        </p:nvPicPr>
        <p:blipFill rotWithShape="1">
          <a:blip r:embed="rId3">
            <a:alphaModFix/>
          </a:blip>
          <a:srcRect b="3042" l="3984" r="0" t="71812"/>
          <a:stretch/>
        </p:blipFill>
        <p:spPr>
          <a:xfrm>
            <a:off x="751792" y="1505214"/>
            <a:ext cx="7913332" cy="3821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Resources</a:t>
            </a:r>
            <a:endParaRPr b="1"/>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85750" lvl="0" marL="457200" rtl="0" algn="l">
              <a:lnSpc>
                <a:spcPct val="150000"/>
              </a:lnSpc>
              <a:spcBef>
                <a:spcPts val="0"/>
              </a:spcBef>
              <a:spcAft>
                <a:spcPts val="0"/>
              </a:spcAft>
              <a:buClr>
                <a:srgbClr val="0E0A1B"/>
              </a:buClr>
              <a:buSzPts val="900"/>
              <a:buChar char="-"/>
            </a:pPr>
            <a:r>
              <a:rPr lang="en-GB" sz="900" u="sng">
                <a:solidFill>
                  <a:srgbClr val="0E0A1B"/>
                </a:solidFill>
                <a:hlinkClick r:id="rId3">
                  <a:extLst>
                    <a:ext uri="{A12FA001-AC4F-418D-AE19-62706E023703}">
                      <ahyp:hlinkClr val="tx"/>
                    </a:ext>
                  </a:extLst>
                </a:hlinkClick>
              </a:rPr>
              <a:t>https://www.neuraldesigner.com/learning/examples/breast-cancer-diagnosis</a:t>
            </a:r>
            <a:endParaRPr sz="900">
              <a:solidFill>
                <a:srgbClr val="0E0A1B"/>
              </a:solidFill>
            </a:endParaRPr>
          </a:p>
          <a:p>
            <a:pPr indent="-285750" lvl="0" marL="457200" rtl="0" algn="l">
              <a:lnSpc>
                <a:spcPct val="150000"/>
              </a:lnSpc>
              <a:spcBef>
                <a:spcPts val="0"/>
              </a:spcBef>
              <a:spcAft>
                <a:spcPts val="0"/>
              </a:spcAft>
              <a:buClr>
                <a:srgbClr val="0E0A1B"/>
              </a:buClr>
              <a:buSzPts val="900"/>
              <a:buChar char="-"/>
            </a:pPr>
            <a:r>
              <a:rPr lang="en-GB" sz="900" u="sng">
                <a:solidFill>
                  <a:srgbClr val="0E0A1B"/>
                </a:solidFill>
                <a:hlinkClick r:id="rId4">
                  <a:extLst>
                    <a:ext uri="{A12FA001-AC4F-418D-AE19-62706E023703}">
                      <ahyp:hlinkClr val="tx"/>
                    </a:ext>
                  </a:extLst>
                </a:hlinkClick>
              </a:rPr>
              <a:t>https://github.com/gayathri1462/Breast-Cancer-Detection-Web-App/blob/main/Breast_Cancer_Detection.ipynb</a:t>
            </a:r>
            <a:endParaRPr sz="900">
              <a:solidFill>
                <a:srgbClr val="0E0A1B"/>
              </a:solidFill>
            </a:endParaRPr>
          </a:p>
          <a:p>
            <a:pPr indent="-285750" lvl="0" marL="457200" rtl="0" algn="l">
              <a:lnSpc>
                <a:spcPct val="150000"/>
              </a:lnSpc>
              <a:spcBef>
                <a:spcPts val="0"/>
              </a:spcBef>
              <a:spcAft>
                <a:spcPts val="0"/>
              </a:spcAft>
              <a:buClr>
                <a:srgbClr val="0E0A1B"/>
              </a:buClr>
              <a:buSzPts val="900"/>
              <a:buChar char="-"/>
            </a:pPr>
            <a:r>
              <a:rPr lang="en-GB" sz="900">
                <a:solidFill>
                  <a:srgbClr val="0E0A1B"/>
                </a:solidFill>
              </a:rPr>
              <a:t>Bioinformatics Algorithms:An Active Learning Approach 2nd Edition, Vol. I</a:t>
            </a:r>
            <a:endParaRPr sz="900">
              <a:solidFill>
                <a:srgbClr val="0E0A1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rot="5400000">
            <a:off x="2001363" y="-2001362"/>
            <a:ext cx="5143501" cy="9146224"/>
          </a:xfrm>
          <a:prstGeom prst="rect">
            <a:avLst/>
          </a:prstGeom>
          <a:noFill/>
          <a:ln>
            <a:noFill/>
          </a:ln>
        </p:spPr>
      </p:pic>
      <p:pic>
        <p:nvPicPr>
          <p:cNvPr id="157" name="Google Shape;157;p26"/>
          <p:cNvPicPr preferRelativeResize="0"/>
          <p:nvPr/>
        </p:nvPicPr>
        <p:blipFill rotWithShape="1">
          <a:blip r:embed="rId4">
            <a:alphaModFix/>
          </a:blip>
          <a:srcRect b="6611" l="0" r="0" t="0"/>
          <a:stretch/>
        </p:blipFill>
        <p:spPr>
          <a:xfrm flipH="1">
            <a:off x="6220325" y="0"/>
            <a:ext cx="2925900" cy="2732476"/>
          </a:xfrm>
          <a:prstGeom prst="rect">
            <a:avLst/>
          </a:prstGeom>
          <a:noFill/>
          <a:ln>
            <a:noFill/>
          </a:ln>
        </p:spPr>
      </p:pic>
      <p:pic>
        <p:nvPicPr>
          <p:cNvPr id="158" name="Google Shape;158;p26"/>
          <p:cNvPicPr preferRelativeResize="0"/>
          <p:nvPr/>
        </p:nvPicPr>
        <p:blipFill rotWithShape="1">
          <a:blip r:embed="rId5">
            <a:alphaModFix/>
          </a:blip>
          <a:srcRect b="40737" l="44046" r="0" t="0"/>
          <a:stretch/>
        </p:blipFill>
        <p:spPr>
          <a:xfrm>
            <a:off x="5638075" y="0"/>
            <a:ext cx="3505926" cy="5143501"/>
          </a:xfrm>
          <a:prstGeom prst="rect">
            <a:avLst/>
          </a:prstGeom>
          <a:noFill/>
          <a:ln>
            <a:noFill/>
          </a:ln>
        </p:spPr>
      </p:pic>
      <p:sp>
        <p:nvSpPr>
          <p:cNvPr id="159" name="Google Shape;159;p26"/>
          <p:cNvSpPr txBox="1"/>
          <p:nvPr>
            <p:ph idx="4294967295" type="ctrTitle"/>
          </p:nvPr>
        </p:nvSpPr>
        <p:spPr>
          <a:xfrm>
            <a:off x="0" y="2058600"/>
            <a:ext cx="6528600" cy="1026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6000">
                <a:solidFill>
                  <a:srgbClr val="E69138"/>
                </a:solidFill>
                <a:latin typeface="Montserrat"/>
                <a:ea typeface="Montserrat"/>
                <a:cs typeface="Montserrat"/>
                <a:sym typeface="Montserrat"/>
              </a:rPr>
              <a:t>Thank You</a:t>
            </a:r>
            <a:endParaRPr sz="6000">
              <a:solidFill>
                <a:srgbClr val="E69138"/>
              </a:solidFill>
              <a:latin typeface="Montserrat"/>
              <a:ea typeface="Montserrat"/>
              <a:cs typeface="Montserrat"/>
              <a:sym typeface="Montserrat"/>
            </a:endParaRPr>
          </a:p>
        </p:txBody>
      </p:sp>
      <p:sp>
        <p:nvSpPr>
          <p:cNvPr id="160" name="Google Shape;160;p26"/>
          <p:cNvSpPr txBox="1"/>
          <p:nvPr>
            <p:ph idx="4294967295" type="ctrTitle"/>
          </p:nvPr>
        </p:nvSpPr>
        <p:spPr>
          <a:xfrm>
            <a:off x="76200" y="2058600"/>
            <a:ext cx="6528600" cy="1026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6000">
                <a:solidFill>
                  <a:schemeClr val="lt1"/>
                </a:solidFill>
                <a:latin typeface="Montserrat"/>
                <a:ea typeface="Montserrat"/>
                <a:cs typeface="Montserrat"/>
                <a:sym typeface="Montserrat"/>
              </a:rPr>
              <a:t>Thank You</a:t>
            </a:r>
            <a:endParaRPr sz="60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2813" y="40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0E0A1B"/>
                </a:solidFill>
                <a:latin typeface="Montserrat"/>
                <a:ea typeface="Montserrat"/>
                <a:cs typeface="Montserrat"/>
                <a:sym typeface="Montserrat"/>
              </a:rPr>
              <a:t>Content</a:t>
            </a:r>
            <a:endParaRPr b="1">
              <a:solidFill>
                <a:srgbClr val="0E0A1B"/>
              </a:solidFill>
              <a:latin typeface="Montserrat"/>
              <a:ea typeface="Montserrat"/>
              <a:cs typeface="Montserrat"/>
              <a:sym typeface="Montserrat"/>
            </a:endParaRPr>
          </a:p>
        </p:txBody>
      </p:sp>
      <p:sp>
        <p:nvSpPr>
          <p:cNvPr id="64" name="Google Shape;64;p14"/>
          <p:cNvSpPr txBox="1"/>
          <p:nvPr>
            <p:ph idx="1" type="body"/>
          </p:nvPr>
        </p:nvSpPr>
        <p:spPr>
          <a:xfrm>
            <a:off x="311700" y="1242600"/>
            <a:ext cx="8520600" cy="33264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E0A1B"/>
              </a:buClr>
              <a:buSzPts val="1200"/>
              <a:buFont typeface="Montserrat"/>
              <a:buChar char="-"/>
            </a:pPr>
            <a:r>
              <a:rPr lang="en-GB" sz="1200">
                <a:solidFill>
                  <a:srgbClr val="0E0A1B"/>
                </a:solidFill>
                <a:latin typeface="Montserrat"/>
                <a:ea typeface="Montserrat"/>
                <a:cs typeface="Montserrat"/>
                <a:sym typeface="Montserrat"/>
              </a:rPr>
              <a:t>Project Description</a:t>
            </a:r>
            <a:endParaRPr sz="1200">
              <a:solidFill>
                <a:srgbClr val="0E0A1B"/>
              </a:solidFill>
              <a:latin typeface="Montserrat"/>
              <a:ea typeface="Montserrat"/>
              <a:cs typeface="Montserrat"/>
              <a:sym typeface="Montserrat"/>
            </a:endParaRPr>
          </a:p>
          <a:p>
            <a:pPr indent="-304800" lvl="0" marL="457200" rtl="0" algn="l">
              <a:lnSpc>
                <a:spcPct val="150000"/>
              </a:lnSpc>
              <a:spcBef>
                <a:spcPts val="0"/>
              </a:spcBef>
              <a:spcAft>
                <a:spcPts val="0"/>
              </a:spcAft>
              <a:buClr>
                <a:srgbClr val="0E0A1B"/>
              </a:buClr>
              <a:buSzPts val="1200"/>
              <a:buFont typeface="Montserrat"/>
              <a:buChar char="-"/>
            </a:pPr>
            <a:r>
              <a:rPr lang="en-GB" sz="1200">
                <a:solidFill>
                  <a:srgbClr val="0E0A1B"/>
                </a:solidFill>
                <a:latin typeface="Montserrat"/>
                <a:ea typeface="Montserrat"/>
                <a:cs typeface="Montserrat"/>
                <a:sym typeface="Montserrat"/>
              </a:rPr>
              <a:t>Tools used</a:t>
            </a:r>
            <a:endParaRPr sz="1200">
              <a:solidFill>
                <a:srgbClr val="0E0A1B"/>
              </a:solidFill>
              <a:latin typeface="Montserrat"/>
              <a:ea typeface="Montserrat"/>
              <a:cs typeface="Montserrat"/>
              <a:sym typeface="Montserrat"/>
            </a:endParaRPr>
          </a:p>
          <a:p>
            <a:pPr indent="-304800" lvl="0" marL="457200" rtl="0" algn="l">
              <a:lnSpc>
                <a:spcPct val="150000"/>
              </a:lnSpc>
              <a:spcBef>
                <a:spcPts val="0"/>
              </a:spcBef>
              <a:spcAft>
                <a:spcPts val="0"/>
              </a:spcAft>
              <a:buClr>
                <a:srgbClr val="0E0A1B"/>
              </a:buClr>
              <a:buSzPts val="1200"/>
              <a:buFont typeface="Montserrat"/>
              <a:buChar char="-"/>
            </a:pPr>
            <a:r>
              <a:rPr lang="en-GB" sz="1200">
                <a:solidFill>
                  <a:srgbClr val="0E0A1B"/>
                </a:solidFill>
                <a:latin typeface="Montserrat"/>
                <a:ea typeface="Montserrat"/>
                <a:cs typeface="Montserrat"/>
                <a:sym typeface="Montserrat"/>
              </a:rPr>
              <a:t>Website Features</a:t>
            </a:r>
            <a:endParaRPr sz="1200">
              <a:solidFill>
                <a:srgbClr val="0E0A1B"/>
              </a:solidFill>
              <a:latin typeface="Montserrat"/>
              <a:ea typeface="Montserrat"/>
              <a:cs typeface="Montserrat"/>
              <a:sym typeface="Montserrat"/>
            </a:endParaRPr>
          </a:p>
        </p:txBody>
      </p:sp>
      <p:pic>
        <p:nvPicPr>
          <p:cNvPr id="65" name="Google Shape;65;p14"/>
          <p:cNvPicPr preferRelativeResize="0"/>
          <p:nvPr/>
        </p:nvPicPr>
        <p:blipFill>
          <a:blip r:embed="rId3">
            <a:alphaModFix/>
          </a:blip>
          <a:stretch>
            <a:fillRect/>
          </a:stretch>
        </p:blipFill>
        <p:spPr>
          <a:xfrm rot="5400000">
            <a:off x="4400013" y="-4400012"/>
            <a:ext cx="346199" cy="9146224"/>
          </a:xfrm>
          <a:prstGeom prst="rect">
            <a:avLst/>
          </a:prstGeom>
          <a:noFill/>
          <a:ln>
            <a:noFill/>
          </a:ln>
        </p:spPr>
      </p:pic>
      <p:pic>
        <p:nvPicPr>
          <p:cNvPr id="66" name="Google Shape;66;p14"/>
          <p:cNvPicPr preferRelativeResize="0"/>
          <p:nvPr/>
        </p:nvPicPr>
        <p:blipFill>
          <a:blip r:embed="rId3">
            <a:alphaModFix/>
          </a:blip>
          <a:stretch>
            <a:fillRect/>
          </a:stretch>
        </p:blipFill>
        <p:spPr>
          <a:xfrm rot="5400000">
            <a:off x="2332712" y="-1302363"/>
            <a:ext cx="75149" cy="4742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2813" y="40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solidFill>
                  <a:srgbClr val="0E0A1B"/>
                </a:solidFill>
                <a:latin typeface="Montserrat"/>
                <a:ea typeface="Montserrat"/>
                <a:cs typeface="Montserrat"/>
                <a:sym typeface="Montserrat"/>
              </a:rPr>
              <a:t>Project Description</a:t>
            </a:r>
            <a:endParaRPr b="1" sz="2020">
              <a:solidFill>
                <a:srgbClr val="0E0A1B"/>
              </a:solidFill>
              <a:latin typeface="Montserrat"/>
              <a:ea typeface="Montserrat"/>
              <a:cs typeface="Montserrat"/>
              <a:sym typeface="Montserrat"/>
            </a:endParaRPr>
          </a:p>
        </p:txBody>
      </p:sp>
      <p:sp>
        <p:nvSpPr>
          <p:cNvPr id="72" name="Google Shape;72;p15"/>
          <p:cNvSpPr txBox="1"/>
          <p:nvPr>
            <p:ph idx="1" type="body"/>
          </p:nvPr>
        </p:nvSpPr>
        <p:spPr>
          <a:xfrm>
            <a:off x="311700" y="1242600"/>
            <a:ext cx="8520600" cy="35238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E0A1B"/>
              </a:buClr>
              <a:buSzPts val="1200"/>
              <a:buFont typeface="Montserrat"/>
              <a:buChar char="-"/>
            </a:pPr>
            <a:r>
              <a:rPr lang="en-GB" sz="1200">
                <a:solidFill>
                  <a:srgbClr val="0E0A1B"/>
                </a:solidFill>
                <a:latin typeface="Montserrat"/>
                <a:ea typeface="Montserrat"/>
                <a:cs typeface="Montserrat"/>
                <a:sym typeface="Montserrat"/>
              </a:rPr>
              <a:t>This project provides  solutions to some biological problems using Python.</a:t>
            </a:r>
            <a:endParaRPr sz="1200">
              <a:solidFill>
                <a:srgbClr val="0E0A1B"/>
              </a:solidFill>
              <a:latin typeface="Montserrat"/>
              <a:ea typeface="Montserrat"/>
              <a:cs typeface="Montserrat"/>
              <a:sym typeface="Montserrat"/>
            </a:endParaRPr>
          </a:p>
          <a:p>
            <a:pPr indent="-304800" lvl="0" marL="457200" rtl="0" algn="l">
              <a:lnSpc>
                <a:spcPct val="150000"/>
              </a:lnSpc>
              <a:spcBef>
                <a:spcPts val="100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Problems solved</a:t>
            </a:r>
            <a:r>
              <a:rPr b="1" lang="en-GB" sz="1200">
                <a:solidFill>
                  <a:srgbClr val="0E0A1B"/>
                </a:solidFill>
                <a:latin typeface="Montserrat"/>
                <a:ea typeface="Montserrat"/>
                <a:cs typeface="Montserrat"/>
                <a:sym typeface="Montserrat"/>
              </a:rPr>
              <a:t>:</a:t>
            </a:r>
            <a:endParaRPr b="1" sz="1200">
              <a:solidFill>
                <a:srgbClr val="0E0A1B"/>
              </a:solidFill>
              <a:latin typeface="Montserrat"/>
              <a:ea typeface="Montserrat"/>
              <a:cs typeface="Montserrat"/>
              <a:sym typeface="Montserrat"/>
            </a:endParaRPr>
          </a:p>
          <a:p>
            <a:pPr indent="-304800" lvl="1" marL="914400" rtl="0" algn="l">
              <a:lnSpc>
                <a:spcPct val="150000"/>
              </a:lnSpc>
              <a:spcBef>
                <a:spcPts val="0"/>
              </a:spcBef>
              <a:spcAft>
                <a:spcPts val="0"/>
              </a:spcAft>
              <a:buClr>
                <a:srgbClr val="0E0A1B"/>
              </a:buClr>
              <a:buSzPts val="1200"/>
              <a:buFont typeface="Montserrat"/>
              <a:buChar char="-"/>
            </a:pPr>
            <a:r>
              <a:rPr lang="en-GB" sz="1200">
                <a:solidFill>
                  <a:srgbClr val="0E0A1B"/>
                </a:solidFill>
                <a:latin typeface="Montserrat"/>
                <a:ea typeface="Montserrat"/>
                <a:cs typeface="Montserrat"/>
                <a:sym typeface="Montserrat"/>
              </a:rPr>
              <a:t>Generate random fasta file</a:t>
            </a:r>
            <a:endParaRPr sz="1200">
              <a:solidFill>
                <a:srgbClr val="0E0A1B"/>
              </a:solidFill>
              <a:latin typeface="Montserrat"/>
              <a:ea typeface="Montserrat"/>
              <a:cs typeface="Montserrat"/>
              <a:sym typeface="Montserrat"/>
            </a:endParaRPr>
          </a:p>
          <a:p>
            <a:pPr indent="-304800" lvl="1" marL="914400" rtl="0" algn="l">
              <a:lnSpc>
                <a:spcPct val="150000"/>
              </a:lnSpc>
              <a:spcBef>
                <a:spcPts val="0"/>
              </a:spcBef>
              <a:spcAft>
                <a:spcPts val="0"/>
              </a:spcAft>
              <a:buClr>
                <a:srgbClr val="0E0A1B"/>
              </a:buClr>
              <a:buSzPts val="1200"/>
              <a:buFont typeface="Montserrat"/>
              <a:buChar char="-"/>
            </a:pPr>
            <a:r>
              <a:rPr lang="en-GB" sz="1200">
                <a:solidFill>
                  <a:srgbClr val="0E0A1B"/>
                </a:solidFill>
                <a:latin typeface="Montserrat"/>
                <a:ea typeface="Montserrat"/>
                <a:cs typeface="Montserrat"/>
                <a:sym typeface="Montserrat"/>
              </a:rPr>
              <a:t>Search for patterns in sequence</a:t>
            </a:r>
            <a:endParaRPr sz="1200">
              <a:solidFill>
                <a:srgbClr val="0E0A1B"/>
              </a:solidFill>
              <a:latin typeface="Montserrat"/>
              <a:ea typeface="Montserrat"/>
              <a:cs typeface="Montserrat"/>
              <a:sym typeface="Montserrat"/>
            </a:endParaRPr>
          </a:p>
          <a:p>
            <a:pPr indent="-304800" lvl="1" marL="914400" rtl="0" algn="l">
              <a:lnSpc>
                <a:spcPct val="150000"/>
              </a:lnSpc>
              <a:spcBef>
                <a:spcPts val="0"/>
              </a:spcBef>
              <a:spcAft>
                <a:spcPts val="0"/>
              </a:spcAft>
              <a:buClr>
                <a:srgbClr val="0E0A1B"/>
              </a:buClr>
              <a:buSzPts val="1200"/>
              <a:buFont typeface="Montserrat"/>
              <a:buChar char="-"/>
            </a:pPr>
            <a:r>
              <a:rPr lang="en-GB" sz="1200">
                <a:solidFill>
                  <a:srgbClr val="0E0A1B"/>
                </a:solidFill>
                <a:latin typeface="Montserrat"/>
                <a:ea typeface="Montserrat"/>
                <a:cs typeface="Montserrat"/>
                <a:sym typeface="Montserrat"/>
              </a:rPr>
              <a:t>Find the minimum skew of sequence and GC content percentage</a:t>
            </a:r>
            <a:endParaRPr sz="1200">
              <a:solidFill>
                <a:srgbClr val="0E0A1B"/>
              </a:solidFill>
              <a:latin typeface="Montserrat"/>
              <a:ea typeface="Montserrat"/>
              <a:cs typeface="Montserrat"/>
              <a:sym typeface="Montserrat"/>
            </a:endParaRPr>
          </a:p>
          <a:p>
            <a:pPr indent="-304800" lvl="1" marL="914400" rtl="0" algn="l">
              <a:lnSpc>
                <a:spcPct val="150000"/>
              </a:lnSpc>
              <a:spcBef>
                <a:spcPts val="0"/>
              </a:spcBef>
              <a:spcAft>
                <a:spcPts val="0"/>
              </a:spcAft>
              <a:buClr>
                <a:srgbClr val="0E0A1B"/>
              </a:buClr>
              <a:buSzPts val="1200"/>
              <a:buFont typeface="Montserrat"/>
              <a:buChar char="-"/>
            </a:pPr>
            <a:r>
              <a:rPr lang="en-GB" sz="1200">
                <a:solidFill>
                  <a:srgbClr val="0E0A1B"/>
                </a:solidFill>
                <a:latin typeface="Montserrat"/>
                <a:ea typeface="Montserrat"/>
                <a:cs typeface="Montserrat"/>
                <a:sym typeface="Montserrat"/>
              </a:rPr>
              <a:t>Find most frequent patterns with specific k-mer</a:t>
            </a:r>
            <a:endParaRPr sz="1200">
              <a:solidFill>
                <a:srgbClr val="0E0A1B"/>
              </a:solidFill>
              <a:latin typeface="Montserrat"/>
              <a:ea typeface="Montserrat"/>
              <a:cs typeface="Montserrat"/>
              <a:sym typeface="Montserrat"/>
            </a:endParaRPr>
          </a:p>
          <a:p>
            <a:pPr indent="-304800" lvl="1" marL="914400" rtl="0" algn="l">
              <a:lnSpc>
                <a:spcPct val="150000"/>
              </a:lnSpc>
              <a:spcBef>
                <a:spcPts val="0"/>
              </a:spcBef>
              <a:spcAft>
                <a:spcPts val="0"/>
              </a:spcAft>
              <a:buClr>
                <a:srgbClr val="0E0A1B"/>
              </a:buClr>
              <a:buSzPts val="1200"/>
              <a:buFont typeface="Montserrat"/>
              <a:buChar char="-"/>
            </a:pPr>
            <a:r>
              <a:rPr lang="en-GB" sz="1200">
                <a:solidFill>
                  <a:srgbClr val="0E0A1B"/>
                </a:solidFill>
                <a:latin typeface="Montserrat"/>
                <a:ea typeface="Montserrat"/>
                <a:cs typeface="Montserrat"/>
                <a:sym typeface="Montserrat"/>
              </a:rPr>
              <a:t>Detecting Breast Cancer</a:t>
            </a:r>
            <a:endParaRPr sz="1200">
              <a:solidFill>
                <a:srgbClr val="0E0A1B"/>
              </a:solidFill>
              <a:latin typeface="Montserrat"/>
              <a:ea typeface="Montserrat"/>
              <a:cs typeface="Montserrat"/>
              <a:sym typeface="Montserrat"/>
            </a:endParaRPr>
          </a:p>
          <a:p>
            <a:pPr indent="-304800" lvl="0" marL="457200" rtl="0" algn="l">
              <a:lnSpc>
                <a:spcPct val="150000"/>
              </a:lnSpc>
              <a:spcBef>
                <a:spcPts val="100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Tools used:</a:t>
            </a:r>
            <a:endParaRPr b="1" sz="1200">
              <a:solidFill>
                <a:srgbClr val="0E0A1B"/>
              </a:solidFill>
              <a:latin typeface="Montserrat"/>
              <a:ea typeface="Montserrat"/>
              <a:cs typeface="Montserrat"/>
              <a:sym typeface="Montserrat"/>
            </a:endParaRPr>
          </a:p>
          <a:p>
            <a:pPr indent="-304800" lvl="1" marL="914400" rtl="0" algn="l">
              <a:lnSpc>
                <a:spcPct val="150000"/>
              </a:lnSpc>
              <a:spcBef>
                <a:spcPts val="0"/>
              </a:spcBef>
              <a:spcAft>
                <a:spcPts val="0"/>
              </a:spcAft>
              <a:buClr>
                <a:srgbClr val="0E0A1B"/>
              </a:buClr>
              <a:buSzPts val="1200"/>
              <a:buFont typeface="Montserrat"/>
              <a:buChar char="-"/>
            </a:pPr>
            <a:r>
              <a:rPr lang="en-GB" sz="1200">
                <a:solidFill>
                  <a:srgbClr val="0E0A1B"/>
                </a:solidFill>
                <a:latin typeface="Montserrat"/>
                <a:ea typeface="Montserrat"/>
                <a:cs typeface="Montserrat"/>
                <a:sym typeface="Montserrat"/>
              </a:rPr>
              <a:t>Python</a:t>
            </a:r>
            <a:endParaRPr sz="1200">
              <a:solidFill>
                <a:srgbClr val="0E0A1B"/>
              </a:solidFill>
              <a:latin typeface="Montserrat"/>
              <a:ea typeface="Montserrat"/>
              <a:cs typeface="Montserrat"/>
              <a:sym typeface="Montserrat"/>
            </a:endParaRPr>
          </a:p>
          <a:p>
            <a:pPr indent="-304800" lvl="1" marL="914400" rtl="0" algn="l">
              <a:lnSpc>
                <a:spcPct val="150000"/>
              </a:lnSpc>
              <a:spcBef>
                <a:spcPts val="0"/>
              </a:spcBef>
              <a:spcAft>
                <a:spcPts val="0"/>
              </a:spcAft>
              <a:buClr>
                <a:srgbClr val="0E0A1B"/>
              </a:buClr>
              <a:buSzPts val="1200"/>
              <a:buFont typeface="Montserrat"/>
              <a:buChar char="-"/>
            </a:pPr>
            <a:r>
              <a:rPr lang="en-GB" sz="1200">
                <a:solidFill>
                  <a:srgbClr val="0E0A1B"/>
                </a:solidFill>
                <a:latin typeface="Montserrat"/>
                <a:ea typeface="Montserrat"/>
                <a:cs typeface="Montserrat"/>
                <a:sym typeface="Montserrat"/>
              </a:rPr>
              <a:t>ML</a:t>
            </a:r>
            <a:endParaRPr sz="1200">
              <a:solidFill>
                <a:srgbClr val="0E0A1B"/>
              </a:solidFill>
              <a:latin typeface="Montserrat"/>
              <a:ea typeface="Montserrat"/>
              <a:cs typeface="Montserrat"/>
              <a:sym typeface="Montserrat"/>
            </a:endParaRPr>
          </a:p>
          <a:p>
            <a:pPr indent="-304800" lvl="1" marL="914400" rtl="0" algn="l">
              <a:lnSpc>
                <a:spcPct val="150000"/>
              </a:lnSpc>
              <a:spcBef>
                <a:spcPts val="0"/>
              </a:spcBef>
              <a:spcAft>
                <a:spcPts val="0"/>
              </a:spcAft>
              <a:buClr>
                <a:srgbClr val="0E0A1B"/>
              </a:buClr>
              <a:buSzPts val="1200"/>
              <a:buFont typeface="Montserrat"/>
              <a:buChar char="-"/>
            </a:pPr>
            <a:r>
              <a:rPr lang="en-GB" sz="1200">
                <a:solidFill>
                  <a:srgbClr val="0E0A1B"/>
                </a:solidFill>
                <a:latin typeface="Montserrat"/>
                <a:ea typeface="Montserrat"/>
                <a:cs typeface="Montserrat"/>
                <a:sym typeface="Montserrat"/>
              </a:rPr>
              <a:t>Streamlit (GUI)</a:t>
            </a:r>
            <a:endParaRPr sz="1200">
              <a:solidFill>
                <a:srgbClr val="0E0A1B"/>
              </a:solidFill>
              <a:latin typeface="Montserrat"/>
              <a:ea typeface="Montserrat"/>
              <a:cs typeface="Montserrat"/>
              <a:sym typeface="Montserrat"/>
            </a:endParaRPr>
          </a:p>
        </p:txBody>
      </p:sp>
      <p:pic>
        <p:nvPicPr>
          <p:cNvPr id="73" name="Google Shape;73;p15"/>
          <p:cNvPicPr preferRelativeResize="0"/>
          <p:nvPr/>
        </p:nvPicPr>
        <p:blipFill>
          <a:blip r:embed="rId3">
            <a:alphaModFix/>
          </a:blip>
          <a:stretch>
            <a:fillRect/>
          </a:stretch>
        </p:blipFill>
        <p:spPr>
          <a:xfrm rot="5400000">
            <a:off x="4400013" y="-4400012"/>
            <a:ext cx="346199" cy="9146224"/>
          </a:xfrm>
          <a:prstGeom prst="rect">
            <a:avLst/>
          </a:prstGeom>
          <a:noFill/>
          <a:ln>
            <a:noFill/>
          </a:ln>
        </p:spPr>
      </p:pic>
      <p:pic>
        <p:nvPicPr>
          <p:cNvPr id="74" name="Google Shape;74;p15"/>
          <p:cNvPicPr preferRelativeResize="0"/>
          <p:nvPr/>
        </p:nvPicPr>
        <p:blipFill>
          <a:blip r:embed="rId3">
            <a:alphaModFix/>
          </a:blip>
          <a:stretch>
            <a:fillRect/>
          </a:stretch>
        </p:blipFill>
        <p:spPr>
          <a:xfrm rot="5400000">
            <a:off x="2332712" y="-1302363"/>
            <a:ext cx="75149" cy="4742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2813" y="40247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GB" sz="2000">
                <a:solidFill>
                  <a:srgbClr val="0E0A1B"/>
                </a:solidFill>
                <a:latin typeface="Montserrat"/>
                <a:ea typeface="Montserrat"/>
                <a:cs typeface="Montserrat"/>
                <a:sym typeface="Montserrat"/>
              </a:rPr>
              <a:t>Generate random fasta file</a:t>
            </a:r>
            <a:endParaRPr b="1" sz="2000">
              <a:solidFill>
                <a:srgbClr val="0E0A1B"/>
              </a:solidFill>
              <a:latin typeface="Montserrat"/>
              <a:ea typeface="Montserrat"/>
              <a:cs typeface="Montserrat"/>
              <a:sym typeface="Montserrat"/>
            </a:endParaRPr>
          </a:p>
        </p:txBody>
      </p:sp>
      <p:pic>
        <p:nvPicPr>
          <p:cNvPr id="80" name="Google Shape;80;p16"/>
          <p:cNvPicPr preferRelativeResize="0"/>
          <p:nvPr/>
        </p:nvPicPr>
        <p:blipFill>
          <a:blip r:embed="rId3">
            <a:alphaModFix/>
          </a:blip>
          <a:stretch>
            <a:fillRect/>
          </a:stretch>
        </p:blipFill>
        <p:spPr>
          <a:xfrm rot="5400000">
            <a:off x="4400013" y="-4400012"/>
            <a:ext cx="346199" cy="9146224"/>
          </a:xfrm>
          <a:prstGeom prst="rect">
            <a:avLst/>
          </a:prstGeom>
          <a:noFill/>
          <a:ln>
            <a:noFill/>
          </a:ln>
        </p:spPr>
      </p:pic>
      <p:pic>
        <p:nvPicPr>
          <p:cNvPr id="81" name="Google Shape;81;p16"/>
          <p:cNvPicPr preferRelativeResize="0"/>
          <p:nvPr/>
        </p:nvPicPr>
        <p:blipFill>
          <a:blip r:embed="rId3">
            <a:alphaModFix/>
          </a:blip>
          <a:stretch>
            <a:fillRect/>
          </a:stretch>
        </p:blipFill>
        <p:spPr>
          <a:xfrm rot="5400000">
            <a:off x="2332712" y="-1302363"/>
            <a:ext cx="75149" cy="4742776"/>
          </a:xfrm>
          <a:prstGeom prst="rect">
            <a:avLst/>
          </a:prstGeom>
          <a:noFill/>
          <a:ln>
            <a:noFill/>
          </a:ln>
        </p:spPr>
      </p:pic>
      <p:sp>
        <p:nvSpPr>
          <p:cNvPr id="82" name="Google Shape;82;p16"/>
          <p:cNvSpPr txBox="1"/>
          <p:nvPr>
            <p:ph idx="1" type="body"/>
          </p:nvPr>
        </p:nvSpPr>
        <p:spPr>
          <a:xfrm>
            <a:off x="311700" y="1242600"/>
            <a:ext cx="5265300" cy="35238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Input: </a:t>
            </a:r>
            <a:r>
              <a:rPr lang="en-GB" sz="1200">
                <a:solidFill>
                  <a:srgbClr val="0E0A1B"/>
                </a:solidFill>
                <a:latin typeface="Montserrat"/>
                <a:ea typeface="Montserrat"/>
                <a:cs typeface="Montserrat"/>
                <a:sym typeface="Montserrat"/>
              </a:rPr>
              <a:t>Number of sequences, </a:t>
            </a:r>
            <a:r>
              <a:rPr lang="en-GB" sz="1200">
                <a:solidFill>
                  <a:srgbClr val="0E0A1B"/>
                </a:solidFill>
                <a:latin typeface="Montserrat"/>
                <a:ea typeface="Montserrat"/>
                <a:cs typeface="Montserrat"/>
                <a:sym typeface="Montserrat"/>
              </a:rPr>
              <a:t>Range of sequences length </a:t>
            </a:r>
            <a:endParaRPr sz="1200">
              <a:solidFill>
                <a:srgbClr val="0E0A1B"/>
              </a:solidFill>
              <a:latin typeface="Montserrat"/>
              <a:ea typeface="Montserrat"/>
              <a:cs typeface="Montserrat"/>
              <a:sym typeface="Montserrat"/>
            </a:endParaRPr>
          </a:p>
          <a:p>
            <a:pPr indent="-304800" lvl="0" marL="457200" rtl="0" algn="l">
              <a:lnSpc>
                <a:spcPct val="150000"/>
              </a:lnSpc>
              <a:spcBef>
                <a:spcPts val="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Output:</a:t>
            </a:r>
            <a:r>
              <a:rPr lang="en-GB" sz="1200">
                <a:solidFill>
                  <a:srgbClr val="0E0A1B"/>
                </a:solidFill>
                <a:latin typeface="Montserrat"/>
                <a:ea typeface="Montserrat"/>
                <a:cs typeface="Montserrat"/>
                <a:sym typeface="Montserrat"/>
              </a:rPr>
              <a:t> Fasta file</a:t>
            </a:r>
            <a:endParaRPr sz="1200">
              <a:solidFill>
                <a:srgbClr val="0E0A1B"/>
              </a:solidFill>
              <a:latin typeface="Montserrat"/>
              <a:ea typeface="Montserrat"/>
              <a:cs typeface="Montserrat"/>
              <a:sym typeface="Montserrat"/>
            </a:endParaRPr>
          </a:p>
          <a:p>
            <a:pPr indent="-304800" lvl="0" marL="457200" rtl="0" algn="l">
              <a:lnSpc>
                <a:spcPct val="150000"/>
              </a:lnSpc>
              <a:spcBef>
                <a:spcPts val="100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Time complexity:</a:t>
            </a:r>
            <a:r>
              <a:rPr lang="en-GB" sz="1200">
                <a:solidFill>
                  <a:srgbClr val="0E0A1B"/>
                </a:solidFill>
                <a:latin typeface="Montserrat"/>
                <a:ea typeface="Montserrat"/>
                <a:cs typeface="Montserrat"/>
                <a:sym typeface="Montserrat"/>
              </a:rPr>
              <a:t> </a:t>
            </a:r>
            <a:r>
              <a:rPr lang="en-GB" sz="1200">
                <a:solidFill>
                  <a:srgbClr val="0E0A1B"/>
                </a:solidFill>
                <a:highlight>
                  <a:srgbClr val="FFFFFF"/>
                </a:highlight>
                <a:latin typeface="Montserrat"/>
                <a:ea typeface="Montserrat"/>
                <a:cs typeface="Montserrat"/>
                <a:sym typeface="Montserrat"/>
              </a:rPr>
              <a:t>O(n*m), </a:t>
            </a:r>
            <a:r>
              <a:rPr lang="en-GB" sz="900">
                <a:solidFill>
                  <a:srgbClr val="0E0A1B"/>
                </a:solidFill>
                <a:highlight>
                  <a:srgbClr val="FFFFFF"/>
                </a:highlight>
                <a:latin typeface="Montserrat"/>
                <a:ea typeface="Montserrat"/>
                <a:cs typeface="Montserrat"/>
                <a:sym typeface="Montserrat"/>
              </a:rPr>
              <a:t>where n is the number of sequences and m is length sequence</a:t>
            </a:r>
            <a:endParaRPr sz="900">
              <a:solidFill>
                <a:srgbClr val="0E0A1B"/>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2813" y="40247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2000">
                <a:solidFill>
                  <a:srgbClr val="0E0A1B"/>
                </a:solidFill>
                <a:latin typeface="Montserrat"/>
                <a:ea typeface="Montserrat"/>
                <a:cs typeface="Montserrat"/>
                <a:sym typeface="Montserrat"/>
              </a:rPr>
              <a:t>Search for patterns in sequence</a:t>
            </a:r>
            <a:endParaRPr b="1" sz="2000">
              <a:solidFill>
                <a:srgbClr val="0E0A1B"/>
              </a:solidFill>
              <a:latin typeface="Montserrat"/>
              <a:ea typeface="Montserrat"/>
              <a:cs typeface="Montserrat"/>
              <a:sym typeface="Montserrat"/>
            </a:endParaRPr>
          </a:p>
        </p:txBody>
      </p:sp>
      <p:sp>
        <p:nvSpPr>
          <p:cNvPr id="88" name="Google Shape;88;p17"/>
          <p:cNvSpPr txBox="1"/>
          <p:nvPr>
            <p:ph idx="1" type="body"/>
          </p:nvPr>
        </p:nvSpPr>
        <p:spPr>
          <a:xfrm>
            <a:off x="311700" y="1242600"/>
            <a:ext cx="5265300" cy="35238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Input: </a:t>
            </a:r>
            <a:r>
              <a:rPr lang="en-GB" sz="1200">
                <a:solidFill>
                  <a:srgbClr val="0E0A1B"/>
                </a:solidFill>
                <a:latin typeface="Montserrat"/>
                <a:ea typeface="Montserrat"/>
                <a:cs typeface="Montserrat"/>
                <a:sym typeface="Montserrat"/>
              </a:rPr>
              <a:t>sequence, patterns</a:t>
            </a:r>
            <a:endParaRPr sz="1200">
              <a:solidFill>
                <a:srgbClr val="0E0A1B"/>
              </a:solidFill>
              <a:latin typeface="Montserrat"/>
              <a:ea typeface="Montserrat"/>
              <a:cs typeface="Montserrat"/>
              <a:sym typeface="Montserrat"/>
            </a:endParaRPr>
          </a:p>
          <a:p>
            <a:pPr indent="-304800" lvl="0" marL="457200" rtl="0" algn="l">
              <a:lnSpc>
                <a:spcPct val="150000"/>
              </a:lnSpc>
              <a:spcBef>
                <a:spcPts val="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Output:</a:t>
            </a:r>
            <a:r>
              <a:rPr lang="en-GB" sz="1200">
                <a:solidFill>
                  <a:srgbClr val="0E0A1B"/>
                </a:solidFill>
                <a:latin typeface="Montserrat"/>
                <a:ea typeface="Montserrat"/>
                <a:cs typeface="Montserrat"/>
                <a:sym typeface="Montserrat"/>
              </a:rPr>
              <a:t> </a:t>
            </a:r>
            <a:r>
              <a:rPr lang="en-GB" sz="1200">
                <a:solidFill>
                  <a:srgbClr val="0E0A1B"/>
                </a:solidFill>
                <a:latin typeface="Montserrat"/>
                <a:ea typeface="Montserrat"/>
                <a:cs typeface="Montserrat"/>
                <a:sym typeface="Montserrat"/>
              </a:rPr>
              <a:t>whether</a:t>
            </a:r>
            <a:r>
              <a:rPr lang="en-GB" sz="1200">
                <a:solidFill>
                  <a:srgbClr val="0E0A1B"/>
                </a:solidFill>
                <a:latin typeface="Montserrat"/>
                <a:ea typeface="Montserrat"/>
                <a:cs typeface="Montserrat"/>
                <a:sym typeface="Montserrat"/>
              </a:rPr>
              <a:t> each pattern is found in sequence or not</a:t>
            </a:r>
            <a:endParaRPr sz="1200">
              <a:solidFill>
                <a:srgbClr val="0E0A1B"/>
              </a:solidFill>
              <a:latin typeface="Montserrat"/>
              <a:ea typeface="Montserrat"/>
              <a:cs typeface="Montserrat"/>
              <a:sym typeface="Montserrat"/>
            </a:endParaRPr>
          </a:p>
          <a:p>
            <a:pPr indent="-304800" lvl="0" marL="457200" rtl="0" algn="l">
              <a:lnSpc>
                <a:spcPct val="150000"/>
              </a:lnSpc>
              <a:spcBef>
                <a:spcPts val="100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Algorithms used: </a:t>
            </a:r>
            <a:r>
              <a:rPr lang="en-GB" sz="1200">
                <a:solidFill>
                  <a:srgbClr val="0E0A1B"/>
                </a:solidFill>
                <a:latin typeface="Montserrat"/>
                <a:ea typeface="Montserrat"/>
                <a:cs typeface="Montserrat"/>
                <a:sym typeface="Montserrat"/>
              </a:rPr>
              <a:t>Suffix tree</a:t>
            </a:r>
            <a:endParaRPr sz="1200">
              <a:solidFill>
                <a:srgbClr val="0E0A1B"/>
              </a:solidFill>
              <a:latin typeface="Montserrat"/>
              <a:ea typeface="Montserrat"/>
              <a:cs typeface="Montserrat"/>
              <a:sym typeface="Montserrat"/>
            </a:endParaRPr>
          </a:p>
          <a:p>
            <a:pPr indent="-304800" lvl="0" marL="457200" rtl="0" algn="l">
              <a:lnSpc>
                <a:spcPct val="150000"/>
              </a:lnSpc>
              <a:spcBef>
                <a:spcPts val="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Time complexity:</a:t>
            </a:r>
            <a:r>
              <a:rPr lang="en-GB" sz="1200">
                <a:solidFill>
                  <a:srgbClr val="0E0A1B"/>
                </a:solidFill>
                <a:latin typeface="Montserrat"/>
                <a:ea typeface="Montserrat"/>
                <a:cs typeface="Montserrat"/>
                <a:sym typeface="Montserrat"/>
              </a:rPr>
              <a:t> </a:t>
            </a:r>
            <a:r>
              <a:rPr lang="en-GB" sz="1200">
                <a:solidFill>
                  <a:srgbClr val="0E0A1B"/>
                </a:solidFill>
                <a:highlight>
                  <a:srgbClr val="FFFFFF"/>
                </a:highlight>
                <a:latin typeface="Montserrat"/>
                <a:ea typeface="Montserrat"/>
                <a:cs typeface="Montserrat"/>
                <a:sym typeface="Montserrat"/>
              </a:rPr>
              <a:t>O(m) , </a:t>
            </a:r>
            <a:r>
              <a:rPr lang="en-GB" sz="900">
                <a:solidFill>
                  <a:srgbClr val="0E0A1B"/>
                </a:solidFill>
                <a:highlight>
                  <a:srgbClr val="FFFFFF"/>
                </a:highlight>
                <a:latin typeface="Montserrat"/>
                <a:ea typeface="Montserrat"/>
                <a:cs typeface="Montserrat"/>
                <a:sym typeface="Montserrat"/>
              </a:rPr>
              <a:t>where m is the length of the sub-string</a:t>
            </a:r>
            <a:endParaRPr sz="900">
              <a:solidFill>
                <a:srgbClr val="0E0A1B"/>
              </a:solidFill>
              <a:latin typeface="Montserrat"/>
              <a:ea typeface="Montserrat"/>
              <a:cs typeface="Montserrat"/>
              <a:sym typeface="Montserrat"/>
            </a:endParaRPr>
          </a:p>
        </p:txBody>
      </p:sp>
      <p:pic>
        <p:nvPicPr>
          <p:cNvPr id="89" name="Google Shape;89;p17"/>
          <p:cNvPicPr preferRelativeResize="0"/>
          <p:nvPr/>
        </p:nvPicPr>
        <p:blipFill>
          <a:blip r:embed="rId3">
            <a:alphaModFix/>
          </a:blip>
          <a:stretch>
            <a:fillRect/>
          </a:stretch>
        </p:blipFill>
        <p:spPr>
          <a:xfrm rot="5400000">
            <a:off x="4400013" y="-4400012"/>
            <a:ext cx="346199" cy="9146224"/>
          </a:xfrm>
          <a:prstGeom prst="rect">
            <a:avLst/>
          </a:prstGeom>
          <a:noFill/>
          <a:ln>
            <a:noFill/>
          </a:ln>
        </p:spPr>
      </p:pic>
      <p:pic>
        <p:nvPicPr>
          <p:cNvPr id="90" name="Google Shape;90;p17"/>
          <p:cNvPicPr preferRelativeResize="0"/>
          <p:nvPr/>
        </p:nvPicPr>
        <p:blipFill>
          <a:blip r:embed="rId3">
            <a:alphaModFix/>
          </a:blip>
          <a:stretch>
            <a:fillRect/>
          </a:stretch>
        </p:blipFill>
        <p:spPr>
          <a:xfrm rot="5400000">
            <a:off x="2332712" y="-1302363"/>
            <a:ext cx="75149" cy="4742776"/>
          </a:xfrm>
          <a:prstGeom prst="rect">
            <a:avLst/>
          </a:prstGeom>
          <a:noFill/>
          <a:ln>
            <a:noFill/>
          </a:ln>
        </p:spPr>
      </p:pic>
      <p:pic>
        <p:nvPicPr>
          <p:cNvPr id="91" name="Google Shape;91;p17"/>
          <p:cNvPicPr preferRelativeResize="0"/>
          <p:nvPr/>
        </p:nvPicPr>
        <p:blipFill>
          <a:blip r:embed="rId4">
            <a:alphaModFix/>
          </a:blip>
          <a:stretch>
            <a:fillRect/>
          </a:stretch>
        </p:blipFill>
        <p:spPr>
          <a:xfrm>
            <a:off x="5729400" y="1127575"/>
            <a:ext cx="3103554" cy="3863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Char char="-"/>
            </a:pPr>
            <a:r>
              <a:rPr lang="en-GB" sz="1100">
                <a:solidFill>
                  <a:srgbClr val="000000"/>
                </a:solidFill>
              </a:rPr>
              <a:t>The difference between the total amount of guanine and the total amount of cytosine is </a:t>
            </a:r>
            <a:r>
              <a:rPr b="1" lang="en-GB" sz="1100">
                <a:solidFill>
                  <a:srgbClr val="000000"/>
                </a:solidFill>
              </a:rPr>
              <a:t>negative on the reverse</a:t>
            </a:r>
            <a:r>
              <a:rPr lang="en-GB" sz="1100">
                <a:solidFill>
                  <a:srgbClr val="000000"/>
                </a:solidFill>
              </a:rPr>
              <a:t> half-strand </a:t>
            </a:r>
            <a:r>
              <a:rPr lang="en-GB" sz="1100">
                <a:solidFill>
                  <a:schemeClr val="dk1"/>
                </a:solidFill>
              </a:rPr>
              <a:t> (201634 219518 = 17884) </a:t>
            </a:r>
            <a:r>
              <a:rPr lang="en-GB" sz="1100">
                <a:solidFill>
                  <a:srgbClr val="000000"/>
                </a:solidFill>
              </a:rPr>
              <a:t>and </a:t>
            </a:r>
            <a:r>
              <a:rPr b="1" lang="en-GB" sz="1100">
                <a:solidFill>
                  <a:srgbClr val="000000"/>
                </a:solidFill>
              </a:rPr>
              <a:t>positive on the forward</a:t>
            </a:r>
            <a:r>
              <a:rPr lang="en-GB" sz="1100">
                <a:solidFill>
                  <a:srgbClr val="000000"/>
                </a:solidFill>
              </a:rPr>
              <a:t> half-strand </a:t>
            </a:r>
            <a:r>
              <a:rPr lang="en-GB" sz="1100">
                <a:solidFill>
                  <a:schemeClr val="dk1"/>
                </a:solidFill>
              </a:rPr>
              <a:t>(211607 207901 = 3706)</a:t>
            </a:r>
            <a:r>
              <a:rPr lang="en-GB" sz="1100">
                <a:solidFill>
                  <a:srgbClr val="000000"/>
                </a:solidFill>
              </a:rPr>
              <a:t>.</a:t>
            </a:r>
            <a:endParaRPr sz="1100">
              <a:solidFill>
                <a:srgbClr val="000000"/>
              </a:solidFill>
            </a:endParaRPr>
          </a:p>
          <a:p>
            <a:pPr indent="-298450" lvl="0" marL="457200" rtl="0" algn="l">
              <a:spcBef>
                <a:spcPts val="1000"/>
              </a:spcBef>
              <a:spcAft>
                <a:spcPts val="0"/>
              </a:spcAft>
              <a:buClr>
                <a:srgbClr val="000000"/>
              </a:buClr>
              <a:buSzPts val="1100"/>
              <a:buChar char="-"/>
            </a:pPr>
            <a:r>
              <a:rPr lang="en-GB" sz="1100">
                <a:solidFill>
                  <a:srgbClr val="000000"/>
                </a:solidFill>
              </a:rPr>
              <a:t>Thus, our idea is to traverse the genome, keeping a running total of the difference between the counts of G and C . If this difference starts increasing, then we guess that we are on the forward half-strand; on the other hand, if this difference starts decreasing, then we guess that we are on the reverse half-strand.</a:t>
            </a:r>
            <a:endParaRPr sz="1100">
              <a:solidFill>
                <a:srgbClr val="000000"/>
              </a:solidFill>
            </a:endParaRPr>
          </a:p>
          <a:p>
            <a:pPr indent="-298450" lvl="0" marL="457200" rtl="0" algn="l">
              <a:spcBef>
                <a:spcPts val="1000"/>
              </a:spcBef>
              <a:spcAft>
                <a:spcPts val="1000"/>
              </a:spcAft>
              <a:buClr>
                <a:srgbClr val="000000"/>
              </a:buClr>
              <a:buSzPts val="1100"/>
              <a:buChar char="-"/>
            </a:pPr>
            <a:r>
              <a:rPr lang="en-GB" sz="1100">
                <a:solidFill>
                  <a:srgbClr val="000000"/>
                </a:solidFill>
              </a:rPr>
              <a:t>Thus, the skew should achieve a minimum at the position where the reverse half-strand ends and the forward half-strand begins, which is exactly the location of oriC!</a:t>
            </a:r>
            <a:endParaRPr sz="1100">
              <a:solidFill>
                <a:srgbClr val="000000"/>
              </a:solidFill>
            </a:endParaRPr>
          </a:p>
        </p:txBody>
      </p:sp>
      <p:pic>
        <p:nvPicPr>
          <p:cNvPr id="97" name="Google Shape;97;p18"/>
          <p:cNvPicPr preferRelativeResize="0"/>
          <p:nvPr/>
        </p:nvPicPr>
        <p:blipFill>
          <a:blip r:embed="rId3">
            <a:alphaModFix/>
          </a:blip>
          <a:stretch>
            <a:fillRect/>
          </a:stretch>
        </p:blipFill>
        <p:spPr>
          <a:xfrm>
            <a:off x="4659325" y="2659425"/>
            <a:ext cx="4172975" cy="2398100"/>
          </a:xfrm>
          <a:prstGeom prst="rect">
            <a:avLst/>
          </a:prstGeom>
          <a:noFill/>
          <a:ln>
            <a:noFill/>
          </a:ln>
        </p:spPr>
      </p:pic>
      <p:sp>
        <p:nvSpPr>
          <p:cNvPr id="98" name="Google Shape;98;p18"/>
          <p:cNvSpPr txBox="1"/>
          <p:nvPr>
            <p:ph type="title"/>
          </p:nvPr>
        </p:nvSpPr>
        <p:spPr>
          <a:xfrm>
            <a:off x="312800" y="458750"/>
            <a:ext cx="8520600" cy="458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b="1" lang="en-GB" sz="1800">
                <a:solidFill>
                  <a:srgbClr val="0E0A1B"/>
                </a:solidFill>
                <a:highlight>
                  <a:srgbClr val="FFFFFF"/>
                </a:highlight>
                <a:latin typeface="Montserrat"/>
                <a:ea typeface="Montserrat"/>
                <a:cs typeface="Montserrat"/>
                <a:sym typeface="Montserrat"/>
              </a:rPr>
              <a:t>Find a Position in a Genome Minimizing the Skew </a:t>
            </a:r>
            <a:endParaRPr b="1" sz="1800">
              <a:solidFill>
                <a:srgbClr val="0E0A1B"/>
              </a:solidFill>
              <a:latin typeface="Montserrat"/>
              <a:ea typeface="Montserrat"/>
              <a:cs typeface="Montserrat"/>
              <a:sym typeface="Montserrat"/>
            </a:endParaRPr>
          </a:p>
        </p:txBody>
      </p:sp>
      <p:pic>
        <p:nvPicPr>
          <p:cNvPr id="99" name="Google Shape;99;p18"/>
          <p:cNvPicPr preferRelativeResize="0"/>
          <p:nvPr/>
        </p:nvPicPr>
        <p:blipFill>
          <a:blip r:embed="rId4">
            <a:alphaModFix/>
          </a:blip>
          <a:stretch>
            <a:fillRect/>
          </a:stretch>
        </p:blipFill>
        <p:spPr>
          <a:xfrm rot="5400000">
            <a:off x="4400013" y="-4400012"/>
            <a:ext cx="346199" cy="9146224"/>
          </a:xfrm>
          <a:prstGeom prst="rect">
            <a:avLst/>
          </a:prstGeom>
          <a:noFill/>
          <a:ln>
            <a:noFill/>
          </a:ln>
        </p:spPr>
      </p:pic>
      <p:pic>
        <p:nvPicPr>
          <p:cNvPr id="100" name="Google Shape;100;p18"/>
          <p:cNvPicPr preferRelativeResize="0"/>
          <p:nvPr/>
        </p:nvPicPr>
        <p:blipFill>
          <a:blip r:embed="rId4">
            <a:alphaModFix/>
          </a:blip>
          <a:stretch>
            <a:fillRect/>
          </a:stretch>
        </p:blipFill>
        <p:spPr>
          <a:xfrm rot="5400000">
            <a:off x="2332712" y="-1302363"/>
            <a:ext cx="75149" cy="4742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idx="1" type="body"/>
          </p:nvPr>
        </p:nvSpPr>
        <p:spPr>
          <a:xfrm>
            <a:off x="311700" y="445025"/>
            <a:ext cx="8520600" cy="9537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00000"/>
              </a:buClr>
              <a:buSzPts val="1200"/>
              <a:buChar char="-"/>
            </a:pPr>
            <a:r>
              <a:rPr lang="en-GB" sz="1200">
                <a:solidFill>
                  <a:srgbClr val="000000"/>
                </a:solidFill>
              </a:rPr>
              <a:t>we can compute SKEW i + 1 ( Genome ) from SKEW i ( Genome ) according to the nucleotide in position i of Genome. If this nucleotide is G , then SKEW i + 1 (Genome ) = SKEW i ( Genome ) + 1; if this nucleotide is C , then SKEW i + 1 ( Genome ) = SKEW i ( Genome ) 1; otherwise, SKEW i + 1 ( Genome ) = SKEW i ( Genome ) .</a:t>
            </a:r>
            <a:endParaRPr sz="1200">
              <a:solidFill>
                <a:srgbClr val="000000"/>
              </a:solidFill>
            </a:endParaRPr>
          </a:p>
        </p:txBody>
      </p:sp>
      <p:pic>
        <p:nvPicPr>
          <p:cNvPr id="106" name="Google Shape;106;p19"/>
          <p:cNvPicPr preferRelativeResize="0"/>
          <p:nvPr/>
        </p:nvPicPr>
        <p:blipFill>
          <a:blip r:embed="rId3">
            <a:alphaModFix/>
          </a:blip>
          <a:stretch>
            <a:fillRect/>
          </a:stretch>
        </p:blipFill>
        <p:spPr>
          <a:xfrm>
            <a:off x="1490275" y="1757476"/>
            <a:ext cx="6163451" cy="179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2813" y="40247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GB" sz="2000">
                <a:solidFill>
                  <a:srgbClr val="0E0A1B"/>
                </a:solidFill>
                <a:latin typeface="Montserrat"/>
                <a:ea typeface="Montserrat"/>
                <a:cs typeface="Montserrat"/>
                <a:sym typeface="Montserrat"/>
              </a:rPr>
              <a:t>Find most frequent patterns with specific k-mer</a:t>
            </a:r>
            <a:endParaRPr b="1" sz="2000">
              <a:solidFill>
                <a:srgbClr val="0E0A1B"/>
              </a:solidFill>
              <a:latin typeface="Montserrat"/>
              <a:ea typeface="Montserrat"/>
              <a:cs typeface="Montserrat"/>
              <a:sym typeface="Montserrat"/>
            </a:endParaRPr>
          </a:p>
        </p:txBody>
      </p:sp>
      <p:pic>
        <p:nvPicPr>
          <p:cNvPr id="112" name="Google Shape;112;p20"/>
          <p:cNvPicPr preferRelativeResize="0"/>
          <p:nvPr/>
        </p:nvPicPr>
        <p:blipFill>
          <a:blip r:embed="rId3">
            <a:alphaModFix/>
          </a:blip>
          <a:stretch>
            <a:fillRect/>
          </a:stretch>
        </p:blipFill>
        <p:spPr>
          <a:xfrm rot="5400000">
            <a:off x="4400013" y="-4400012"/>
            <a:ext cx="346199" cy="9146224"/>
          </a:xfrm>
          <a:prstGeom prst="rect">
            <a:avLst/>
          </a:prstGeom>
          <a:noFill/>
          <a:ln>
            <a:noFill/>
          </a:ln>
        </p:spPr>
      </p:pic>
      <p:pic>
        <p:nvPicPr>
          <p:cNvPr id="113" name="Google Shape;113;p20"/>
          <p:cNvPicPr preferRelativeResize="0"/>
          <p:nvPr/>
        </p:nvPicPr>
        <p:blipFill>
          <a:blip r:embed="rId3">
            <a:alphaModFix/>
          </a:blip>
          <a:stretch>
            <a:fillRect/>
          </a:stretch>
        </p:blipFill>
        <p:spPr>
          <a:xfrm rot="5400000">
            <a:off x="2332712" y="-1302363"/>
            <a:ext cx="75149" cy="4742776"/>
          </a:xfrm>
          <a:prstGeom prst="rect">
            <a:avLst/>
          </a:prstGeom>
          <a:noFill/>
          <a:ln>
            <a:noFill/>
          </a:ln>
        </p:spPr>
      </p:pic>
      <p:sp>
        <p:nvSpPr>
          <p:cNvPr id="114" name="Google Shape;114;p20"/>
          <p:cNvSpPr txBox="1"/>
          <p:nvPr>
            <p:ph idx="1" type="body"/>
          </p:nvPr>
        </p:nvSpPr>
        <p:spPr>
          <a:xfrm>
            <a:off x="311700" y="1242600"/>
            <a:ext cx="5265300" cy="35238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Input: </a:t>
            </a:r>
            <a:r>
              <a:rPr lang="en-GB" sz="1200">
                <a:solidFill>
                  <a:srgbClr val="0E0A1B"/>
                </a:solidFill>
                <a:latin typeface="Montserrat"/>
                <a:ea typeface="Montserrat"/>
                <a:cs typeface="Montserrat"/>
                <a:sym typeface="Montserrat"/>
              </a:rPr>
              <a:t>sequence, pattern k-mer</a:t>
            </a:r>
            <a:endParaRPr sz="1200">
              <a:solidFill>
                <a:srgbClr val="0E0A1B"/>
              </a:solidFill>
              <a:latin typeface="Montserrat"/>
              <a:ea typeface="Montserrat"/>
              <a:cs typeface="Montserrat"/>
              <a:sym typeface="Montserrat"/>
            </a:endParaRPr>
          </a:p>
          <a:p>
            <a:pPr indent="-304800" lvl="0" marL="457200" rtl="0" algn="l">
              <a:lnSpc>
                <a:spcPct val="150000"/>
              </a:lnSpc>
              <a:spcBef>
                <a:spcPts val="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Output:</a:t>
            </a:r>
            <a:r>
              <a:rPr lang="en-GB" sz="1200">
                <a:solidFill>
                  <a:srgbClr val="0E0A1B"/>
                </a:solidFill>
                <a:latin typeface="Montserrat"/>
                <a:ea typeface="Montserrat"/>
                <a:cs typeface="Montserrat"/>
                <a:sym typeface="Montserrat"/>
              </a:rPr>
              <a:t> The most frequent patterns with this k-mer</a:t>
            </a:r>
            <a:endParaRPr sz="1200">
              <a:solidFill>
                <a:srgbClr val="0E0A1B"/>
              </a:solidFill>
              <a:latin typeface="Montserrat"/>
              <a:ea typeface="Montserrat"/>
              <a:cs typeface="Montserrat"/>
              <a:sym typeface="Montserrat"/>
            </a:endParaRPr>
          </a:p>
          <a:p>
            <a:pPr indent="-304800" lvl="0" marL="457200" rtl="0" algn="l">
              <a:lnSpc>
                <a:spcPct val="150000"/>
              </a:lnSpc>
              <a:spcBef>
                <a:spcPts val="100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Time complexity:</a:t>
            </a:r>
            <a:r>
              <a:rPr lang="en-GB" sz="1200">
                <a:solidFill>
                  <a:srgbClr val="0E0A1B"/>
                </a:solidFill>
                <a:latin typeface="Montserrat"/>
                <a:ea typeface="Montserrat"/>
                <a:cs typeface="Montserrat"/>
                <a:sym typeface="Montserrat"/>
              </a:rPr>
              <a:t> </a:t>
            </a:r>
            <a:r>
              <a:rPr lang="en-GB" sz="1200">
                <a:solidFill>
                  <a:srgbClr val="0E0A1B"/>
                </a:solidFill>
                <a:highlight>
                  <a:srgbClr val="FFFFFF"/>
                </a:highlight>
                <a:latin typeface="Montserrat"/>
                <a:ea typeface="Montserrat"/>
                <a:cs typeface="Montserrat"/>
                <a:sym typeface="Montserrat"/>
              </a:rPr>
              <a:t>O(n)</a:t>
            </a:r>
            <a:endParaRPr sz="900">
              <a:solidFill>
                <a:srgbClr val="0E0A1B"/>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55000"/>
              <a:buFont typeface="Arial"/>
              <a:buNone/>
            </a:pPr>
            <a:r>
              <a:rPr b="1" lang="en-GB" sz="2000">
                <a:solidFill>
                  <a:srgbClr val="0E0A1B"/>
                </a:solidFill>
                <a:latin typeface="Montserrat"/>
                <a:ea typeface="Montserrat"/>
                <a:cs typeface="Montserrat"/>
                <a:sym typeface="Montserrat"/>
              </a:rPr>
              <a:t>Find transcription DNA sequence</a:t>
            </a:r>
            <a:endParaRPr b="1" sz="2000">
              <a:solidFill>
                <a:srgbClr val="0E0A1B"/>
              </a:solidFill>
              <a:latin typeface="Montserrat"/>
              <a:ea typeface="Montserrat"/>
              <a:cs typeface="Montserrat"/>
              <a:sym typeface="Montserrat"/>
            </a:endParaRPr>
          </a:p>
          <a:p>
            <a:pPr indent="0" lvl="0" marL="0" rtl="0" algn="l">
              <a:spcBef>
                <a:spcPts val="1200"/>
              </a:spcBef>
              <a:spcAft>
                <a:spcPts val="0"/>
              </a:spcAft>
              <a:buNone/>
            </a:pPr>
            <a:r>
              <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Input: </a:t>
            </a:r>
            <a:r>
              <a:rPr lang="en-GB" sz="1200">
                <a:solidFill>
                  <a:srgbClr val="0E0A1B"/>
                </a:solidFill>
                <a:latin typeface="Montserrat"/>
                <a:ea typeface="Montserrat"/>
                <a:cs typeface="Montserrat"/>
                <a:sym typeface="Montserrat"/>
              </a:rPr>
              <a:t>DNA sequence</a:t>
            </a:r>
            <a:endParaRPr sz="1200">
              <a:solidFill>
                <a:srgbClr val="0E0A1B"/>
              </a:solidFill>
              <a:latin typeface="Montserrat"/>
              <a:ea typeface="Montserrat"/>
              <a:cs typeface="Montserrat"/>
              <a:sym typeface="Montserrat"/>
            </a:endParaRPr>
          </a:p>
          <a:p>
            <a:pPr indent="-304800" lvl="0" marL="457200" rtl="0" algn="l">
              <a:lnSpc>
                <a:spcPct val="150000"/>
              </a:lnSpc>
              <a:spcBef>
                <a:spcPts val="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Output:</a:t>
            </a:r>
            <a:r>
              <a:rPr lang="en-GB" sz="1200">
                <a:solidFill>
                  <a:srgbClr val="0E0A1B"/>
                </a:solidFill>
                <a:latin typeface="Montserrat"/>
                <a:ea typeface="Montserrat"/>
                <a:cs typeface="Montserrat"/>
                <a:sym typeface="Montserrat"/>
              </a:rPr>
              <a:t> MRNA sequence</a:t>
            </a:r>
            <a:endParaRPr sz="1200">
              <a:solidFill>
                <a:srgbClr val="0E0A1B"/>
              </a:solidFill>
              <a:latin typeface="Montserrat"/>
              <a:ea typeface="Montserrat"/>
              <a:cs typeface="Montserrat"/>
              <a:sym typeface="Montserrat"/>
            </a:endParaRPr>
          </a:p>
          <a:p>
            <a:pPr indent="-304800" lvl="0" marL="457200" rtl="0" algn="l">
              <a:lnSpc>
                <a:spcPct val="150000"/>
              </a:lnSpc>
              <a:spcBef>
                <a:spcPts val="1000"/>
              </a:spcBef>
              <a:spcAft>
                <a:spcPts val="0"/>
              </a:spcAft>
              <a:buClr>
                <a:srgbClr val="0E0A1B"/>
              </a:buClr>
              <a:buSzPts val="1200"/>
              <a:buFont typeface="Montserrat"/>
              <a:buChar char="-"/>
            </a:pPr>
            <a:r>
              <a:rPr b="1" lang="en-GB" sz="1200">
                <a:solidFill>
                  <a:srgbClr val="0E0A1B"/>
                </a:solidFill>
                <a:latin typeface="Montserrat"/>
                <a:ea typeface="Montserrat"/>
                <a:cs typeface="Montserrat"/>
                <a:sym typeface="Montserrat"/>
              </a:rPr>
              <a:t>Time complexity:</a:t>
            </a:r>
            <a:r>
              <a:rPr lang="en-GB" sz="1200">
                <a:solidFill>
                  <a:srgbClr val="0E0A1B"/>
                </a:solidFill>
                <a:latin typeface="Montserrat"/>
                <a:ea typeface="Montserrat"/>
                <a:cs typeface="Montserrat"/>
                <a:sym typeface="Montserrat"/>
              </a:rPr>
              <a:t> </a:t>
            </a:r>
            <a:r>
              <a:rPr lang="en-GB" sz="1200">
                <a:solidFill>
                  <a:srgbClr val="0E0A1B"/>
                </a:solidFill>
                <a:highlight>
                  <a:schemeClr val="lt1"/>
                </a:highlight>
                <a:latin typeface="Montserrat"/>
                <a:ea typeface="Montserrat"/>
                <a:cs typeface="Montserrat"/>
                <a:sym typeface="Montserrat"/>
              </a:rPr>
              <a:t>O(n)</a:t>
            </a:r>
            <a:endParaRPr/>
          </a:p>
        </p:txBody>
      </p:sp>
      <p:pic>
        <p:nvPicPr>
          <p:cNvPr id="121" name="Google Shape;121;p21"/>
          <p:cNvPicPr preferRelativeResize="0"/>
          <p:nvPr/>
        </p:nvPicPr>
        <p:blipFill>
          <a:blip r:embed="rId3">
            <a:alphaModFix/>
          </a:blip>
          <a:stretch>
            <a:fillRect/>
          </a:stretch>
        </p:blipFill>
        <p:spPr>
          <a:xfrm rot="5400000">
            <a:off x="4400013" y="-4400012"/>
            <a:ext cx="346199" cy="9146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