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4.png" ContentType="image/png"/>
  <Override PartName="/ppt/media/image29.png" ContentType="image/png"/>
  <Override PartName="/ppt/media/image11.png" ContentType="image/png"/>
  <Override PartName="/ppt/media/image6.png" ContentType="image/png"/>
  <Override PartName="/ppt/media/image36.png" ContentType="image/png"/>
  <Override PartName="/ppt/media/image12.png" ContentType="image/png"/>
  <Override PartName="/ppt/media/image7.png" ContentType="image/png"/>
  <Override PartName="/ppt/media/image37.png" ContentType="image/png"/>
  <Override PartName="/ppt/media/image13.png" ContentType="image/png"/>
  <Override PartName="/ppt/media/image8.png" ContentType="image/png"/>
  <Override PartName="/ppt/media/image38.png" ContentType="image/png"/>
  <Override PartName="/ppt/media/image40.png" ContentType="image/png"/>
  <Override PartName="/ppt/media/image9.png" ContentType="image/png"/>
  <Override PartName="/ppt/media/image39.png" ContentType="image/png"/>
  <Override PartName="/ppt/media/image30.png" ContentType="image/png"/>
  <Override PartName="/ppt/media/image28.png" ContentType="image/png"/>
  <Override PartName="/ppt/media/image10.png" ContentType="image/png"/>
  <Override PartName="/ppt/media/image5.png" ContentType="image/png"/>
  <Override PartName="/ppt/media/image35.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744480"/>
            <a:ext cx="8520120" cy="9514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744480"/>
            <a:ext cx="8520120" cy="9514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normAutofit/>
          </a:bodyPr>
          <a:p>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531F0DDF-282F-48FA-BDFD-1D389E86879F}" type="slidenum">
              <a:rPr b="0" lang="en-GB" sz="1000" spc="-1" strike="noStrike">
                <a:solidFill>
                  <a:srgbClr val="595959"/>
                </a:solidFill>
                <a:latin typeface="Arial"/>
                <a:ea typeface="Arial"/>
              </a:rPr>
              <a:t>&lt;number&gt;</a:t>
            </a:fld>
            <a:endParaRPr b="0" lang="en-US"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rmAutofit fontScale="97000"/>
          </a:bodyPr>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883B11A1-4607-4729-8038-0D2AE88F6A75}" type="slidenum">
              <a:rPr b="0" lang="en-GB" sz="1000" spc="-1" strike="noStrike">
                <a:solidFill>
                  <a:srgbClr val="595959"/>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hyperlink" Target="https://en.wikipedia.org/wiki/Cell_membrane" TargetMode="External"/><Relationship Id="rId3" Type="http://schemas.openxmlformats.org/officeDocument/2006/relationships/hyperlink" Target="https://en.wikipedia.org/wiki/Viral_envelope" TargetMode="External"/><Relationship Id="rId4" Type="http://schemas.openxmlformats.org/officeDocument/2006/relationships/hyperlink" Target="https://en.wikipedia.org/wiki/Virus" TargetMode="External"/><Relationship Id="rId5"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78" name="TextShape 1"/>
          <p:cNvSpPr txBox="1"/>
          <p:nvPr/>
        </p:nvSpPr>
        <p:spPr>
          <a:xfrm>
            <a:off x="417240" y="1855080"/>
            <a:ext cx="8520120" cy="2052360"/>
          </a:xfrm>
          <a:prstGeom prst="rect">
            <a:avLst/>
          </a:prstGeom>
          <a:noFill/>
          <a:ln>
            <a:noFill/>
          </a:ln>
        </p:spPr>
        <p:txBody>
          <a:bodyPr tIns="91440" bIns="91440" anchor="b">
            <a:normAutofit/>
          </a:bodyPr>
          <a:p>
            <a:pPr algn="ctr" rtl="1">
              <a:lnSpc>
                <a:spcPct val="107000"/>
              </a:lnSpc>
              <a:tabLst>
                <a:tab algn="l" pos="0"/>
              </a:tabLst>
            </a:pPr>
            <a:r>
              <a:rPr b="1" lang="en-GB" sz="5000" spc="-1" strike="noStrike">
                <a:solidFill>
                  <a:srgbClr val="ffffff"/>
                </a:solidFill>
                <a:latin typeface="Oswald"/>
                <a:ea typeface="Oswald"/>
              </a:rPr>
              <a:t>Covid-19 Proteins</a:t>
            </a:r>
            <a:br/>
            <a:r>
              <a:rPr b="1" lang="en-GB" sz="5000" spc="-1" strike="noStrike">
                <a:solidFill>
                  <a:srgbClr val="ffffff"/>
                </a:solidFill>
                <a:latin typeface="Oswald"/>
                <a:ea typeface="Oswald"/>
              </a:rPr>
              <a:t>Analysis</a:t>
            </a:r>
            <a:endParaRPr b="0" lang="en-US" sz="5000" spc="-1" strike="noStrike">
              <a:solidFill>
                <a:srgbClr val="000000"/>
              </a:solidFill>
              <a:latin typeface="Arial"/>
            </a:endParaRPr>
          </a:p>
        </p:txBody>
      </p:sp>
      <p:sp>
        <p:nvSpPr>
          <p:cNvPr id="79" name="TextShape 2"/>
          <p:cNvSpPr txBox="1"/>
          <p:nvPr/>
        </p:nvSpPr>
        <p:spPr>
          <a:xfrm>
            <a:off x="311760" y="3516480"/>
            <a:ext cx="3086640" cy="1035720"/>
          </a:xfrm>
          <a:prstGeom prst="rect">
            <a:avLst/>
          </a:prstGeom>
          <a:noFill/>
          <a:ln>
            <a:noFill/>
          </a:ln>
        </p:spPr>
        <p:txBody>
          <a:bodyPr tIns="91440" bIns="91440">
            <a:noAutofit/>
          </a:bodyPr>
          <a:p>
            <a:pPr>
              <a:lnSpc>
                <a:spcPct val="115000"/>
              </a:lnSpc>
              <a:tabLst>
                <a:tab algn="l" pos="0"/>
              </a:tabLst>
            </a:pPr>
            <a:r>
              <a:rPr b="1" lang="en-GB" sz="900" spc="-1" strike="noStrike">
                <a:solidFill>
                  <a:srgbClr val="ffffff"/>
                </a:solidFill>
                <a:latin typeface="Roboto"/>
                <a:ea typeface="Roboto"/>
              </a:rPr>
              <a:t>By </a:t>
            </a:r>
            <a:endParaRPr b="0" lang="en-US" sz="900" spc="-1" strike="noStrike">
              <a:latin typeface="Arial"/>
            </a:endParaRPr>
          </a:p>
          <a:p>
            <a:pPr marL="457200" indent="-285480">
              <a:lnSpc>
                <a:spcPct val="115000"/>
              </a:lnSpc>
              <a:buClr>
                <a:srgbClr val="ffffff"/>
              </a:buClr>
              <a:buFont typeface="Roboto"/>
              <a:buChar char="-"/>
              <a:tabLst>
                <a:tab algn="l" pos="0"/>
              </a:tabLst>
            </a:pPr>
            <a:r>
              <a:rPr b="0" lang="en-GB" sz="900" spc="-1" strike="noStrike">
                <a:solidFill>
                  <a:srgbClr val="ffffff"/>
                </a:solidFill>
                <a:latin typeface="Roboto"/>
                <a:ea typeface="Roboto"/>
              </a:rPr>
              <a:t>Heba Allah. Hashim</a:t>
            </a:r>
            <a:endParaRPr b="0" lang="en-US" sz="900" spc="-1" strike="noStrike">
              <a:latin typeface="Arial"/>
            </a:endParaRPr>
          </a:p>
          <a:p>
            <a:pPr marL="457200" indent="-285480">
              <a:lnSpc>
                <a:spcPct val="115000"/>
              </a:lnSpc>
              <a:buClr>
                <a:srgbClr val="ffffff"/>
              </a:buClr>
              <a:buFont typeface="Roboto"/>
              <a:buChar char="-"/>
              <a:tabLst>
                <a:tab algn="l" pos="0"/>
              </a:tabLst>
            </a:pPr>
            <a:r>
              <a:rPr b="0" lang="en-GB" sz="900" spc="-1" strike="noStrike">
                <a:solidFill>
                  <a:srgbClr val="ffffff"/>
                </a:solidFill>
                <a:latin typeface="Roboto"/>
                <a:ea typeface="Roboto"/>
              </a:rPr>
              <a:t>Manar Mahmoud</a:t>
            </a:r>
            <a:endParaRPr b="0" lang="en-US" sz="900" spc="-1" strike="noStrike">
              <a:latin typeface="Arial"/>
            </a:endParaRPr>
          </a:p>
          <a:p>
            <a:pPr marL="457200" indent="-285480">
              <a:lnSpc>
                <a:spcPct val="115000"/>
              </a:lnSpc>
              <a:buClr>
                <a:srgbClr val="ffffff"/>
              </a:buClr>
              <a:buFont typeface="Roboto"/>
              <a:buChar char="-"/>
              <a:tabLst>
                <a:tab algn="l" pos="0"/>
              </a:tabLst>
            </a:pPr>
            <a:r>
              <a:rPr b="0" lang="en-GB" sz="900" spc="-1" strike="noStrike">
                <a:solidFill>
                  <a:srgbClr val="ffffff"/>
                </a:solidFill>
                <a:latin typeface="Roboto"/>
                <a:ea typeface="Roboto"/>
              </a:rPr>
              <a:t>Mohamed Nasser</a:t>
            </a:r>
            <a:endParaRPr b="0" lang="en-US" sz="900" spc="-1" strike="noStrike">
              <a:latin typeface="Arial"/>
            </a:endParaRPr>
          </a:p>
          <a:p>
            <a:pPr marL="457200" indent="-285480">
              <a:lnSpc>
                <a:spcPct val="115000"/>
              </a:lnSpc>
              <a:buClr>
                <a:srgbClr val="ffffff"/>
              </a:buClr>
              <a:buFont typeface="Roboto"/>
              <a:buChar char="-"/>
              <a:tabLst>
                <a:tab algn="l" pos="0"/>
              </a:tabLst>
            </a:pPr>
            <a:r>
              <a:rPr b="0" lang="en-GB" sz="900" spc="-1" strike="noStrike">
                <a:solidFill>
                  <a:srgbClr val="ffffff"/>
                </a:solidFill>
                <a:latin typeface="Roboto"/>
                <a:ea typeface="Roboto"/>
              </a:rPr>
              <a:t>Mohamed Waleed</a:t>
            </a:r>
            <a:endParaRPr b="0" lang="en-US" sz="900" spc="-1" strike="noStrike">
              <a:latin typeface="Arial"/>
            </a:endParaRPr>
          </a:p>
        </p:txBody>
      </p:sp>
      <p:pic>
        <p:nvPicPr>
          <p:cNvPr id="80" name="Google Shape;56;p13" descr=""/>
          <p:cNvPicPr/>
          <p:nvPr/>
        </p:nvPicPr>
        <p:blipFill>
          <a:blip r:embed="rId1"/>
          <a:srcRect l="0" t="0" r="55949" b="49345"/>
          <a:stretch/>
        </p:blipFill>
        <p:spPr>
          <a:xfrm>
            <a:off x="-105480" y="-237960"/>
            <a:ext cx="3747960" cy="2873520"/>
          </a:xfrm>
          <a:prstGeom prst="rect">
            <a:avLst/>
          </a:prstGeom>
          <a:ln>
            <a:noFill/>
          </a:ln>
        </p:spPr>
      </p:pic>
      <p:pic>
        <p:nvPicPr>
          <p:cNvPr id="81" name="Google Shape;57;p13" descr=""/>
          <p:cNvPicPr/>
          <p:nvPr/>
        </p:nvPicPr>
        <p:blipFill>
          <a:blip r:embed="rId2"/>
          <a:srcRect l="0" t="0" r="55949" b="49345"/>
          <a:stretch/>
        </p:blipFill>
        <p:spPr>
          <a:xfrm>
            <a:off x="6867360" y="3354120"/>
            <a:ext cx="1923120" cy="147420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14" name="TextShape 1"/>
          <p:cNvSpPr txBox="1"/>
          <p:nvPr/>
        </p:nvSpPr>
        <p:spPr>
          <a:xfrm>
            <a:off x="311760" y="444960"/>
            <a:ext cx="8520120" cy="572400"/>
          </a:xfrm>
          <a:prstGeom prst="rect">
            <a:avLst/>
          </a:prstGeom>
          <a:noFill/>
          <a:ln>
            <a:noFill/>
          </a:ln>
        </p:spPr>
        <p:txBody>
          <a:bodyPr tIns="91440" bIns="91440">
            <a:normAutofit fontScale="91000"/>
          </a:bodyPr>
          <a:p>
            <a:pPr>
              <a:lnSpc>
                <a:spcPct val="114000"/>
              </a:lnSpc>
              <a:tabLst>
                <a:tab algn="l" pos="0"/>
              </a:tabLst>
            </a:pPr>
            <a:r>
              <a:rPr b="1" lang="en-GB" sz="2550" spc="-1" strike="noStrike">
                <a:solidFill>
                  <a:srgbClr val="ffffff"/>
                </a:solidFill>
                <a:latin typeface="Arial"/>
                <a:ea typeface="Arial"/>
              </a:rPr>
              <a:t>SARS-COV-2 Non-Structural Proteins and peptides</a:t>
            </a:r>
            <a:endParaRPr b="0" lang="en-US" sz="2550" spc="-1" strike="noStrike">
              <a:solidFill>
                <a:srgbClr val="000000"/>
              </a:solidFill>
              <a:latin typeface="Arial"/>
            </a:endParaRPr>
          </a:p>
        </p:txBody>
      </p:sp>
      <p:sp>
        <p:nvSpPr>
          <p:cNvPr id="115" name="TextShape 2"/>
          <p:cNvSpPr txBox="1"/>
          <p:nvPr/>
        </p:nvSpPr>
        <p:spPr>
          <a:xfrm>
            <a:off x="311760" y="1152360"/>
            <a:ext cx="7322400" cy="3416040"/>
          </a:xfrm>
          <a:prstGeom prst="rect">
            <a:avLst/>
          </a:prstGeom>
          <a:noFill/>
          <a:ln>
            <a:noFill/>
          </a:ln>
        </p:spPr>
        <p:txBody>
          <a:bodyPr tIns="91440" bIns="91440">
            <a:normAutofit/>
          </a:bodyPr>
          <a:p>
            <a:pPr>
              <a:lnSpc>
                <a:spcPct val="115000"/>
              </a:lnSpc>
              <a:spcAft>
                <a:spcPts val="1199"/>
              </a:spcAft>
              <a:tabLst>
                <a:tab algn="l" pos="0"/>
              </a:tabLst>
            </a:pPr>
            <a:r>
              <a:rPr b="0" lang="en-GB" sz="1200" spc="-1" strike="noStrike">
                <a:solidFill>
                  <a:srgbClr val="ffffff"/>
                </a:solidFill>
                <a:latin typeface="Arial"/>
                <a:ea typeface="Arial"/>
              </a:rPr>
              <a:t>In addition to the four structural proteins, the SARS-CoV2 genome encodes 16 non-structural proteins (NSPs) essential for virus replication but also to elicit the immune response and represent targets to develop future prophylactic and therapeutic approaches against COVID-19.</a:t>
            </a:r>
            <a:endParaRPr b="0" lang="en-US" sz="1200" spc="-1" strike="noStrike">
              <a:solidFill>
                <a:srgbClr val="000000"/>
              </a:solidFill>
              <a:latin typeface="Arial"/>
            </a:endParaRPr>
          </a:p>
        </p:txBody>
      </p:sp>
      <p:pic>
        <p:nvPicPr>
          <p:cNvPr id="116" name="Google Shape;128;p22" descr=""/>
          <p:cNvPicPr/>
          <p:nvPr/>
        </p:nvPicPr>
        <p:blipFill>
          <a:blip r:embed="rId1"/>
          <a:srcRect l="0" t="0" r="55949" b="49345"/>
          <a:stretch/>
        </p:blipFill>
        <p:spPr>
          <a:xfrm>
            <a:off x="5433840" y="2263680"/>
            <a:ext cx="3755520" cy="2878920"/>
          </a:xfrm>
          <a:prstGeom prst="rect">
            <a:avLst/>
          </a:prstGeom>
          <a:ln>
            <a:noFill/>
          </a:ln>
        </p:spPr>
      </p:pic>
      <p:pic>
        <p:nvPicPr>
          <p:cNvPr id="117" name="Google Shape;129;p22" descr=""/>
          <p:cNvPicPr/>
          <p:nvPr/>
        </p:nvPicPr>
        <p:blipFill>
          <a:blip r:embed="rId2"/>
          <a:srcRect l="0" t="0" r="55949" b="49345"/>
          <a:stretch/>
        </p:blipFill>
        <p:spPr>
          <a:xfrm>
            <a:off x="4296960" y="3513600"/>
            <a:ext cx="2125080" cy="16290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18"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1" lang="en-GB" sz="1800" spc="-1" strike="noStrike">
                <a:solidFill>
                  <a:srgbClr val="ffffff"/>
                </a:solidFill>
                <a:latin typeface="Arial"/>
                <a:ea typeface="Arial"/>
              </a:rPr>
              <a:t>Function of nonstructural proteins of SARS-CoV-2</a:t>
            </a:r>
            <a:endParaRPr b="0" lang="en-US" sz="1800" spc="-1" strike="noStrike">
              <a:solidFill>
                <a:srgbClr val="000000"/>
              </a:solidFill>
              <a:latin typeface="Arial"/>
            </a:endParaRPr>
          </a:p>
        </p:txBody>
      </p:sp>
      <p:sp>
        <p:nvSpPr>
          <p:cNvPr id="119" name="TextShape 2"/>
          <p:cNvSpPr txBox="1"/>
          <p:nvPr/>
        </p:nvSpPr>
        <p:spPr>
          <a:xfrm>
            <a:off x="311760" y="1152360"/>
            <a:ext cx="7632000" cy="3416040"/>
          </a:xfrm>
          <a:prstGeom prst="rect">
            <a:avLst/>
          </a:prstGeom>
          <a:noFill/>
          <a:ln>
            <a:noFill/>
          </a:ln>
        </p:spPr>
        <p:txBody>
          <a:bodyPr tIns="91440" bIns="91440">
            <a:normAutofit/>
          </a:bodyPr>
          <a:p>
            <a:pPr>
              <a:lnSpc>
                <a:spcPct val="153000"/>
              </a:lnSpc>
              <a:tabLst>
                <a:tab algn="l" pos="0"/>
              </a:tabLst>
            </a:pPr>
            <a:r>
              <a:rPr b="1" lang="en-GB" sz="1110" spc="-1" strike="noStrike">
                <a:solidFill>
                  <a:srgbClr val="ffffff"/>
                </a:solidFill>
                <a:latin typeface="Arial"/>
                <a:ea typeface="Arial"/>
              </a:rPr>
              <a:t>Nsp1:</a:t>
            </a:r>
            <a:r>
              <a:rPr b="0" lang="en-GB" sz="1110" spc="-1" strike="noStrike">
                <a:solidFill>
                  <a:srgbClr val="ffffff"/>
                </a:solidFill>
                <a:latin typeface="Arial"/>
                <a:ea typeface="Arial"/>
              </a:rPr>
              <a:t> </a:t>
            </a:r>
            <a:r>
              <a:rPr b="0" lang="en-GB" sz="930" spc="-1" strike="noStrike">
                <a:solidFill>
                  <a:srgbClr val="ffffff"/>
                </a:solidFill>
                <a:latin typeface="Arial"/>
                <a:ea typeface="Arial"/>
              </a:rPr>
              <a:t>It inhibits host translation, causes invasion from host immune response and leads to efficient viral gene expression in infected cells.</a:t>
            </a:r>
            <a:endParaRPr b="0" lang="en-US" sz="930" spc="-1" strike="noStrike">
              <a:solidFill>
                <a:srgbClr val="000000"/>
              </a:solidFill>
              <a:latin typeface="Arial"/>
            </a:endParaRPr>
          </a:p>
          <a:p>
            <a:pPr>
              <a:lnSpc>
                <a:spcPct val="153000"/>
              </a:lnSpc>
              <a:tabLst>
                <a:tab algn="l" pos="0"/>
              </a:tabLst>
            </a:pPr>
            <a:r>
              <a:rPr b="1" lang="en-GB" sz="1110" spc="-1" strike="noStrike">
                <a:solidFill>
                  <a:srgbClr val="ffffff"/>
                </a:solidFill>
                <a:latin typeface="Arial"/>
                <a:ea typeface="Arial"/>
              </a:rPr>
              <a:t>Nsp2:</a:t>
            </a:r>
            <a:r>
              <a:rPr b="0" lang="en-GB" sz="1110" spc="-1" strike="noStrike">
                <a:solidFill>
                  <a:srgbClr val="ffffff"/>
                </a:solidFill>
                <a:latin typeface="Arial"/>
                <a:ea typeface="Arial"/>
              </a:rPr>
              <a:t> </a:t>
            </a:r>
            <a:r>
              <a:rPr b="0" lang="en-GB" sz="930" spc="-1" strike="noStrike">
                <a:solidFill>
                  <a:srgbClr val="ffffff"/>
                </a:solidFill>
                <a:latin typeface="Arial"/>
                <a:ea typeface="Arial"/>
              </a:rPr>
              <a:t>It is entirely unknown.</a:t>
            </a:r>
            <a:endParaRPr b="0" lang="en-US" sz="930" spc="-1" strike="noStrike">
              <a:solidFill>
                <a:srgbClr val="000000"/>
              </a:solidFill>
              <a:latin typeface="Arial"/>
            </a:endParaRPr>
          </a:p>
          <a:p>
            <a:pPr>
              <a:lnSpc>
                <a:spcPct val="153000"/>
              </a:lnSpc>
              <a:tabLst>
                <a:tab algn="l" pos="0"/>
              </a:tabLst>
            </a:pPr>
            <a:r>
              <a:rPr b="1" lang="en-GB" sz="1110" spc="-1" strike="noStrike">
                <a:solidFill>
                  <a:srgbClr val="ffffff"/>
                </a:solidFill>
                <a:latin typeface="Arial"/>
                <a:ea typeface="Arial"/>
              </a:rPr>
              <a:t>Nsp3:</a:t>
            </a:r>
            <a:r>
              <a:rPr b="0" lang="en-GB" sz="880" spc="-1" strike="noStrike">
                <a:solidFill>
                  <a:srgbClr val="ffffff"/>
                </a:solidFill>
                <a:latin typeface="Arial"/>
                <a:ea typeface="Arial"/>
              </a:rPr>
              <a:t> </a:t>
            </a:r>
            <a:r>
              <a:rPr b="0" lang="en-GB" sz="930" spc="-1" strike="noStrike">
                <a:solidFill>
                  <a:srgbClr val="ffffff"/>
                </a:solidFill>
                <a:latin typeface="Arial"/>
                <a:ea typeface="Arial"/>
              </a:rPr>
              <a:t>It releases nsp1 and nsp2 from polyprotein, interacts with other viral nsps as well as RNA to form replication/transcription complex</a:t>
            </a:r>
            <a:r>
              <a:rPr b="0" lang="en-GB" sz="1020" spc="-1" strike="noStrike">
                <a:solidFill>
                  <a:srgbClr val="ffffff"/>
                </a:solidFill>
                <a:latin typeface="Arial"/>
                <a:ea typeface="Arial"/>
              </a:rPr>
              <a:t> </a:t>
            </a:r>
            <a:endParaRPr b="0" lang="en-US" sz="1020" spc="-1" strike="noStrike">
              <a:solidFill>
                <a:srgbClr val="000000"/>
              </a:solidFill>
              <a:latin typeface="Arial"/>
            </a:endParaRPr>
          </a:p>
          <a:p>
            <a:pPr>
              <a:lnSpc>
                <a:spcPct val="153000"/>
              </a:lnSpc>
              <a:tabLst>
                <a:tab algn="l" pos="0"/>
              </a:tabLst>
            </a:pPr>
            <a:r>
              <a:rPr b="1" lang="en-GB" sz="1110" spc="-1" strike="noStrike">
                <a:solidFill>
                  <a:srgbClr val="ffffff"/>
                </a:solidFill>
                <a:latin typeface="Arial"/>
                <a:ea typeface="Arial"/>
              </a:rPr>
              <a:t>Nsp4:</a:t>
            </a:r>
            <a:r>
              <a:rPr b="0" lang="en-GB" sz="880" spc="-1" strike="noStrike">
                <a:solidFill>
                  <a:srgbClr val="ffffff"/>
                </a:solidFill>
                <a:latin typeface="Arial"/>
                <a:ea typeface="Arial"/>
              </a:rPr>
              <a:t> </a:t>
            </a:r>
            <a:r>
              <a:rPr b="0" lang="en-GB" sz="930" spc="-1" strike="noStrike">
                <a:solidFill>
                  <a:srgbClr val="ffffff"/>
                </a:solidFill>
                <a:latin typeface="Arial"/>
                <a:ea typeface="Arial"/>
              </a:rPr>
              <a:t>Nsp3, 4, and 6 are predicted to function to nucleate and anchor viral replication complexes on double-membrane vesicles in the </a:t>
            </a:r>
            <a:r>
              <a:rPr b="0" lang="en-GB" sz="930" spc="-1" strike="noStrike">
                <a:solidFill>
                  <a:srgbClr val="ffffff"/>
                </a:solidFill>
                <a:latin typeface="Arial"/>
                <a:ea typeface="Arial"/>
              </a:rPr>
              <a:t>cytoplasm</a:t>
            </a:r>
            <a:endParaRPr b="0" lang="en-US" sz="930" spc="-1" strike="noStrike">
              <a:solidFill>
                <a:srgbClr val="000000"/>
              </a:solidFill>
              <a:latin typeface="Arial"/>
            </a:endParaRPr>
          </a:p>
          <a:p>
            <a:pPr>
              <a:lnSpc>
                <a:spcPct val="153000"/>
              </a:lnSpc>
              <a:tabLst>
                <a:tab algn="l" pos="0"/>
              </a:tabLst>
            </a:pPr>
            <a:r>
              <a:rPr b="1" lang="en-GB" sz="1110" spc="-1" strike="noStrike">
                <a:solidFill>
                  <a:srgbClr val="ffffff"/>
                </a:solidFill>
                <a:latin typeface="Arial"/>
                <a:ea typeface="Arial"/>
              </a:rPr>
              <a:t>Nsp5:</a:t>
            </a:r>
            <a:r>
              <a:rPr b="1" lang="en-GB" sz="880" spc="-1" strike="noStrike">
                <a:solidFill>
                  <a:srgbClr val="ffffff"/>
                </a:solidFill>
                <a:latin typeface="Arial"/>
                <a:ea typeface="Arial"/>
              </a:rPr>
              <a:t> </a:t>
            </a:r>
            <a:r>
              <a:rPr b="0" lang="en-GB" sz="930" spc="-1" strike="noStrike">
                <a:solidFill>
                  <a:srgbClr val="ffffff"/>
                </a:solidFill>
                <a:latin typeface="Arial"/>
                <a:ea typeface="Arial"/>
              </a:rPr>
              <a:t>automatically cleaved from polyproteins to produce mature enzyme, which then cleaves downstream nsps at 11 sites to release nsp4-</a:t>
            </a:r>
            <a:r>
              <a:rPr b="0" lang="en-GB" sz="930" spc="-1" strike="noStrike">
                <a:solidFill>
                  <a:srgbClr val="ffffff"/>
                </a:solidFill>
                <a:latin typeface="Arial"/>
                <a:ea typeface="Arial"/>
              </a:rPr>
              <a:t>nsp16</a:t>
            </a:r>
            <a:endParaRPr b="0" lang="en-US" sz="930" spc="-1" strike="noStrike">
              <a:solidFill>
                <a:srgbClr val="000000"/>
              </a:solidFill>
              <a:latin typeface="Arial"/>
            </a:endParaRPr>
          </a:p>
          <a:p>
            <a:pPr>
              <a:lnSpc>
                <a:spcPct val="153000"/>
              </a:lnSpc>
              <a:tabLst>
                <a:tab algn="l" pos="0"/>
              </a:tabLst>
            </a:pPr>
            <a:r>
              <a:rPr b="1" lang="en-GB" sz="1110" spc="-1" strike="noStrike">
                <a:solidFill>
                  <a:srgbClr val="ffffff"/>
                </a:solidFill>
                <a:latin typeface="Arial"/>
                <a:ea typeface="Arial"/>
              </a:rPr>
              <a:t>Nsp7:</a:t>
            </a:r>
            <a:r>
              <a:rPr b="0" lang="en-GB" sz="880" spc="-1" strike="noStrike">
                <a:solidFill>
                  <a:srgbClr val="ffffff"/>
                </a:solidFill>
                <a:latin typeface="Arial"/>
                <a:ea typeface="Arial"/>
              </a:rPr>
              <a:t> </a:t>
            </a:r>
            <a:r>
              <a:rPr b="0" lang="en-GB" sz="930" spc="-1" strike="noStrike">
                <a:solidFill>
                  <a:srgbClr val="ffffff"/>
                </a:solidFill>
                <a:latin typeface="Arial"/>
                <a:ea typeface="Arial"/>
              </a:rPr>
              <a:t>dimerizes and interacts with other proteins such as nsp5, nsp8, nsp9, and nsp13.</a:t>
            </a:r>
            <a:endParaRPr b="0" lang="en-US" sz="930" spc="-1" strike="noStrike">
              <a:solidFill>
                <a:srgbClr val="000000"/>
              </a:solidFill>
              <a:latin typeface="Arial"/>
            </a:endParaRPr>
          </a:p>
          <a:p>
            <a:pPr>
              <a:lnSpc>
                <a:spcPct val="153000"/>
              </a:lnSpc>
              <a:tabLst>
                <a:tab algn="l" pos="0"/>
              </a:tabLst>
            </a:pPr>
            <a:r>
              <a:rPr b="1" lang="en-GB" sz="1110" spc="-1" strike="noStrike">
                <a:solidFill>
                  <a:srgbClr val="ffffff"/>
                </a:solidFill>
                <a:latin typeface="Arial"/>
                <a:ea typeface="Arial"/>
              </a:rPr>
              <a:t>Nsp8:</a:t>
            </a:r>
            <a:r>
              <a:rPr b="0" lang="en-GB" sz="880" spc="-1" strike="noStrike">
                <a:solidFill>
                  <a:srgbClr val="ffffff"/>
                </a:solidFill>
                <a:latin typeface="Arial"/>
                <a:ea typeface="Arial"/>
              </a:rPr>
              <a:t> </a:t>
            </a:r>
            <a:r>
              <a:rPr b="0" lang="en-GB" sz="930" spc="-1" strike="noStrike">
                <a:solidFill>
                  <a:srgbClr val="ffffff"/>
                </a:solidFill>
                <a:latin typeface="Arial"/>
                <a:ea typeface="Arial"/>
              </a:rPr>
              <a:t>Nsp8 enzyme is able of initiate replication and has been proposed to operate as primase.</a:t>
            </a:r>
            <a:endParaRPr b="0" lang="en-US" sz="93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20"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1" lang="en-GB" sz="1800" spc="-1" strike="noStrike">
                <a:solidFill>
                  <a:srgbClr val="ffffff"/>
                </a:solidFill>
                <a:latin typeface="Arial"/>
                <a:ea typeface="Arial"/>
              </a:rPr>
              <a:t>Function of nonstructural proteins of SARS-CoV-2</a:t>
            </a:r>
            <a:endParaRPr b="0" lang="en-US" sz="1800" spc="-1" strike="noStrike">
              <a:solidFill>
                <a:srgbClr val="000000"/>
              </a:solidFill>
              <a:latin typeface="Arial"/>
            </a:endParaRPr>
          </a:p>
        </p:txBody>
      </p:sp>
      <p:sp>
        <p:nvSpPr>
          <p:cNvPr id="121" name="TextShape 2"/>
          <p:cNvSpPr txBox="1"/>
          <p:nvPr/>
        </p:nvSpPr>
        <p:spPr>
          <a:xfrm>
            <a:off x="311760" y="1152360"/>
            <a:ext cx="7906320" cy="3416040"/>
          </a:xfrm>
          <a:prstGeom prst="rect">
            <a:avLst/>
          </a:prstGeom>
          <a:noFill/>
          <a:ln>
            <a:noFill/>
          </a:ln>
        </p:spPr>
        <p:txBody>
          <a:bodyPr tIns="91440" bIns="91440">
            <a:normAutofit/>
          </a:bodyPr>
          <a:p>
            <a:r>
              <a:rPr b="1" lang="en-GB" sz="1100" spc="-1" strike="noStrike">
                <a:solidFill>
                  <a:srgbClr val="ffffff"/>
                </a:solidFill>
                <a:latin typeface="Arial"/>
                <a:ea typeface="Arial"/>
              </a:rPr>
              <a:t>Nsp9:</a:t>
            </a:r>
            <a:r>
              <a:rPr b="0" lang="en-GB" sz="1100" spc="-1" strike="noStrike">
                <a:solidFill>
                  <a:srgbClr val="ffffff"/>
                </a:solidFill>
                <a:latin typeface="Arial"/>
                <a:ea typeface="Arial"/>
              </a:rPr>
              <a:t> </a:t>
            </a:r>
            <a:r>
              <a:rPr b="0" lang="en-GB" sz="900" spc="-1" strike="noStrike">
                <a:solidFill>
                  <a:srgbClr val="ffffff"/>
                </a:solidFill>
                <a:latin typeface="Arial"/>
                <a:ea typeface="Arial"/>
              </a:rPr>
              <a:t>Plays a role in inhibiting the host innate immune response</a:t>
            </a:r>
            <a:r>
              <a:rPr b="0" lang="en-GB" sz="900" spc="-1" strike="noStrike">
                <a:solidFill>
                  <a:srgbClr val="ffffff"/>
                </a:solidFill>
                <a:latin typeface="Arial"/>
                <a:ea typeface="Arial"/>
              </a:rPr>
              <a:t>.</a:t>
            </a:r>
            <a:r>
              <a:rPr b="0" lang="en-GB" sz="1000" spc="-1" strike="noStrike">
                <a:solidFill>
                  <a:srgbClr val="ffffff"/>
                </a:solidFill>
                <a:latin typeface="Arial"/>
                <a:ea typeface="Arial"/>
              </a:rPr>
              <a:t> </a:t>
            </a:r>
            <a:endParaRPr b="0" lang="en-US" sz="1000" spc="-1" strike="noStrike">
              <a:solidFill>
                <a:srgbClr val="000000"/>
              </a:solidFill>
              <a:latin typeface="Arial"/>
            </a:endParaRPr>
          </a:p>
          <a:p>
            <a:r>
              <a:rPr b="1" lang="en-GB" sz="1100" spc="-1" strike="noStrike">
                <a:solidFill>
                  <a:srgbClr val="ffffff"/>
                </a:solidFill>
                <a:latin typeface="Arial"/>
                <a:ea typeface="Arial"/>
              </a:rPr>
              <a:t>Nsp10:</a:t>
            </a:r>
            <a:r>
              <a:rPr b="0" lang="en-GB" sz="850" spc="-1" strike="noStrike">
                <a:solidFill>
                  <a:srgbClr val="ffffff"/>
                </a:solidFill>
                <a:latin typeface="Arial"/>
                <a:ea typeface="Arial"/>
              </a:rPr>
              <a:t> </a:t>
            </a:r>
            <a:r>
              <a:rPr b="0" lang="en-GB" sz="1000" spc="-1" strike="noStrike">
                <a:solidFill>
                  <a:srgbClr val="ffffff"/>
                </a:solidFill>
                <a:latin typeface="Arial"/>
                <a:ea typeface="Arial"/>
              </a:rPr>
              <a:t>No function</a:t>
            </a:r>
            <a:r>
              <a:rPr b="0" lang="en-GB" sz="1000" spc="-1" strike="noStrike">
                <a:solidFill>
                  <a:srgbClr val="ffffff"/>
                </a:solidFill>
                <a:latin typeface="Arial"/>
                <a:ea typeface="Arial"/>
              </a:rPr>
              <a:t>.</a:t>
            </a:r>
            <a:endParaRPr b="0" lang="en-US" sz="1000" spc="-1" strike="noStrike">
              <a:solidFill>
                <a:srgbClr val="000000"/>
              </a:solidFill>
              <a:latin typeface="Arial"/>
            </a:endParaRPr>
          </a:p>
          <a:p>
            <a:pPr>
              <a:lnSpc>
                <a:spcPct val="163000"/>
              </a:lnSpc>
              <a:tabLst>
                <a:tab algn="l" pos="0"/>
              </a:tabLst>
            </a:pPr>
            <a:r>
              <a:rPr b="1" lang="en-GB" sz="1100" spc="-1" strike="noStrike">
                <a:solidFill>
                  <a:srgbClr val="ffffff"/>
                </a:solidFill>
                <a:latin typeface="Arial"/>
                <a:ea typeface="Arial"/>
              </a:rPr>
              <a:t>Nsp12:</a:t>
            </a:r>
            <a:r>
              <a:rPr b="1" lang="en-GB" sz="850" spc="-1" strike="noStrike">
                <a:solidFill>
                  <a:srgbClr val="ffffff"/>
                </a:solidFill>
                <a:latin typeface="Arial"/>
                <a:ea typeface="Arial"/>
              </a:rPr>
              <a:t> </a:t>
            </a:r>
            <a:r>
              <a:rPr b="0" lang="en-GB" sz="900" spc="-1" strike="noStrike">
                <a:solidFill>
                  <a:srgbClr val="ffffff"/>
                </a:solidFill>
                <a:latin typeface="Arial"/>
                <a:ea typeface="Arial"/>
              </a:rPr>
              <a:t>Nsp12, in association with nsp7, nsp8, and other essential components of the RNA synthesis machinery, forms a viral replication complex.</a:t>
            </a:r>
            <a:endParaRPr b="0" lang="en-US" sz="900" spc="-1" strike="noStrike">
              <a:solidFill>
                <a:srgbClr val="000000"/>
              </a:solidFill>
              <a:latin typeface="Arial"/>
            </a:endParaRPr>
          </a:p>
          <a:p>
            <a:pPr>
              <a:lnSpc>
                <a:spcPct val="163000"/>
              </a:lnSpc>
              <a:tabLst>
                <a:tab algn="l" pos="0"/>
              </a:tabLst>
            </a:pPr>
            <a:r>
              <a:rPr b="1" lang="en-GB" sz="1100" spc="-1" strike="noStrike">
                <a:solidFill>
                  <a:srgbClr val="ffffff"/>
                </a:solidFill>
                <a:latin typeface="Arial"/>
                <a:ea typeface="Arial"/>
              </a:rPr>
              <a:t>Nsp13:</a:t>
            </a:r>
            <a:r>
              <a:rPr b="1" lang="en-GB" sz="850" spc="-1" strike="noStrike">
                <a:solidFill>
                  <a:srgbClr val="ffffff"/>
                </a:solidFill>
                <a:latin typeface="Arial"/>
                <a:ea typeface="Arial"/>
              </a:rPr>
              <a:t> </a:t>
            </a:r>
            <a:r>
              <a:rPr b="0" lang="en-GB" sz="900" spc="-1" strike="noStrike">
                <a:solidFill>
                  <a:srgbClr val="ffffff"/>
                </a:solidFill>
                <a:latin typeface="Arial"/>
                <a:ea typeface="Arial"/>
              </a:rPr>
              <a:t>It unwinds dsRNA or DNA with a 5′→3′ polarity.</a:t>
            </a:r>
            <a:r>
              <a:rPr b="0" lang="en-GB" sz="1000" spc="-1" strike="noStrike">
                <a:solidFill>
                  <a:srgbClr val="ffffff"/>
                </a:solidFill>
                <a:latin typeface="Arial"/>
                <a:ea typeface="Arial"/>
              </a:rPr>
              <a:t> </a:t>
            </a:r>
            <a:endParaRPr b="0" lang="en-US" sz="1000" spc="-1" strike="noStrike">
              <a:solidFill>
                <a:srgbClr val="000000"/>
              </a:solidFill>
              <a:latin typeface="Arial"/>
            </a:endParaRPr>
          </a:p>
          <a:p>
            <a:pPr>
              <a:lnSpc>
                <a:spcPct val="163000"/>
              </a:lnSpc>
              <a:tabLst>
                <a:tab algn="l" pos="0"/>
              </a:tabLst>
            </a:pPr>
            <a:r>
              <a:rPr b="1" lang="en-GB" sz="1100" spc="-1" strike="noStrike">
                <a:solidFill>
                  <a:srgbClr val="ffffff"/>
                </a:solidFill>
                <a:latin typeface="Arial"/>
                <a:ea typeface="Arial"/>
              </a:rPr>
              <a:t>Nsp14:</a:t>
            </a:r>
            <a:r>
              <a:rPr b="0" lang="en-GB" sz="850" spc="-1" strike="noStrike">
                <a:solidFill>
                  <a:srgbClr val="ffffff"/>
                </a:solidFill>
                <a:latin typeface="Arial"/>
                <a:ea typeface="Arial"/>
              </a:rPr>
              <a:t> </a:t>
            </a:r>
            <a:r>
              <a:rPr b="0" lang="en-GB" sz="900" spc="-1" strike="noStrike">
                <a:solidFill>
                  <a:srgbClr val="ffffff"/>
                </a:solidFill>
                <a:latin typeface="Arial"/>
                <a:ea typeface="Arial"/>
              </a:rPr>
              <a:t>has a proofreading role, which prevents lethal mutagenesis.</a:t>
            </a:r>
            <a:endParaRPr b="0" lang="en-US" sz="900" spc="-1" strike="noStrike">
              <a:solidFill>
                <a:srgbClr val="000000"/>
              </a:solidFill>
              <a:latin typeface="Arial"/>
            </a:endParaRPr>
          </a:p>
          <a:p>
            <a:pPr>
              <a:lnSpc>
                <a:spcPct val="163000"/>
              </a:lnSpc>
              <a:tabLst>
                <a:tab algn="l" pos="0"/>
              </a:tabLst>
            </a:pPr>
            <a:r>
              <a:rPr b="1" lang="en-GB" sz="1100" spc="-1" strike="noStrike">
                <a:solidFill>
                  <a:srgbClr val="ffffff"/>
                </a:solidFill>
                <a:latin typeface="Arial"/>
                <a:ea typeface="Arial"/>
              </a:rPr>
              <a:t>Nsp15:</a:t>
            </a:r>
            <a:r>
              <a:rPr b="0" lang="en-GB" sz="1100" spc="-1" strike="noStrike">
                <a:solidFill>
                  <a:srgbClr val="ffffff"/>
                </a:solidFill>
                <a:latin typeface="Arial"/>
                <a:ea typeface="Arial"/>
              </a:rPr>
              <a:t> </a:t>
            </a:r>
            <a:r>
              <a:rPr b="0" lang="en-GB" sz="900" spc="-1" strike="noStrike">
                <a:solidFill>
                  <a:srgbClr val="ffffff"/>
                </a:solidFill>
                <a:latin typeface="Arial"/>
                <a:ea typeface="Arial"/>
              </a:rPr>
              <a:t>This is thought to be an important way for the virus to hide from antiviral defense.</a:t>
            </a:r>
            <a:endParaRPr b="0" lang="en-US" sz="900" spc="-1" strike="noStrike">
              <a:solidFill>
                <a:srgbClr val="000000"/>
              </a:solidFill>
              <a:latin typeface="Arial"/>
            </a:endParaRPr>
          </a:p>
          <a:p>
            <a:r>
              <a:rPr b="1" lang="en-GB" sz="1100" spc="-1" strike="noStrike">
                <a:solidFill>
                  <a:srgbClr val="ffffff"/>
                </a:solidFill>
                <a:latin typeface="Arial"/>
                <a:ea typeface="Arial"/>
              </a:rPr>
              <a:t>Nsp16:</a:t>
            </a:r>
            <a:r>
              <a:rPr b="0" lang="en-GB" sz="850" spc="-1" strike="noStrike">
                <a:solidFill>
                  <a:srgbClr val="ffffff"/>
                </a:solidFill>
                <a:latin typeface="Arial"/>
                <a:ea typeface="Arial"/>
              </a:rPr>
              <a:t> </a:t>
            </a:r>
            <a:r>
              <a:rPr b="0" lang="en-GB" sz="900" spc="-1" strike="noStrike">
                <a:solidFill>
                  <a:srgbClr val="ffffff"/>
                </a:solidFill>
                <a:latin typeface="Arial"/>
                <a:ea typeface="Arial"/>
              </a:rPr>
              <a:t>May play a role in host modulation.</a:t>
            </a:r>
            <a:r>
              <a:rPr b="0" lang="en-GB" sz="900" spc="-1" strike="noStrike">
                <a:solidFill>
                  <a:srgbClr val="ffffff"/>
                </a:solidFill>
                <a:latin typeface="Arial"/>
                <a:ea typeface="Arial"/>
              </a:rPr>
              <a:t>. </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22" name="Google Shape;146;p25" descr=""/>
          <p:cNvPicPr/>
          <p:nvPr/>
        </p:nvPicPr>
        <p:blipFill>
          <a:blip r:embed="rId1"/>
          <a:srcRect l="0" t="0" r="55949" b="49345"/>
          <a:stretch/>
        </p:blipFill>
        <p:spPr>
          <a:xfrm>
            <a:off x="0" y="0"/>
            <a:ext cx="3665520" cy="2810160"/>
          </a:xfrm>
          <a:prstGeom prst="rect">
            <a:avLst/>
          </a:prstGeom>
          <a:ln>
            <a:noFill/>
          </a:ln>
        </p:spPr>
      </p:pic>
      <p:pic>
        <p:nvPicPr>
          <p:cNvPr id="123" name="Google Shape;147;p25" descr=""/>
          <p:cNvPicPr/>
          <p:nvPr/>
        </p:nvPicPr>
        <p:blipFill>
          <a:blip r:embed="rId2"/>
          <a:srcRect l="0" t="0" r="55949" b="49345"/>
          <a:stretch/>
        </p:blipFill>
        <p:spPr>
          <a:xfrm>
            <a:off x="4572000" y="1622160"/>
            <a:ext cx="4593240" cy="3521160"/>
          </a:xfrm>
          <a:prstGeom prst="rect">
            <a:avLst/>
          </a:prstGeom>
          <a:ln>
            <a:noFill/>
          </a:ln>
        </p:spPr>
      </p:pic>
      <p:sp>
        <p:nvSpPr>
          <p:cNvPr id="124" name="CustomShape 1"/>
          <p:cNvSpPr/>
          <p:nvPr/>
        </p:nvSpPr>
        <p:spPr>
          <a:xfrm>
            <a:off x="2617560" y="2202840"/>
            <a:ext cx="2504520" cy="914760"/>
          </a:xfrm>
          <a:prstGeom prst="rect">
            <a:avLst/>
          </a:prstGeom>
          <a:noFill/>
          <a:ln>
            <a:noFill/>
          </a:ln>
        </p:spPr>
        <p:style>
          <a:lnRef idx="0"/>
          <a:fillRef idx="0"/>
          <a:effectRef idx="0"/>
          <a:fontRef idx="minor"/>
        </p:style>
        <p:txBody>
          <a:bodyPr tIns="91440" bIns="91440">
            <a:spAutoFit/>
          </a:bodyPr>
          <a:p>
            <a:pPr algn="ctr">
              <a:lnSpc>
                <a:spcPct val="100000"/>
              </a:lnSpc>
              <a:tabLst>
                <a:tab algn="l" pos="0"/>
              </a:tabLst>
            </a:pPr>
            <a:r>
              <a:rPr b="1" lang="en-GB" sz="2400" spc="-1" strike="noStrike">
                <a:solidFill>
                  <a:srgbClr val="ffffff"/>
                </a:solidFill>
                <a:latin typeface="Arial"/>
                <a:ea typeface="Arial"/>
              </a:rPr>
              <a:t>Project </a:t>
            </a:r>
            <a:endParaRPr b="0" lang="en-US" sz="2400" spc="-1" strike="noStrike">
              <a:latin typeface="Arial"/>
            </a:endParaRPr>
          </a:p>
          <a:p>
            <a:pPr algn="ctr">
              <a:lnSpc>
                <a:spcPct val="100000"/>
              </a:lnSpc>
              <a:tabLst>
                <a:tab algn="l" pos="0"/>
              </a:tabLst>
            </a:pPr>
            <a:r>
              <a:rPr b="1" lang="en-GB" sz="2400" spc="-1" strike="noStrike">
                <a:solidFill>
                  <a:srgbClr val="ffffff"/>
                </a:solidFill>
                <a:latin typeface="Arial"/>
                <a:ea typeface="Arial"/>
              </a:rPr>
              <a:t>Implementation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54360" y="47880"/>
            <a:ext cx="8520120" cy="792360"/>
          </a:xfrm>
          <a:prstGeom prst="rect">
            <a:avLst/>
          </a:prstGeom>
          <a:noFill/>
          <a:ln>
            <a:noFill/>
          </a:ln>
        </p:spPr>
        <p:txBody>
          <a:bodyPr tIns="91440" bIns="91440">
            <a:normAutofit fontScale="20000"/>
          </a:bodyPr>
          <a:p>
            <a:pPr>
              <a:lnSpc>
                <a:spcPct val="100000"/>
              </a:lnSpc>
              <a:tabLst>
                <a:tab algn="l" pos="0"/>
              </a:tabLst>
            </a:pPr>
            <a:r>
              <a:rPr b="1" lang="en-GB" sz="3050" spc="-1" strike="noStrike">
                <a:solidFill>
                  <a:srgbClr val="000000"/>
                </a:solidFill>
                <a:latin typeface="Arial"/>
                <a:ea typeface="Arial"/>
              </a:rPr>
              <a:t>Get Data from Uniprot </a:t>
            </a:r>
            <a:endParaRPr b="0" lang="en-US" sz="3050" spc="-1" strike="noStrike">
              <a:latin typeface="Arial"/>
            </a:endParaRPr>
          </a:p>
          <a:p>
            <a:pPr>
              <a:lnSpc>
                <a:spcPct val="100000"/>
              </a:lnSpc>
              <a:tabLst>
                <a:tab algn="l" pos="0"/>
              </a:tabLst>
            </a:pPr>
            <a:endParaRPr b="0" lang="en-US" sz="3050" spc="-1" strike="noStrike">
              <a:latin typeface="Arial"/>
            </a:endParaRPr>
          </a:p>
          <a:p>
            <a:pPr>
              <a:lnSpc>
                <a:spcPct val="100000"/>
              </a:lnSpc>
              <a:tabLst>
                <a:tab algn="l" pos="0"/>
              </a:tabLst>
            </a:pPr>
            <a:r>
              <a:rPr b="1" lang="en-GB" sz="3050" spc="-1" strike="noStrike">
                <a:solidFill>
                  <a:srgbClr val="000000"/>
                </a:solidFill>
                <a:latin typeface="Arial"/>
                <a:ea typeface="Arial"/>
              </a:rPr>
              <a:t>(taxonomy_id:2697049)</a:t>
            </a:r>
            <a:br/>
            <a:endParaRPr b="0" lang="en-US" sz="3050" spc="-1" strike="noStrike">
              <a:latin typeface="Arial"/>
            </a:endParaRPr>
          </a:p>
        </p:txBody>
      </p:sp>
      <p:pic>
        <p:nvPicPr>
          <p:cNvPr id="126" name="Google Shape;154;p26" descr=""/>
          <p:cNvPicPr/>
          <p:nvPr/>
        </p:nvPicPr>
        <p:blipFill>
          <a:blip r:embed="rId1"/>
          <a:srcRect l="0" t="12500" r="0" b="0"/>
          <a:stretch/>
        </p:blipFill>
        <p:spPr>
          <a:xfrm>
            <a:off x="192960" y="1296720"/>
            <a:ext cx="4378680" cy="3552480"/>
          </a:xfrm>
          <a:prstGeom prst="rect">
            <a:avLst/>
          </a:prstGeom>
          <a:ln>
            <a:noFill/>
          </a:ln>
        </p:spPr>
      </p:pic>
      <p:pic>
        <p:nvPicPr>
          <p:cNvPr id="127" name="Google Shape;155;p26" descr=""/>
          <p:cNvPicPr/>
          <p:nvPr/>
        </p:nvPicPr>
        <p:blipFill>
          <a:blip r:embed="rId2"/>
          <a:srcRect l="0" t="12770" r="0" b="0"/>
          <a:stretch/>
        </p:blipFill>
        <p:spPr>
          <a:xfrm>
            <a:off x="4832640" y="1296720"/>
            <a:ext cx="4072680" cy="36169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397080" y="395640"/>
            <a:ext cx="2628720" cy="309960"/>
          </a:xfrm>
          <a:prstGeom prst="rect">
            <a:avLst/>
          </a:prstGeom>
          <a:noFill/>
          <a:ln>
            <a:noFill/>
          </a:ln>
        </p:spPr>
        <p:txBody>
          <a:bodyPr tIns="91440" bIns="91440">
            <a:noAutofit/>
          </a:bodyPr>
          <a:p>
            <a:pPr>
              <a:lnSpc>
                <a:spcPct val="115000"/>
              </a:lnSpc>
              <a:spcAft>
                <a:spcPts val="1199"/>
              </a:spcAft>
              <a:tabLst>
                <a:tab algn="l" pos="0"/>
              </a:tabLst>
            </a:pPr>
            <a:r>
              <a:rPr b="1" lang="en-GB" sz="1200" spc="-1" strike="noStrike">
                <a:solidFill>
                  <a:srgbClr val="000000"/>
                </a:solidFill>
                <a:latin typeface="Arial"/>
                <a:ea typeface="Arial"/>
              </a:rPr>
              <a:t>Read Proteins in fasta format</a:t>
            </a:r>
            <a:endParaRPr b="0" lang="en-US" sz="1200" spc="-1" strike="noStrike">
              <a:solidFill>
                <a:srgbClr val="000000"/>
              </a:solidFill>
              <a:latin typeface="Arial"/>
            </a:endParaRPr>
          </a:p>
        </p:txBody>
      </p:sp>
      <p:pic>
        <p:nvPicPr>
          <p:cNvPr id="129" name="Google Shape;161;p27" descr=""/>
          <p:cNvPicPr/>
          <p:nvPr/>
        </p:nvPicPr>
        <p:blipFill>
          <a:blip r:embed="rId1"/>
          <a:stretch/>
        </p:blipFill>
        <p:spPr>
          <a:xfrm>
            <a:off x="152280" y="858240"/>
            <a:ext cx="8838720" cy="32022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397080" y="395640"/>
            <a:ext cx="2938320" cy="309960"/>
          </a:xfrm>
          <a:prstGeom prst="rect">
            <a:avLst/>
          </a:prstGeom>
          <a:noFill/>
          <a:ln>
            <a:noFill/>
          </a:ln>
        </p:spPr>
        <p:txBody>
          <a:bodyPr tIns="91440" bIns="91440">
            <a:noAutofit/>
          </a:bodyPr>
          <a:p>
            <a:pPr>
              <a:lnSpc>
                <a:spcPct val="115000"/>
              </a:lnSpc>
              <a:spcAft>
                <a:spcPts val="1199"/>
              </a:spcAft>
              <a:tabLst>
                <a:tab algn="l" pos="0"/>
              </a:tabLst>
            </a:pPr>
            <a:r>
              <a:rPr b="1" lang="en-GB" sz="1200" spc="-1" strike="noStrike">
                <a:solidFill>
                  <a:srgbClr val="000000"/>
                </a:solidFill>
                <a:latin typeface="Arial"/>
                <a:ea typeface="Arial"/>
              </a:rPr>
              <a:t>Align Multiple Proteins sequences</a:t>
            </a:r>
            <a:endParaRPr b="0" lang="en-US" sz="1200" spc="-1" strike="noStrike">
              <a:solidFill>
                <a:srgbClr val="000000"/>
              </a:solidFill>
              <a:latin typeface="Arial"/>
            </a:endParaRPr>
          </a:p>
        </p:txBody>
      </p:sp>
      <p:pic>
        <p:nvPicPr>
          <p:cNvPr id="131" name="Google Shape;167;p28" descr=""/>
          <p:cNvPicPr/>
          <p:nvPr/>
        </p:nvPicPr>
        <p:blipFill>
          <a:blip r:embed="rId1"/>
          <a:srcRect l="0" t="0" r="46531" b="0"/>
          <a:stretch/>
        </p:blipFill>
        <p:spPr>
          <a:xfrm>
            <a:off x="-396360" y="663120"/>
            <a:ext cx="5646600" cy="2563200"/>
          </a:xfrm>
          <a:prstGeom prst="rect">
            <a:avLst/>
          </a:prstGeom>
          <a:ln>
            <a:noFill/>
          </a:ln>
        </p:spPr>
      </p:pic>
      <p:pic>
        <p:nvPicPr>
          <p:cNvPr id="132" name="Google Shape;168;p28" descr=""/>
          <p:cNvPicPr/>
          <p:nvPr/>
        </p:nvPicPr>
        <p:blipFill>
          <a:blip r:embed="rId2"/>
          <a:srcRect l="0" t="0" r="27923" b="0"/>
          <a:stretch/>
        </p:blipFill>
        <p:spPr>
          <a:xfrm>
            <a:off x="5493600" y="870480"/>
            <a:ext cx="3250080" cy="253656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397080" y="395640"/>
            <a:ext cx="3237480" cy="309960"/>
          </a:xfrm>
          <a:prstGeom prst="rect">
            <a:avLst/>
          </a:prstGeom>
          <a:noFill/>
          <a:ln>
            <a:noFill/>
          </a:ln>
        </p:spPr>
        <p:txBody>
          <a:bodyPr tIns="91440" bIns="91440">
            <a:noAutofit/>
          </a:bodyPr>
          <a:p>
            <a:pPr>
              <a:lnSpc>
                <a:spcPct val="115000"/>
              </a:lnSpc>
              <a:spcAft>
                <a:spcPts val="1199"/>
              </a:spcAft>
              <a:tabLst>
                <a:tab algn="l" pos="0"/>
              </a:tabLst>
            </a:pPr>
            <a:r>
              <a:rPr b="1" lang="en-GB" sz="1200" spc="-1" strike="noStrike">
                <a:solidFill>
                  <a:srgbClr val="000000"/>
                </a:solidFill>
                <a:latin typeface="Arial"/>
                <a:ea typeface="Arial"/>
              </a:rPr>
              <a:t>Visualise Multiple Proteins sequences</a:t>
            </a:r>
            <a:endParaRPr b="0" lang="en-US" sz="1200" spc="-1" strike="noStrike">
              <a:solidFill>
                <a:srgbClr val="000000"/>
              </a:solidFill>
              <a:latin typeface="Arial"/>
            </a:endParaRPr>
          </a:p>
        </p:txBody>
      </p:sp>
      <p:pic>
        <p:nvPicPr>
          <p:cNvPr id="134" name="Google Shape;174;p29" descr=""/>
          <p:cNvPicPr/>
          <p:nvPr/>
        </p:nvPicPr>
        <p:blipFill>
          <a:blip r:embed="rId1"/>
          <a:stretch/>
        </p:blipFill>
        <p:spPr>
          <a:xfrm>
            <a:off x="152280" y="858240"/>
            <a:ext cx="8838720" cy="303804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5" name="Google Shape;179;p30" descr=""/>
          <p:cNvPicPr/>
          <p:nvPr/>
        </p:nvPicPr>
        <p:blipFill>
          <a:blip r:embed="rId1"/>
          <a:stretch/>
        </p:blipFill>
        <p:spPr>
          <a:xfrm>
            <a:off x="187560" y="82080"/>
            <a:ext cx="8838720" cy="1555200"/>
          </a:xfrm>
          <a:prstGeom prst="rect">
            <a:avLst/>
          </a:prstGeom>
          <a:ln>
            <a:noFill/>
          </a:ln>
        </p:spPr>
      </p:pic>
      <p:pic>
        <p:nvPicPr>
          <p:cNvPr id="136" name="Google Shape;180;p30" descr=""/>
          <p:cNvPicPr/>
          <p:nvPr/>
        </p:nvPicPr>
        <p:blipFill>
          <a:blip r:embed="rId2"/>
          <a:stretch/>
        </p:blipFill>
        <p:spPr>
          <a:xfrm>
            <a:off x="215640" y="1637640"/>
            <a:ext cx="8838720" cy="1729080"/>
          </a:xfrm>
          <a:prstGeom prst="rect">
            <a:avLst/>
          </a:prstGeom>
          <a:ln>
            <a:noFill/>
          </a:ln>
        </p:spPr>
      </p:pic>
      <p:pic>
        <p:nvPicPr>
          <p:cNvPr id="137" name="Google Shape;181;p30" descr=""/>
          <p:cNvPicPr/>
          <p:nvPr/>
        </p:nvPicPr>
        <p:blipFill>
          <a:blip r:embed="rId3"/>
          <a:stretch/>
        </p:blipFill>
        <p:spPr>
          <a:xfrm>
            <a:off x="203760" y="3230280"/>
            <a:ext cx="8862840" cy="172908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397080" y="395640"/>
            <a:ext cx="3237480" cy="309960"/>
          </a:xfrm>
          <a:prstGeom prst="rect">
            <a:avLst/>
          </a:prstGeom>
          <a:noFill/>
          <a:ln>
            <a:noFill/>
          </a:ln>
        </p:spPr>
        <p:txBody>
          <a:bodyPr tIns="91440" bIns="91440">
            <a:noAutofit/>
          </a:bodyPr>
          <a:p>
            <a:pPr>
              <a:lnSpc>
                <a:spcPct val="115000"/>
              </a:lnSpc>
              <a:spcAft>
                <a:spcPts val="1199"/>
              </a:spcAft>
              <a:tabLst>
                <a:tab algn="l" pos="0"/>
              </a:tabLst>
            </a:pPr>
            <a:r>
              <a:rPr b="1" lang="en-GB" sz="1200" spc="-1" strike="noStrike">
                <a:solidFill>
                  <a:srgbClr val="000000"/>
                </a:solidFill>
                <a:latin typeface="Arial"/>
                <a:ea typeface="Arial"/>
              </a:rPr>
              <a:t>Score of every pairwise sequences</a:t>
            </a:r>
            <a:endParaRPr b="0" lang="en-US" sz="1200" spc="-1" strike="noStrike">
              <a:solidFill>
                <a:srgbClr val="000000"/>
              </a:solidFill>
              <a:latin typeface="Arial"/>
            </a:endParaRPr>
          </a:p>
        </p:txBody>
      </p:sp>
      <p:pic>
        <p:nvPicPr>
          <p:cNvPr id="139" name="Google Shape;187;p31" descr=""/>
          <p:cNvPicPr/>
          <p:nvPr/>
        </p:nvPicPr>
        <p:blipFill>
          <a:blip r:embed="rId1"/>
          <a:stretch/>
        </p:blipFill>
        <p:spPr>
          <a:xfrm>
            <a:off x="152280" y="858240"/>
            <a:ext cx="8838720" cy="35215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2" name="TextShape 1"/>
          <p:cNvSpPr txBox="1"/>
          <p:nvPr/>
        </p:nvSpPr>
        <p:spPr>
          <a:xfrm>
            <a:off x="311760" y="444960"/>
            <a:ext cx="8520120" cy="572400"/>
          </a:xfrm>
          <a:prstGeom prst="rect">
            <a:avLst/>
          </a:prstGeom>
          <a:noFill/>
          <a:ln>
            <a:noFill/>
          </a:ln>
        </p:spPr>
        <p:txBody>
          <a:bodyPr tIns="91440" bIns="91440">
            <a:normAutofit fontScale="97000"/>
          </a:bodyPr>
          <a:p>
            <a:pPr>
              <a:lnSpc>
                <a:spcPct val="100000"/>
              </a:lnSpc>
              <a:tabLst>
                <a:tab algn="l" pos="0"/>
              </a:tabLst>
            </a:pPr>
            <a:r>
              <a:rPr b="1" lang="en-GB" sz="2800" spc="-1" strike="noStrike">
                <a:solidFill>
                  <a:srgbClr val="ffffff"/>
                </a:solidFill>
                <a:latin typeface="Arial"/>
                <a:ea typeface="Arial"/>
              </a:rPr>
              <a:t>About the project</a:t>
            </a:r>
            <a:endParaRPr b="0" lang="en-US" sz="2800" spc="-1" strike="noStrike">
              <a:solidFill>
                <a:srgbClr val="000000"/>
              </a:solidFill>
              <a:latin typeface="Arial"/>
            </a:endParaRPr>
          </a:p>
        </p:txBody>
      </p:sp>
      <p:sp>
        <p:nvSpPr>
          <p:cNvPr id="83" name="TextShape 2"/>
          <p:cNvSpPr txBox="1"/>
          <p:nvPr/>
        </p:nvSpPr>
        <p:spPr>
          <a:xfrm>
            <a:off x="311760" y="1152360"/>
            <a:ext cx="7857360" cy="3416040"/>
          </a:xfrm>
          <a:prstGeom prst="rect">
            <a:avLst/>
          </a:prstGeom>
          <a:noFill/>
          <a:ln>
            <a:noFill/>
          </a:ln>
        </p:spPr>
        <p:txBody>
          <a:bodyPr tIns="91440" bIns="91440">
            <a:normAutofit/>
          </a:bodyPr>
          <a:p>
            <a:pPr marL="457200" indent="-304560">
              <a:lnSpc>
                <a:spcPct val="115000"/>
              </a:lnSpc>
              <a:buClr>
                <a:srgbClr val="ffffff"/>
              </a:buClr>
              <a:buFont typeface="Arial"/>
              <a:buChar char="-"/>
            </a:pPr>
            <a:r>
              <a:rPr b="0" lang="en-GB" sz="1200" spc="-1" strike="noStrike">
                <a:solidFill>
                  <a:srgbClr val="ffffff"/>
                </a:solidFill>
                <a:latin typeface="Arial"/>
                <a:ea typeface="Arial"/>
              </a:rPr>
              <a:t>Compare sequences of covid_19 proteins.</a:t>
            </a:r>
            <a:endParaRPr b="0" lang="en-US" sz="1200" spc="-1" strike="noStrike">
              <a:solidFill>
                <a:srgbClr val="000000"/>
              </a:solidFill>
              <a:latin typeface="Arial"/>
            </a:endParaRPr>
          </a:p>
          <a:p>
            <a:pPr marL="457200" indent="-304560">
              <a:lnSpc>
                <a:spcPct val="115000"/>
              </a:lnSpc>
              <a:spcBef>
                <a:spcPts val="1001"/>
              </a:spcBef>
              <a:buClr>
                <a:srgbClr val="ffffff"/>
              </a:buClr>
              <a:buFont typeface="Arial"/>
              <a:buChar char="-"/>
            </a:pPr>
            <a:r>
              <a:rPr b="0" lang="en-GB" sz="1200" spc="-1" strike="noStrike">
                <a:solidFill>
                  <a:srgbClr val="ffffff"/>
                </a:solidFill>
                <a:latin typeface="Arial"/>
                <a:ea typeface="Arial"/>
              </a:rPr>
              <a:t>Clarification the function of Every protein, and determine proteins with similar function.</a:t>
            </a:r>
            <a:endParaRPr b="0" lang="en-US" sz="1200" spc="-1" strike="noStrike">
              <a:solidFill>
                <a:srgbClr val="000000"/>
              </a:solidFill>
              <a:latin typeface="Arial"/>
            </a:endParaRPr>
          </a:p>
          <a:p>
            <a:pPr marL="457200" indent="-304560">
              <a:lnSpc>
                <a:spcPct val="115000"/>
              </a:lnSpc>
              <a:spcBef>
                <a:spcPts val="1001"/>
              </a:spcBef>
              <a:spcAft>
                <a:spcPts val="1001"/>
              </a:spcAft>
              <a:buClr>
                <a:srgbClr val="ffffff"/>
              </a:buClr>
              <a:buFont typeface="Arial"/>
              <a:buChar char="-"/>
            </a:pPr>
            <a:r>
              <a:rPr b="0" lang="en-GB" sz="1200" spc="-1" strike="noStrike">
                <a:solidFill>
                  <a:srgbClr val="ffffff"/>
                </a:solidFill>
                <a:latin typeface="Arial"/>
                <a:ea typeface="Arial"/>
              </a:rPr>
              <a:t>Visualisation the results of similar sequences using boxplot and scatterplot.</a:t>
            </a:r>
            <a:endParaRPr b="0" lang="en-US" sz="1200" spc="-1" strike="noStrike">
              <a:solidFill>
                <a:srgbClr val="000000"/>
              </a:solidFill>
              <a:latin typeface="Arial"/>
            </a:endParaRPr>
          </a:p>
        </p:txBody>
      </p:sp>
      <p:pic>
        <p:nvPicPr>
          <p:cNvPr id="84" name="Google Shape;64;p14" descr=""/>
          <p:cNvPicPr/>
          <p:nvPr/>
        </p:nvPicPr>
        <p:blipFill>
          <a:blip r:embed="rId1"/>
          <a:srcRect l="0" t="0" r="55949" b="49345"/>
          <a:stretch/>
        </p:blipFill>
        <p:spPr>
          <a:xfrm>
            <a:off x="5087160" y="1989360"/>
            <a:ext cx="3703320" cy="283896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397080" y="395640"/>
            <a:ext cx="4494960" cy="572040"/>
          </a:xfrm>
          <a:prstGeom prst="rect">
            <a:avLst/>
          </a:prstGeom>
          <a:noFill/>
          <a:ln>
            <a:noFill/>
          </a:ln>
        </p:spPr>
        <p:txBody>
          <a:bodyPr tIns="91440" bIns="91440">
            <a:noAutofit/>
          </a:bodyPr>
          <a:p>
            <a:pPr>
              <a:lnSpc>
                <a:spcPct val="115000"/>
              </a:lnSpc>
              <a:spcAft>
                <a:spcPts val="1199"/>
              </a:spcAft>
              <a:tabLst>
                <a:tab algn="l" pos="0"/>
              </a:tabLst>
            </a:pPr>
            <a:r>
              <a:rPr b="1" lang="en-GB" sz="1200" spc="-1" strike="noStrike">
                <a:solidFill>
                  <a:srgbClr val="000000"/>
                </a:solidFill>
                <a:latin typeface="Arial"/>
                <a:ea typeface="Arial"/>
              </a:rPr>
              <a:t>Visualise the result of sequence alignment with Scatter-plot</a:t>
            </a:r>
            <a:endParaRPr b="0" lang="en-US" sz="1200" spc="-1" strike="noStrike">
              <a:solidFill>
                <a:srgbClr val="000000"/>
              </a:solidFill>
              <a:latin typeface="Arial"/>
            </a:endParaRPr>
          </a:p>
        </p:txBody>
      </p:sp>
      <p:pic>
        <p:nvPicPr>
          <p:cNvPr id="141" name="Google Shape;193;p32" descr=""/>
          <p:cNvPicPr/>
          <p:nvPr/>
        </p:nvPicPr>
        <p:blipFill>
          <a:blip r:embed="rId1"/>
          <a:stretch/>
        </p:blipFill>
        <p:spPr>
          <a:xfrm>
            <a:off x="3086280" y="747000"/>
            <a:ext cx="5714640" cy="3333240"/>
          </a:xfrm>
          <a:prstGeom prst="rect">
            <a:avLst/>
          </a:prstGeom>
          <a:ln>
            <a:noFill/>
          </a:ln>
        </p:spPr>
      </p:pic>
      <p:pic>
        <p:nvPicPr>
          <p:cNvPr id="142" name="Google Shape;194;p32" descr=""/>
          <p:cNvPicPr/>
          <p:nvPr/>
        </p:nvPicPr>
        <p:blipFill>
          <a:blip r:embed="rId2"/>
          <a:stretch/>
        </p:blipFill>
        <p:spPr>
          <a:xfrm>
            <a:off x="208800" y="1127520"/>
            <a:ext cx="2788560" cy="176004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397080" y="395640"/>
            <a:ext cx="4494960" cy="572040"/>
          </a:xfrm>
          <a:prstGeom prst="rect">
            <a:avLst/>
          </a:prstGeom>
          <a:noFill/>
          <a:ln>
            <a:noFill/>
          </a:ln>
        </p:spPr>
        <p:txBody>
          <a:bodyPr tIns="91440" bIns="91440">
            <a:noAutofit/>
          </a:bodyPr>
          <a:p>
            <a:pPr>
              <a:lnSpc>
                <a:spcPct val="115000"/>
              </a:lnSpc>
              <a:spcAft>
                <a:spcPts val="1199"/>
              </a:spcAft>
              <a:tabLst>
                <a:tab algn="l" pos="0"/>
              </a:tabLst>
            </a:pPr>
            <a:r>
              <a:rPr b="1" lang="en-GB" sz="1200" spc="-1" strike="noStrike">
                <a:solidFill>
                  <a:srgbClr val="000000"/>
                </a:solidFill>
                <a:latin typeface="Arial"/>
                <a:ea typeface="Arial"/>
              </a:rPr>
              <a:t>Visualise the result of sequence alignment with Box-plot</a:t>
            </a:r>
            <a:endParaRPr b="0" lang="en-US" sz="1200" spc="-1" strike="noStrike">
              <a:solidFill>
                <a:srgbClr val="000000"/>
              </a:solidFill>
              <a:latin typeface="Arial"/>
            </a:endParaRPr>
          </a:p>
        </p:txBody>
      </p:sp>
      <p:pic>
        <p:nvPicPr>
          <p:cNvPr id="144" name="Google Shape;200;p33" descr=""/>
          <p:cNvPicPr/>
          <p:nvPr/>
        </p:nvPicPr>
        <p:blipFill>
          <a:blip r:embed="rId1"/>
          <a:stretch/>
        </p:blipFill>
        <p:spPr>
          <a:xfrm>
            <a:off x="3378600" y="1120680"/>
            <a:ext cx="5612400" cy="3273840"/>
          </a:xfrm>
          <a:prstGeom prst="rect">
            <a:avLst/>
          </a:prstGeom>
          <a:ln>
            <a:noFill/>
          </a:ln>
        </p:spPr>
      </p:pic>
      <p:pic>
        <p:nvPicPr>
          <p:cNvPr id="145" name="Google Shape;201;p33" descr=""/>
          <p:cNvPicPr/>
          <p:nvPr/>
        </p:nvPicPr>
        <p:blipFill>
          <a:blip r:embed="rId2"/>
          <a:stretch/>
        </p:blipFill>
        <p:spPr>
          <a:xfrm>
            <a:off x="320040" y="1261080"/>
            <a:ext cx="2933280" cy="199620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397080" y="395640"/>
            <a:ext cx="4494960" cy="572040"/>
          </a:xfrm>
          <a:prstGeom prst="rect">
            <a:avLst/>
          </a:prstGeom>
          <a:noFill/>
          <a:ln>
            <a:noFill/>
          </a:ln>
        </p:spPr>
        <p:txBody>
          <a:bodyPr tIns="91440" bIns="91440">
            <a:noAutofit/>
          </a:bodyPr>
          <a:p>
            <a:pPr>
              <a:lnSpc>
                <a:spcPct val="100000"/>
              </a:lnSpc>
              <a:tabLst>
                <a:tab algn="l" pos="0"/>
              </a:tabLst>
            </a:pPr>
            <a:r>
              <a:rPr b="1" lang="en-GB" sz="1200" spc="-1" strike="noStrike">
                <a:solidFill>
                  <a:srgbClr val="000000"/>
                </a:solidFill>
                <a:latin typeface="Arial"/>
                <a:ea typeface="Arial"/>
              </a:rPr>
              <a:t>Similar functions for those high </a:t>
            </a:r>
            <a:endParaRPr b="0" lang="en-US" sz="1200" spc="-1" strike="noStrike">
              <a:solidFill>
                <a:srgbClr val="000000"/>
              </a:solidFill>
              <a:latin typeface="Arial"/>
            </a:endParaRPr>
          </a:p>
          <a:p>
            <a:pPr>
              <a:lnSpc>
                <a:spcPct val="100000"/>
              </a:lnSpc>
              <a:tabLst>
                <a:tab algn="l" pos="0"/>
              </a:tabLst>
            </a:pPr>
            <a:r>
              <a:rPr b="1" lang="en-GB" sz="1200" spc="-1" strike="noStrike">
                <a:solidFill>
                  <a:srgbClr val="000000"/>
                </a:solidFill>
                <a:latin typeface="Arial"/>
                <a:ea typeface="Arial"/>
              </a:rPr>
              <a:t>protein sequence similarity</a:t>
            </a:r>
            <a:endParaRPr b="0" lang="en-US" sz="1200" spc="-1" strike="noStrike">
              <a:solidFill>
                <a:srgbClr val="000000"/>
              </a:solidFill>
              <a:latin typeface="Arial"/>
            </a:endParaRPr>
          </a:p>
        </p:txBody>
      </p:sp>
      <p:pic>
        <p:nvPicPr>
          <p:cNvPr id="147" name="Google Shape;207;p34" descr=""/>
          <p:cNvPicPr/>
          <p:nvPr/>
        </p:nvPicPr>
        <p:blipFill>
          <a:blip r:embed="rId1"/>
          <a:stretch/>
        </p:blipFill>
        <p:spPr>
          <a:xfrm>
            <a:off x="397080" y="902520"/>
            <a:ext cx="6864120" cy="345852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8" name="Google Shape;212;p35" descr=""/>
          <p:cNvPicPr/>
          <p:nvPr/>
        </p:nvPicPr>
        <p:blipFill>
          <a:blip r:embed="rId1"/>
          <a:stretch/>
        </p:blipFill>
        <p:spPr>
          <a:xfrm>
            <a:off x="152280" y="1170000"/>
            <a:ext cx="8838720" cy="1445400"/>
          </a:xfrm>
          <a:prstGeom prst="rect">
            <a:avLst/>
          </a:prstGeom>
          <a:ln>
            <a:noFill/>
          </a:ln>
        </p:spPr>
      </p:pic>
      <p:pic>
        <p:nvPicPr>
          <p:cNvPr id="149" name="Google Shape;213;p35" descr=""/>
          <p:cNvPicPr/>
          <p:nvPr/>
        </p:nvPicPr>
        <p:blipFill>
          <a:blip r:embed="rId2"/>
          <a:stretch/>
        </p:blipFill>
        <p:spPr>
          <a:xfrm>
            <a:off x="152280" y="2768400"/>
            <a:ext cx="8838720" cy="1451880"/>
          </a:xfrm>
          <a:prstGeom prst="rect">
            <a:avLst/>
          </a:prstGeom>
          <a:ln>
            <a:noFill/>
          </a:ln>
        </p:spPr>
      </p:pic>
      <p:sp>
        <p:nvSpPr>
          <p:cNvPr id="150" name="TextShape 1"/>
          <p:cNvSpPr txBox="1"/>
          <p:nvPr/>
        </p:nvSpPr>
        <p:spPr>
          <a:xfrm>
            <a:off x="152280" y="388800"/>
            <a:ext cx="4494960" cy="572040"/>
          </a:xfrm>
          <a:prstGeom prst="rect">
            <a:avLst/>
          </a:prstGeom>
          <a:noFill/>
          <a:ln>
            <a:noFill/>
          </a:ln>
        </p:spPr>
        <p:txBody>
          <a:bodyPr tIns="91440" bIns="91440">
            <a:noAutofit/>
          </a:bodyPr>
          <a:p>
            <a:pPr>
              <a:lnSpc>
                <a:spcPct val="100000"/>
              </a:lnSpc>
              <a:tabLst>
                <a:tab algn="l" pos="0"/>
              </a:tabLst>
            </a:pPr>
            <a:r>
              <a:rPr b="1" lang="en-GB" sz="1200" spc="-1" strike="noStrike">
                <a:solidFill>
                  <a:srgbClr val="000000"/>
                </a:solidFill>
                <a:latin typeface="Arial"/>
                <a:ea typeface="Arial"/>
              </a:rPr>
              <a:t>Similar functions for those high </a:t>
            </a:r>
            <a:endParaRPr b="0" lang="en-US" sz="1200" spc="-1" strike="noStrike">
              <a:solidFill>
                <a:srgbClr val="000000"/>
              </a:solidFill>
              <a:latin typeface="Arial"/>
            </a:endParaRPr>
          </a:p>
          <a:p>
            <a:pPr>
              <a:lnSpc>
                <a:spcPct val="100000"/>
              </a:lnSpc>
              <a:tabLst>
                <a:tab algn="l" pos="0"/>
              </a:tabLst>
            </a:pPr>
            <a:r>
              <a:rPr b="1" lang="en-GB" sz="1200" spc="-1" strike="noStrike">
                <a:solidFill>
                  <a:srgbClr val="000000"/>
                </a:solidFill>
                <a:latin typeface="Arial"/>
                <a:ea typeface="Arial"/>
              </a:rPr>
              <a:t>protein sequence similarity</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397080" y="395640"/>
            <a:ext cx="4494960" cy="572040"/>
          </a:xfrm>
          <a:prstGeom prst="rect">
            <a:avLst/>
          </a:prstGeom>
          <a:noFill/>
          <a:ln>
            <a:noFill/>
          </a:ln>
        </p:spPr>
        <p:txBody>
          <a:bodyPr tIns="91440" bIns="91440">
            <a:noAutofit/>
          </a:bodyPr>
          <a:p>
            <a:pPr>
              <a:lnSpc>
                <a:spcPct val="100000"/>
              </a:lnSpc>
              <a:tabLst>
                <a:tab algn="l" pos="0"/>
              </a:tabLst>
            </a:pPr>
            <a:r>
              <a:rPr b="1" lang="en-GB" sz="1200" spc="-1" strike="noStrike">
                <a:solidFill>
                  <a:srgbClr val="000000"/>
                </a:solidFill>
                <a:latin typeface="Arial"/>
                <a:ea typeface="Arial"/>
              </a:rPr>
              <a:t>Constructing a Phylogenetic Tree</a:t>
            </a:r>
            <a:endParaRPr b="0" lang="en-US" sz="1200" spc="-1" strike="noStrike">
              <a:solidFill>
                <a:srgbClr val="000000"/>
              </a:solidFill>
              <a:latin typeface="Arial"/>
            </a:endParaRPr>
          </a:p>
          <a:p>
            <a:pPr>
              <a:lnSpc>
                <a:spcPct val="115000"/>
              </a:lnSpc>
              <a:spcAft>
                <a:spcPts val="1199"/>
              </a:spcAft>
              <a:tabLst>
                <a:tab algn="l" pos="0"/>
              </a:tabLst>
            </a:pPr>
            <a:endParaRPr b="0" lang="en-US" sz="1200" spc="-1" strike="noStrike">
              <a:solidFill>
                <a:srgbClr val="000000"/>
              </a:solidFill>
              <a:latin typeface="Arial"/>
            </a:endParaRPr>
          </a:p>
        </p:txBody>
      </p:sp>
      <p:pic>
        <p:nvPicPr>
          <p:cNvPr id="152" name="Google Shape;220;p36" descr=""/>
          <p:cNvPicPr/>
          <p:nvPr/>
        </p:nvPicPr>
        <p:blipFill>
          <a:blip r:embed="rId1"/>
          <a:stretch/>
        </p:blipFill>
        <p:spPr>
          <a:xfrm>
            <a:off x="152280" y="1120680"/>
            <a:ext cx="8838720" cy="3441960"/>
          </a:xfrm>
          <a:prstGeom prst="rect">
            <a:avLst/>
          </a:prstGeom>
          <a:ln>
            <a:noFill/>
          </a:ln>
        </p:spPr>
      </p:pic>
      <p:pic>
        <p:nvPicPr>
          <p:cNvPr id="153" name="Google Shape;221;p36" descr=""/>
          <p:cNvPicPr/>
          <p:nvPr/>
        </p:nvPicPr>
        <p:blipFill>
          <a:blip r:embed="rId2"/>
          <a:stretch/>
        </p:blipFill>
        <p:spPr>
          <a:xfrm>
            <a:off x="194400" y="949680"/>
            <a:ext cx="8754840" cy="324360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4" name="Google Shape;226;p37" descr=""/>
          <p:cNvPicPr/>
          <p:nvPr/>
        </p:nvPicPr>
        <p:blipFill>
          <a:blip r:embed="rId1"/>
          <a:srcRect l="10627" t="875" r="0" b="8966"/>
          <a:stretch/>
        </p:blipFill>
        <p:spPr>
          <a:xfrm>
            <a:off x="168840" y="152280"/>
            <a:ext cx="7528320" cy="476820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5" name="CustomShape 1"/>
          <p:cNvSpPr/>
          <p:nvPr/>
        </p:nvSpPr>
        <p:spPr>
          <a:xfrm>
            <a:off x="2056680" y="1756080"/>
            <a:ext cx="5030640" cy="1981440"/>
          </a:xfrm>
          <a:prstGeom prst="rect">
            <a:avLst/>
          </a:prstGeom>
          <a:noFill/>
          <a:ln>
            <a:noFill/>
          </a:ln>
        </p:spPr>
        <p:style>
          <a:lnRef idx="0"/>
          <a:fillRef idx="0"/>
          <a:effectRef idx="0"/>
          <a:fontRef idx="minor"/>
        </p:style>
        <p:txBody>
          <a:bodyPr tIns="91440" bIns="91440">
            <a:spAutoFit/>
          </a:bodyPr>
          <a:p>
            <a:pPr algn="ctr">
              <a:lnSpc>
                <a:spcPct val="100000"/>
              </a:lnSpc>
              <a:tabLst>
                <a:tab algn="l" pos="0"/>
              </a:tabLst>
            </a:pPr>
            <a:r>
              <a:rPr b="1" lang="en-GB" sz="7100" spc="-1" strike="noStrike">
                <a:solidFill>
                  <a:srgbClr val="ffffff"/>
                </a:solidFill>
                <a:latin typeface="Arial"/>
                <a:ea typeface="Arial"/>
              </a:rPr>
              <a:t>Thanks for</a:t>
            </a:r>
            <a:r>
              <a:rPr b="1" lang="en-GB" sz="4700" spc="-1" strike="noStrike">
                <a:solidFill>
                  <a:srgbClr val="ffffff"/>
                </a:solidFill>
                <a:latin typeface="Arial"/>
                <a:ea typeface="Arial"/>
              </a:rPr>
              <a:t> watching</a:t>
            </a:r>
            <a:endParaRPr b="0" lang="en-US" sz="4700" spc="-1" strike="noStrike">
              <a:latin typeface="Arial"/>
            </a:endParaRPr>
          </a:p>
        </p:txBody>
      </p:sp>
      <p:pic>
        <p:nvPicPr>
          <p:cNvPr id="156" name="Google Shape;232;p38" descr=""/>
          <p:cNvPicPr/>
          <p:nvPr/>
        </p:nvPicPr>
        <p:blipFill>
          <a:blip r:embed="rId1"/>
          <a:srcRect l="0" t="0" r="55949" b="49345"/>
          <a:stretch/>
        </p:blipFill>
        <p:spPr>
          <a:xfrm>
            <a:off x="0" y="0"/>
            <a:ext cx="3527640" cy="2631600"/>
          </a:xfrm>
          <a:prstGeom prst="rect">
            <a:avLst/>
          </a:prstGeom>
          <a:ln>
            <a:noFill/>
          </a:ln>
        </p:spPr>
      </p:pic>
      <p:pic>
        <p:nvPicPr>
          <p:cNvPr id="157" name="Google Shape;233;p38" descr=""/>
          <p:cNvPicPr/>
          <p:nvPr/>
        </p:nvPicPr>
        <p:blipFill>
          <a:blip r:embed="rId2"/>
          <a:srcRect l="0" t="0" r="55949" b="49345"/>
          <a:stretch/>
        </p:blipFill>
        <p:spPr>
          <a:xfrm>
            <a:off x="7156080" y="3557520"/>
            <a:ext cx="1294920" cy="9925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5" name="TextShape 1"/>
          <p:cNvSpPr txBox="1"/>
          <p:nvPr/>
        </p:nvSpPr>
        <p:spPr>
          <a:xfrm>
            <a:off x="311760" y="444960"/>
            <a:ext cx="8520120" cy="572400"/>
          </a:xfrm>
          <a:prstGeom prst="rect">
            <a:avLst/>
          </a:prstGeom>
          <a:noFill/>
          <a:ln>
            <a:noFill/>
          </a:ln>
        </p:spPr>
        <p:txBody>
          <a:bodyPr tIns="91440" bIns="91440">
            <a:normAutofit fontScale="93000"/>
          </a:bodyPr>
          <a:p>
            <a:pPr>
              <a:lnSpc>
                <a:spcPct val="115000"/>
              </a:lnSpc>
              <a:spcAft>
                <a:spcPts val="1199"/>
              </a:spcAft>
              <a:tabLst>
                <a:tab algn="l" pos="0"/>
              </a:tabLst>
            </a:pPr>
            <a:r>
              <a:rPr b="1" lang="en-GB" sz="2500" spc="-1" strike="noStrike">
                <a:solidFill>
                  <a:srgbClr val="ffffff"/>
                </a:solidFill>
                <a:latin typeface="Arial"/>
                <a:ea typeface="Arial"/>
              </a:rPr>
              <a:t>SARS‑CoV‑2</a:t>
            </a:r>
            <a:endParaRPr b="0" lang="en-US" sz="2500" spc="-1" strike="noStrike">
              <a:solidFill>
                <a:srgbClr val="000000"/>
              </a:solidFill>
              <a:latin typeface="Arial"/>
            </a:endParaRPr>
          </a:p>
        </p:txBody>
      </p:sp>
      <p:sp>
        <p:nvSpPr>
          <p:cNvPr id="86" name="TextShape 2"/>
          <p:cNvSpPr txBox="1"/>
          <p:nvPr/>
        </p:nvSpPr>
        <p:spPr>
          <a:xfrm>
            <a:off x="311760" y="1152360"/>
            <a:ext cx="7652880" cy="3416040"/>
          </a:xfrm>
          <a:prstGeom prst="rect">
            <a:avLst/>
          </a:prstGeom>
          <a:noFill/>
          <a:ln>
            <a:noFill/>
          </a:ln>
        </p:spPr>
        <p:txBody>
          <a:bodyPr tIns="91440" bIns="91440">
            <a:normAutofit/>
          </a:bodyPr>
          <a:p>
            <a:pPr>
              <a:lnSpc>
                <a:spcPct val="115000"/>
              </a:lnSpc>
              <a:tabLst>
                <a:tab algn="l" pos="0"/>
              </a:tabLst>
            </a:pPr>
            <a:r>
              <a:rPr b="0" lang="en-GB" sz="1050" spc="-1" strike="noStrike">
                <a:solidFill>
                  <a:srgbClr val="ffffff"/>
                </a:solidFill>
                <a:latin typeface="Arial"/>
                <a:ea typeface="Arial"/>
              </a:rPr>
              <a:t>- SARS‑CoV‑2 is a virus of the species (severe acute respiratory syndrome–related coronavirus (SARS-CoV) ). </a:t>
            </a:r>
            <a:endParaRPr b="0" lang="en-US" sz="1050" spc="-1" strike="noStrike">
              <a:solidFill>
                <a:srgbClr val="000000"/>
              </a:solidFill>
              <a:latin typeface="Arial"/>
            </a:endParaRPr>
          </a:p>
          <a:p>
            <a:pPr>
              <a:lnSpc>
                <a:spcPct val="115000"/>
              </a:lnSpc>
              <a:spcBef>
                <a:spcPts val="1001"/>
              </a:spcBef>
              <a:spcAft>
                <a:spcPts val="1001"/>
              </a:spcAft>
              <a:tabLst>
                <a:tab algn="l" pos="0"/>
              </a:tabLst>
            </a:pPr>
            <a:r>
              <a:rPr b="0" lang="en-GB" sz="1050" spc="-1" strike="noStrike">
                <a:solidFill>
                  <a:srgbClr val="ffffff"/>
                </a:solidFill>
                <a:latin typeface="Arial"/>
                <a:ea typeface="Arial"/>
              </a:rPr>
              <a:t>- It is believed to have zoonotic origins and has close genetic similarity to bat coronaviruses, suggesting it emerged from a bat-borne virus. Research is ongoing as to whether SARS‑CoV‑2 came directly from bats or indirectly through any intermediate hosts.</a:t>
            </a:r>
            <a:endParaRPr b="0" lang="en-US" sz="1050" spc="-1" strike="noStrike">
              <a:solidFill>
                <a:srgbClr val="000000"/>
              </a:solidFill>
              <a:latin typeface="Arial"/>
            </a:endParaRPr>
          </a:p>
        </p:txBody>
      </p:sp>
      <p:pic>
        <p:nvPicPr>
          <p:cNvPr id="87" name="Google Shape;71;p15" descr=""/>
          <p:cNvPicPr/>
          <p:nvPr/>
        </p:nvPicPr>
        <p:blipFill>
          <a:blip r:embed="rId1"/>
          <a:srcRect l="0" t="0" r="55949" b="49345"/>
          <a:stretch/>
        </p:blipFill>
        <p:spPr>
          <a:xfrm>
            <a:off x="5281560" y="2111400"/>
            <a:ext cx="3755520" cy="2878920"/>
          </a:xfrm>
          <a:prstGeom prst="rect">
            <a:avLst/>
          </a:prstGeom>
          <a:ln>
            <a:noFill/>
          </a:ln>
        </p:spPr>
      </p:pic>
      <p:pic>
        <p:nvPicPr>
          <p:cNvPr id="88" name="Google Shape;72;p15" descr=""/>
          <p:cNvPicPr/>
          <p:nvPr/>
        </p:nvPicPr>
        <p:blipFill>
          <a:blip r:embed="rId2"/>
          <a:srcRect l="0" t="0" r="55949" b="49345"/>
          <a:stretch/>
        </p:blipFill>
        <p:spPr>
          <a:xfrm>
            <a:off x="4144320" y="3361320"/>
            <a:ext cx="2125080" cy="16290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9" name="TextShape 1"/>
          <p:cNvSpPr txBox="1"/>
          <p:nvPr/>
        </p:nvSpPr>
        <p:spPr>
          <a:xfrm>
            <a:off x="311760" y="444960"/>
            <a:ext cx="7498080" cy="4367880"/>
          </a:xfrm>
          <a:prstGeom prst="rect">
            <a:avLst/>
          </a:prstGeom>
          <a:noFill/>
          <a:ln>
            <a:noFill/>
          </a:ln>
        </p:spPr>
        <p:txBody>
          <a:bodyPr tIns="91440" bIns="91440">
            <a:noAutofit/>
          </a:bodyPr>
          <a:p>
            <a:pPr>
              <a:lnSpc>
                <a:spcPct val="100000"/>
              </a:lnSpc>
              <a:tabLst>
                <a:tab algn="l" pos="0"/>
              </a:tabLst>
            </a:pPr>
            <a:r>
              <a:rPr b="1" lang="en-GB" sz="2200" spc="-1" strike="noStrike">
                <a:solidFill>
                  <a:srgbClr val="ffffff"/>
                </a:solidFill>
                <a:latin typeface="Arial"/>
                <a:ea typeface="Arial"/>
              </a:rPr>
              <a:t>The SARS-CoV-2 virus can infect a wide </a:t>
            </a:r>
            <a:endParaRPr b="0" lang="en-US" sz="2200" spc="-1" strike="noStrike">
              <a:solidFill>
                <a:srgbClr val="000000"/>
              </a:solidFill>
              <a:latin typeface="Arial"/>
            </a:endParaRPr>
          </a:p>
          <a:p>
            <a:pPr>
              <a:lnSpc>
                <a:spcPct val="100000"/>
              </a:lnSpc>
              <a:tabLst>
                <a:tab algn="l" pos="0"/>
              </a:tabLst>
            </a:pPr>
            <a:r>
              <a:rPr b="1" lang="en-GB" sz="2200" spc="-1" strike="noStrike">
                <a:solidFill>
                  <a:srgbClr val="ffffff"/>
                </a:solidFill>
                <a:latin typeface="Arial"/>
                <a:ea typeface="Arial"/>
              </a:rPr>
              <a:t>range of cells and systems of the body.</a:t>
            </a:r>
            <a:r>
              <a:rPr b="1" lang="en-GB" sz="2400" spc="-1" strike="noStrike">
                <a:solidFill>
                  <a:srgbClr val="ffffff"/>
                </a:solidFill>
                <a:latin typeface="Arial"/>
                <a:ea typeface="Arial"/>
              </a:rPr>
              <a:t> </a:t>
            </a:r>
            <a:endParaRPr b="0" lang="en-US" sz="2400" spc="-1" strike="noStrike">
              <a:solidFill>
                <a:srgbClr val="000000"/>
              </a:solidFill>
              <a:latin typeface="Arial"/>
            </a:endParaRPr>
          </a:p>
          <a:p>
            <a:pPr>
              <a:lnSpc>
                <a:spcPct val="100000"/>
              </a:lnSpc>
              <a:tabLst>
                <a:tab algn="l" pos="0"/>
              </a:tabLst>
            </a:pPr>
            <a:endParaRPr b="0" lang="en-US" sz="2400" spc="-1" strike="noStrike">
              <a:solidFill>
                <a:srgbClr val="000000"/>
              </a:solidFill>
              <a:latin typeface="Arial"/>
            </a:endParaRPr>
          </a:p>
          <a:p>
            <a:pPr>
              <a:lnSpc>
                <a:spcPct val="105000"/>
              </a:lnSpc>
              <a:tabLst>
                <a:tab algn="l" pos="0"/>
              </a:tabLst>
            </a:pPr>
            <a:endParaRPr b="0" lang="en-US" sz="2400" spc="-1" strike="noStrike">
              <a:solidFill>
                <a:srgbClr val="000000"/>
              </a:solidFill>
              <a:latin typeface="Arial"/>
            </a:endParaRPr>
          </a:p>
          <a:p>
            <a:pPr>
              <a:lnSpc>
                <a:spcPct val="105000"/>
              </a:lnSpc>
              <a:tabLst>
                <a:tab algn="l" pos="0"/>
              </a:tabLst>
            </a:pPr>
            <a:r>
              <a:rPr b="1" lang="en-GB" sz="1000" spc="-1" strike="noStrike">
                <a:solidFill>
                  <a:srgbClr val="ffffff"/>
                </a:solidFill>
                <a:highlight>
                  <a:srgbClr val="274e13"/>
                </a:highlight>
                <a:latin typeface="Arial"/>
                <a:ea typeface="Arial"/>
              </a:rPr>
              <a:t>- COVID‑19 is most known for affecting the respiratory tract:</a:t>
            </a:r>
            <a:r>
              <a:rPr b="0" lang="en-GB" sz="1000" spc="-1" strike="noStrike">
                <a:solidFill>
                  <a:srgbClr val="ffffff"/>
                </a:solidFill>
                <a:highlight>
                  <a:srgbClr val="274e13"/>
                </a:highlight>
                <a:latin typeface="Arial"/>
                <a:ea typeface="Arial"/>
              </a:rPr>
              <a:t> </a:t>
            </a:r>
            <a:endParaRPr b="0" lang="en-US" sz="1000" spc="-1" strike="noStrike">
              <a:solidFill>
                <a:srgbClr val="000000"/>
              </a:solidFill>
              <a:latin typeface="Arial"/>
            </a:endParaRPr>
          </a:p>
          <a:p>
            <a:pPr>
              <a:lnSpc>
                <a:spcPct val="105000"/>
              </a:lnSpc>
              <a:tabLst>
                <a:tab algn="l" pos="0"/>
              </a:tabLst>
            </a:pPr>
            <a:r>
              <a:rPr b="0" lang="en-GB" sz="1000" spc="-1" strike="noStrike">
                <a:solidFill>
                  <a:srgbClr val="ffffff"/>
                </a:solidFill>
                <a:highlight>
                  <a:srgbClr val="274e13"/>
                </a:highlight>
                <a:latin typeface="Arial"/>
                <a:ea typeface="Arial"/>
              </a:rPr>
              <a:t>The lungs are the organs most affected by COVID‑19 because The virus uses a special surface glycoprotein called a "spike" to connect to the ACE2 receptor and enter the host cell.</a:t>
            </a:r>
            <a:endParaRPr b="0" lang="en-US" sz="1000" spc="-1" strike="noStrike">
              <a:solidFill>
                <a:srgbClr val="000000"/>
              </a:solidFill>
              <a:latin typeface="Arial"/>
            </a:endParaRPr>
          </a:p>
          <a:p>
            <a:pPr>
              <a:lnSpc>
                <a:spcPct val="105000"/>
              </a:lnSpc>
              <a:tabLst>
                <a:tab algn="l" pos="0"/>
              </a:tabLst>
            </a:pPr>
            <a:endParaRPr b="0" lang="en-US" sz="1000" spc="-1" strike="noStrike">
              <a:solidFill>
                <a:srgbClr val="000000"/>
              </a:solidFill>
              <a:latin typeface="Arial"/>
            </a:endParaRPr>
          </a:p>
          <a:p>
            <a:pPr>
              <a:lnSpc>
                <a:spcPct val="105000"/>
              </a:lnSpc>
              <a:tabLst>
                <a:tab algn="l" pos="0"/>
              </a:tabLst>
            </a:pPr>
            <a:r>
              <a:rPr b="1" lang="en-GB" sz="1000" spc="-1" strike="noStrike">
                <a:solidFill>
                  <a:srgbClr val="ffffff"/>
                </a:solidFill>
                <a:highlight>
                  <a:srgbClr val="274e13"/>
                </a:highlight>
                <a:latin typeface="Arial"/>
                <a:ea typeface="Arial"/>
              </a:rPr>
              <a:t>- Nervous system:</a:t>
            </a:r>
            <a:endParaRPr b="0" lang="en-US" sz="1000" spc="-1" strike="noStrike">
              <a:solidFill>
                <a:srgbClr val="000000"/>
              </a:solidFill>
              <a:latin typeface="Arial"/>
            </a:endParaRPr>
          </a:p>
          <a:p>
            <a:pPr>
              <a:lnSpc>
                <a:spcPct val="105000"/>
              </a:lnSpc>
              <a:tabLst>
                <a:tab algn="l" pos="0"/>
              </a:tabLst>
            </a:pPr>
            <a:r>
              <a:rPr b="0" lang="en-GB" sz="1000" spc="-1" strike="noStrike">
                <a:solidFill>
                  <a:srgbClr val="ffffff"/>
                </a:solidFill>
                <a:highlight>
                  <a:srgbClr val="274e13"/>
                </a:highlight>
                <a:latin typeface="Arial"/>
                <a:ea typeface="Arial"/>
              </a:rPr>
              <a:t>virus has been detected in cerebrospinal fluid of autopsies, the exact mechanism by which it invades the CNS remains unclear and may first involve invasion of peripheral nerves given the low levels of ACE2 in the brain.</a:t>
            </a:r>
            <a:endParaRPr b="0" lang="en-US" sz="1000" spc="-1" strike="noStrike">
              <a:solidFill>
                <a:srgbClr val="000000"/>
              </a:solidFill>
              <a:latin typeface="Arial"/>
            </a:endParaRPr>
          </a:p>
          <a:p>
            <a:pPr>
              <a:lnSpc>
                <a:spcPct val="105000"/>
              </a:lnSpc>
              <a:tabLst>
                <a:tab algn="l" pos="0"/>
              </a:tabLst>
            </a:pPr>
            <a:endParaRPr b="0" lang="en-US" sz="1000" spc="-1" strike="noStrike">
              <a:solidFill>
                <a:srgbClr val="000000"/>
              </a:solidFill>
              <a:latin typeface="Arial"/>
            </a:endParaRPr>
          </a:p>
          <a:p>
            <a:pPr>
              <a:lnSpc>
                <a:spcPct val="105000"/>
              </a:lnSpc>
              <a:tabLst>
                <a:tab algn="l" pos="0"/>
              </a:tabLst>
            </a:pPr>
            <a:r>
              <a:rPr b="1" lang="en-GB" sz="1000" spc="-1" strike="noStrike">
                <a:solidFill>
                  <a:srgbClr val="ffffff"/>
                </a:solidFill>
                <a:highlight>
                  <a:srgbClr val="274e13"/>
                </a:highlight>
                <a:latin typeface="Arial"/>
                <a:ea typeface="Arial"/>
              </a:rPr>
              <a:t>- The virus may also enter the bloodstream:</a:t>
            </a:r>
            <a:r>
              <a:rPr b="0" lang="en-GB" sz="1000" spc="-1" strike="noStrike">
                <a:solidFill>
                  <a:srgbClr val="ffffff"/>
                </a:solidFill>
                <a:highlight>
                  <a:srgbClr val="274e13"/>
                </a:highlight>
                <a:latin typeface="Arial"/>
                <a:ea typeface="Arial"/>
              </a:rPr>
              <a:t> </a:t>
            </a:r>
            <a:endParaRPr b="0" lang="en-US" sz="1000" spc="-1" strike="noStrike">
              <a:solidFill>
                <a:srgbClr val="000000"/>
              </a:solidFill>
              <a:latin typeface="Arial"/>
            </a:endParaRPr>
          </a:p>
          <a:p>
            <a:pPr>
              <a:lnSpc>
                <a:spcPct val="105000"/>
              </a:lnSpc>
              <a:tabLst>
                <a:tab algn="l" pos="0"/>
              </a:tabLst>
            </a:pPr>
            <a:r>
              <a:rPr b="0" lang="en-GB" sz="1000" spc="-1" strike="noStrike">
                <a:solidFill>
                  <a:srgbClr val="ffffff"/>
                </a:solidFill>
                <a:highlight>
                  <a:srgbClr val="274e13"/>
                </a:highlight>
                <a:latin typeface="Arial"/>
                <a:ea typeface="Arial"/>
              </a:rPr>
              <a:t>from the lungs and cross the blood-brain barrier to gain access to the CNS, possibly within an infected white blood cell.</a:t>
            </a:r>
            <a:endParaRPr b="0" lang="en-US" sz="1000" spc="-1" strike="noStrike">
              <a:solidFill>
                <a:srgbClr val="000000"/>
              </a:solidFill>
              <a:latin typeface="Arial"/>
            </a:endParaRPr>
          </a:p>
          <a:p>
            <a:pPr>
              <a:lnSpc>
                <a:spcPct val="105000"/>
              </a:lnSpc>
              <a:tabLst>
                <a:tab algn="l" pos="0"/>
              </a:tabLst>
            </a:pPr>
            <a:endParaRPr b="0" lang="en-US" sz="1000" spc="-1" strike="noStrike">
              <a:solidFill>
                <a:srgbClr val="000000"/>
              </a:solidFill>
              <a:latin typeface="Arial"/>
            </a:endParaRPr>
          </a:p>
          <a:p>
            <a:pPr>
              <a:lnSpc>
                <a:spcPct val="105000"/>
              </a:lnSpc>
              <a:tabLst>
                <a:tab algn="l" pos="0"/>
              </a:tabLst>
            </a:pPr>
            <a:r>
              <a:rPr b="1" lang="en-GB" sz="1000" spc="-1" strike="noStrike">
                <a:solidFill>
                  <a:srgbClr val="ffffff"/>
                </a:solidFill>
                <a:highlight>
                  <a:srgbClr val="274e13"/>
                </a:highlight>
                <a:latin typeface="Arial"/>
                <a:ea typeface="Arial"/>
              </a:rPr>
              <a:t>- Gastrointestinal:</a:t>
            </a:r>
            <a:r>
              <a:rPr b="0" lang="en-GB" sz="1000" spc="-1" strike="noStrike">
                <a:solidFill>
                  <a:srgbClr val="ffffff"/>
                </a:solidFill>
                <a:highlight>
                  <a:srgbClr val="274e13"/>
                </a:highlight>
                <a:latin typeface="Arial"/>
                <a:ea typeface="Arial"/>
              </a:rPr>
              <a:t> </a:t>
            </a:r>
            <a:endParaRPr b="0" lang="en-US" sz="1000" spc="-1" strike="noStrike">
              <a:solidFill>
                <a:srgbClr val="000000"/>
              </a:solidFill>
              <a:latin typeface="Arial"/>
            </a:endParaRPr>
          </a:p>
          <a:p>
            <a:pPr>
              <a:lnSpc>
                <a:spcPct val="105000"/>
              </a:lnSpc>
              <a:tabLst>
                <a:tab algn="l" pos="0"/>
              </a:tabLst>
            </a:pPr>
            <a:r>
              <a:rPr b="0" lang="en-GB" sz="1000" spc="-1" strike="noStrike">
                <a:solidFill>
                  <a:srgbClr val="ffffff"/>
                </a:solidFill>
                <a:highlight>
                  <a:srgbClr val="274e13"/>
                </a:highlight>
                <a:latin typeface="Arial"/>
                <a:ea typeface="Arial"/>
              </a:rPr>
              <a:t>The virus affects gastrointestinal organs as ACE2 is abundantly expressed in the glandular cells of gastric, duodenal and rectal epithelium as well as endothelial cells and enterocytes of the small intestine.</a:t>
            </a:r>
            <a:endParaRPr b="0" lang="en-US" sz="1000" spc="-1" strike="noStrike">
              <a:solidFill>
                <a:srgbClr val="000000"/>
              </a:solidFill>
              <a:latin typeface="Arial"/>
            </a:endParaRPr>
          </a:p>
          <a:p>
            <a:pPr>
              <a:lnSpc>
                <a:spcPct val="105000"/>
              </a:lnSpc>
              <a:tabLst>
                <a:tab algn="l" pos="0"/>
              </a:tabLst>
            </a:pPr>
            <a:endParaRPr b="0" lang="en-US" sz="1000" spc="-1" strike="noStrike">
              <a:solidFill>
                <a:srgbClr val="000000"/>
              </a:solidFill>
              <a:latin typeface="Arial"/>
            </a:endParaRPr>
          </a:p>
          <a:p>
            <a:pPr>
              <a:lnSpc>
                <a:spcPct val="105000"/>
              </a:lnSpc>
              <a:tabLst>
                <a:tab algn="l" pos="0"/>
              </a:tabLst>
            </a:pPr>
            <a:r>
              <a:rPr b="1" lang="en-GB" sz="1000" spc="-1" strike="noStrike">
                <a:solidFill>
                  <a:srgbClr val="ffffff"/>
                </a:solidFill>
                <a:highlight>
                  <a:srgbClr val="274e13"/>
                </a:highlight>
                <a:latin typeface="Arial"/>
                <a:ea typeface="Arial"/>
              </a:rPr>
              <a:t>- Cardiovascular system</a:t>
            </a:r>
            <a:r>
              <a:rPr b="0" lang="en-GB" sz="1000" spc="-1" strike="noStrike">
                <a:solidFill>
                  <a:srgbClr val="ffffff"/>
                </a:solidFill>
                <a:highlight>
                  <a:srgbClr val="274e13"/>
                </a:highlight>
                <a:latin typeface="Arial"/>
                <a:ea typeface="Arial"/>
              </a:rPr>
              <a:t>: </a:t>
            </a:r>
            <a:endParaRPr b="0" lang="en-US" sz="1000" spc="-1" strike="noStrike">
              <a:solidFill>
                <a:srgbClr val="000000"/>
              </a:solidFill>
              <a:latin typeface="Arial"/>
            </a:endParaRPr>
          </a:p>
          <a:p>
            <a:pPr>
              <a:lnSpc>
                <a:spcPct val="105000"/>
              </a:lnSpc>
              <a:tabLst>
                <a:tab algn="l" pos="0"/>
              </a:tabLst>
            </a:pPr>
            <a:r>
              <a:rPr b="0" lang="en-GB" sz="1000" spc="-1" strike="noStrike">
                <a:solidFill>
                  <a:srgbClr val="ffffff"/>
                </a:solidFill>
                <a:highlight>
                  <a:srgbClr val="274e13"/>
                </a:highlight>
                <a:latin typeface="Arial"/>
                <a:ea typeface="Arial"/>
              </a:rPr>
              <a:t>acute myocardial injuries may also be related to ACE2 receptors in the heart. ACE2 receptors are highly expressed in the heart and are involved in heart function.</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90" name="TextShape 1"/>
          <p:cNvSpPr txBox="1"/>
          <p:nvPr/>
        </p:nvSpPr>
        <p:spPr>
          <a:xfrm>
            <a:off x="311760" y="444960"/>
            <a:ext cx="8520120" cy="572400"/>
          </a:xfrm>
          <a:prstGeom prst="rect">
            <a:avLst/>
          </a:prstGeom>
          <a:noFill/>
          <a:ln>
            <a:noFill/>
          </a:ln>
        </p:spPr>
        <p:txBody>
          <a:bodyPr tIns="91440" bIns="91440">
            <a:normAutofit fontScale="97000"/>
          </a:bodyPr>
          <a:p>
            <a:pPr>
              <a:lnSpc>
                <a:spcPct val="115000"/>
              </a:lnSpc>
              <a:spcAft>
                <a:spcPts val="1001"/>
              </a:spcAft>
              <a:tabLst>
                <a:tab algn="l" pos="0"/>
              </a:tabLst>
            </a:pPr>
            <a:r>
              <a:rPr b="1" lang="en-GB" sz="2400" spc="-1" strike="noStrike">
                <a:solidFill>
                  <a:srgbClr val="ffffff"/>
                </a:solidFill>
                <a:latin typeface="Arial"/>
                <a:ea typeface="Arial"/>
              </a:rPr>
              <a:t>ACE2 Enzyme</a:t>
            </a:r>
            <a:endParaRPr b="0" lang="en-US" sz="2400" spc="-1" strike="noStrike">
              <a:solidFill>
                <a:srgbClr val="000000"/>
              </a:solidFill>
              <a:latin typeface="Arial"/>
            </a:endParaRPr>
          </a:p>
        </p:txBody>
      </p:sp>
      <p:sp>
        <p:nvSpPr>
          <p:cNvPr id="91" name="TextShape 2"/>
          <p:cNvSpPr txBox="1"/>
          <p:nvPr/>
        </p:nvSpPr>
        <p:spPr>
          <a:xfrm>
            <a:off x="311760" y="1152360"/>
            <a:ext cx="7652880" cy="3416040"/>
          </a:xfrm>
          <a:prstGeom prst="rect">
            <a:avLst/>
          </a:prstGeom>
          <a:noFill/>
          <a:ln>
            <a:noFill/>
          </a:ln>
        </p:spPr>
        <p:txBody>
          <a:bodyPr tIns="91440" bIns="91440">
            <a:normAutofit/>
          </a:bodyPr>
          <a:p>
            <a:pPr>
              <a:lnSpc>
                <a:spcPct val="115000"/>
              </a:lnSpc>
              <a:tabLst>
                <a:tab algn="l" pos="0"/>
              </a:tabLst>
            </a:pPr>
            <a:r>
              <a:rPr b="0" lang="en-GB" sz="1050" spc="-1" strike="noStrike">
                <a:solidFill>
                  <a:srgbClr val="ffffff"/>
                </a:solidFill>
                <a:latin typeface="Arial"/>
                <a:ea typeface="Arial"/>
              </a:rPr>
              <a:t>- The level of ACE2 in each tissue correlates with the degree of disease in that tissue</a:t>
            </a:r>
            <a:endParaRPr b="0" lang="en-US" sz="1050" spc="-1" strike="noStrike">
              <a:solidFill>
                <a:srgbClr val="000000"/>
              </a:solidFill>
              <a:latin typeface="Arial"/>
            </a:endParaRPr>
          </a:p>
          <a:p>
            <a:pPr>
              <a:lnSpc>
                <a:spcPct val="115000"/>
              </a:lnSpc>
              <a:spcBef>
                <a:spcPts val="1001"/>
              </a:spcBef>
              <a:tabLst>
                <a:tab algn="l" pos="0"/>
              </a:tabLst>
            </a:pPr>
            <a:r>
              <a:rPr b="0" lang="en-GB" sz="1050" spc="-1" strike="noStrike">
                <a:solidFill>
                  <a:srgbClr val="ffffff"/>
                </a:solidFill>
                <a:latin typeface="Arial"/>
                <a:ea typeface="Arial"/>
              </a:rPr>
              <a:t>-Children have lower ACE2 receptor sites, so their chances of contracting covid19 are lower but the elderly have more ACE2 receptor sites, which is why they are highly affected by this virus.</a:t>
            </a:r>
            <a:endParaRPr b="0" lang="en-US" sz="1050" spc="-1" strike="noStrike">
              <a:solidFill>
                <a:srgbClr val="000000"/>
              </a:solidFill>
              <a:latin typeface="Arial"/>
            </a:endParaRPr>
          </a:p>
          <a:p>
            <a:pPr>
              <a:lnSpc>
                <a:spcPct val="115000"/>
              </a:lnSpc>
              <a:spcBef>
                <a:spcPts val="1001"/>
              </a:spcBef>
              <a:spcAft>
                <a:spcPts val="1001"/>
              </a:spcAft>
              <a:tabLst>
                <a:tab algn="l" pos="0"/>
              </a:tabLst>
            </a:pPr>
            <a:endParaRPr b="0" lang="en-US" sz="1050" spc="-1" strike="noStrike">
              <a:solidFill>
                <a:srgbClr val="000000"/>
              </a:solidFill>
              <a:latin typeface="Arial"/>
            </a:endParaRPr>
          </a:p>
        </p:txBody>
      </p:sp>
      <p:pic>
        <p:nvPicPr>
          <p:cNvPr id="92" name="Google Shape;84;p17" descr=""/>
          <p:cNvPicPr/>
          <p:nvPr/>
        </p:nvPicPr>
        <p:blipFill>
          <a:blip r:embed="rId1"/>
          <a:srcRect l="0" t="0" r="55949" b="49345"/>
          <a:stretch/>
        </p:blipFill>
        <p:spPr>
          <a:xfrm>
            <a:off x="5281560" y="2111400"/>
            <a:ext cx="3755520" cy="2878920"/>
          </a:xfrm>
          <a:prstGeom prst="rect">
            <a:avLst/>
          </a:prstGeom>
          <a:ln>
            <a:noFill/>
          </a:ln>
        </p:spPr>
      </p:pic>
      <p:pic>
        <p:nvPicPr>
          <p:cNvPr id="93" name="Google Shape;85;p17" descr=""/>
          <p:cNvPicPr/>
          <p:nvPr/>
        </p:nvPicPr>
        <p:blipFill>
          <a:blip r:embed="rId2"/>
          <a:srcRect l="0" t="0" r="55949" b="49345"/>
          <a:stretch/>
        </p:blipFill>
        <p:spPr>
          <a:xfrm>
            <a:off x="4144320" y="3361320"/>
            <a:ext cx="2125080" cy="16290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94" name="TextShape 1"/>
          <p:cNvSpPr txBox="1"/>
          <p:nvPr/>
        </p:nvSpPr>
        <p:spPr>
          <a:xfrm>
            <a:off x="311760" y="444960"/>
            <a:ext cx="8520120" cy="572400"/>
          </a:xfrm>
          <a:prstGeom prst="rect">
            <a:avLst/>
          </a:prstGeom>
          <a:noFill/>
          <a:ln>
            <a:noFill/>
          </a:ln>
        </p:spPr>
        <p:txBody>
          <a:bodyPr tIns="91440" bIns="91440">
            <a:normAutofit fontScale="97000"/>
          </a:bodyPr>
          <a:p>
            <a:pPr>
              <a:lnSpc>
                <a:spcPct val="115000"/>
              </a:lnSpc>
              <a:spcAft>
                <a:spcPts val="1199"/>
              </a:spcAft>
              <a:tabLst>
                <a:tab algn="l" pos="0"/>
              </a:tabLst>
            </a:pPr>
            <a:r>
              <a:rPr b="1" lang="en-GB" sz="2400" spc="-1" strike="noStrike">
                <a:solidFill>
                  <a:srgbClr val="ffffff"/>
                </a:solidFill>
                <a:latin typeface="Arial"/>
                <a:ea typeface="Arial"/>
              </a:rPr>
              <a:t>SARS‑CoV‑2 Syndrome:</a:t>
            </a:r>
            <a:endParaRPr b="0" lang="en-US" sz="2400" spc="-1" strike="noStrike">
              <a:solidFill>
                <a:srgbClr val="000000"/>
              </a:solidFill>
              <a:latin typeface="Arial"/>
            </a:endParaRPr>
          </a:p>
        </p:txBody>
      </p:sp>
      <p:sp>
        <p:nvSpPr>
          <p:cNvPr id="95" name="TextShape 2"/>
          <p:cNvSpPr txBox="1"/>
          <p:nvPr/>
        </p:nvSpPr>
        <p:spPr>
          <a:xfrm>
            <a:off x="311760" y="1152360"/>
            <a:ext cx="7652880" cy="3416040"/>
          </a:xfrm>
          <a:prstGeom prst="rect">
            <a:avLst/>
          </a:prstGeom>
          <a:noFill/>
          <a:ln>
            <a:noFill/>
          </a:ln>
        </p:spPr>
        <p:txBody>
          <a:bodyPr tIns="91440" bIns="91440">
            <a:normAutofit/>
          </a:bodyPr>
          <a:p>
            <a:pPr>
              <a:lnSpc>
                <a:spcPct val="115000"/>
              </a:lnSpc>
              <a:tabLst>
                <a:tab algn="l" pos="0"/>
              </a:tabLst>
            </a:pPr>
            <a:r>
              <a:rPr b="0" lang="en-GB" sz="1050" spc="-1" strike="noStrike">
                <a:solidFill>
                  <a:srgbClr val="ffffff"/>
                </a:solidFill>
                <a:latin typeface="Arial"/>
                <a:ea typeface="Arial"/>
              </a:rPr>
              <a:t>-It causes an often severe illness and is marked initially by systemic symptoms of (muscle, pain, headache, fever) </a:t>
            </a:r>
            <a:endParaRPr b="0" lang="en-US" sz="1050" spc="-1" strike="noStrike">
              <a:solidFill>
                <a:srgbClr val="000000"/>
              </a:solidFill>
              <a:latin typeface="Arial"/>
            </a:endParaRPr>
          </a:p>
          <a:p>
            <a:pPr>
              <a:lnSpc>
                <a:spcPct val="115000"/>
              </a:lnSpc>
              <a:spcBef>
                <a:spcPts val="1001"/>
              </a:spcBef>
              <a:spcAft>
                <a:spcPts val="1001"/>
              </a:spcAft>
              <a:tabLst>
                <a:tab algn="l" pos="0"/>
              </a:tabLst>
            </a:pPr>
            <a:r>
              <a:rPr b="0" lang="en-GB" sz="1050" spc="-1" strike="noStrike">
                <a:solidFill>
                  <a:srgbClr val="ffffff"/>
                </a:solidFill>
                <a:latin typeface="Arial"/>
                <a:ea typeface="Arial"/>
              </a:rPr>
              <a:t>- followed in 2–14 days by the onset of respiratory symptoms, mainly cough, dyspnea, and pneumonia. Another common finding in SARS patients is a decrease in the number of lymphocytes circulating in the blood.</a:t>
            </a:r>
            <a:endParaRPr b="0" lang="en-US" sz="1050" spc="-1" strike="noStrike">
              <a:solidFill>
                <a:srgbClr val="000000"/>
              </a:solidFill>
              <a:latin typeface="Arial"/>
            </a:endParaRPr>
          </a:p>
        </p:txBody>
      </p:sp>
      <p:pic>
        <p:nvPicPr>
          <p:cNvPr id="96" name="Google Shape;92;p18" descr=""/>
          <p:cNvPicPr/>
          <p:nvPr/>
        </p:nvPicPr>
        <p:blipFill>
          <a:blip r:embed="rId1"/>
          <a:srcRect l="0" t="0" r="55949" b="49345"/>
          <a:stretch/>
        </p:blipFill>
        <p:spPr>
          <a:xfrm>
            <a:off x="5281560" y="2111400"/>
            <a:ext cx="3755520" cy="2878920"/>
          </a:xfrm>
          <a:prstGeom prst="rect">
            <a:avLst/>
          </a:prstGeom>
          <a:ln>
            <a:noFill/>
          </a:ln>
        </p:spPr>
      </p:pic>
      <p:pic>
        <p:nvPicPr>
          <p:cNvPr id="97" name="Google Shape;93;p18" descr=""/>
          <p:cNvPicPr/>
          <p:nvPr/>
        </p:nvPicPr>
        <p:blipFill>
          <a:blip r:embed="rId2"/>
          <a:srcRect l="0" t="0" r="55949" b="49345"/>
          <a:stretch/>
        </p:blipFill>
        <p:spPr>
          <a:xfrm>
            <a:off x="4144320" y="3361320"/>
            <a:ext cx="2125080" cy="16290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98" name="TextShape 1"/>
          <p:cNvSpPr txBox="1"/>
          <p:nvPr/>
        </p:nvSpPr>
        <p:spPr>
          <a:xfrm>
            <a:off x="311760" y="444960"/>
            <a:ext cx="8520120" cy="572400"/>
          </a:xfrm>
          <a:prstGeom prst="rect">
            <a:avLst/>
          </a:prstGeom>
          <a:noFill/>
          <a:ln>
            <a:noFill/>
          </a:ln>
        </p:spPr>
        <p:txBody>
          <a:bodyPr tIns="91440" bIns="91440">
            <a:normAutofit fontScale="61000"/>
          </a:bodyPr>
          <a:p>
            <a:pPr>
              <a:lnSpc>
                <a:spcPct val="114000"/>
              </a:lnSpc>
              <a:spcAft>
                <a:spcPts val="1400"/>
              </a:spcAft>
              <a:tabLst>
                <a:tab algn="l" pos="0"/>
              </a:tabLst>
            </a:pPr>
            <a:r>
              <a:rPr b="1" lang="en-GB" sz="3300" spc="-1" strike="noStrike">
                <a:solidFill>
                  <a:srgbClr val="ffffff"/>
                </a:solidFill>
                <a:latin typeface="Arial"/>
                <a:ea typeface="Arial"/>
              </a:rPr>
              <a:t>SARS-COV-2 Structural Proteins</a:t>
            </a:r>
            <a:endParaRPr b="0" lang="en-US" sz="3300" spc="-1" strike="noStrike">
              <a:solidFill>
                <a:srgbClr val="000000"/>
              </a:solidFill>
              <a:latin typeface="Arial"/>
            </a:endParaRPr>
          </a:p>
        </p:txBody>
      </p:sp>
      <p:sp>
        <p:nvSpPr>
          <p:cNvPr id="99" name="TextShape 2"/>
          <p:cNvSpPr txBox="1"/>
          <p:nvPr/>
        </p:nvSpPr>
        <p:spPr>
          <a:xfrm>
            <a:off x="311760" y="1152360"/>
            <a:ext cx="7322400" cy="3416040"/>
          </a:xfrm>
          <a:prstGeom prst="rect">
            <a:avLst/>
          </a:prstGeom>
          <a:noFill/>
          <a:ln>
            <a:noFill/>
          </a:ln>
        </p:spPr>
        <p:txBody>
          <a:bodyPr tIns="91440" bIns="91440">
            <a:normAutofit/>
          </a:bodyPr>
          <a:p>
            <a:pPr>
              <a:lnSpc>
                <a:spcPct val="115000"/>
              </a:lnSpc>
              <a:tabLst>
                <a:tab algn="l" pos="0"/>
              </a:tabLst>
            </a:pPr>
            <a:r>
              <a:rPr b="0" lang="en-GB" sz="1200" spc="-1" strike="noStrike">
                <a:solidFill>
                  <a:srgbClr val="ffffff"/>
                </a:solidFill>
                <a:latin typeface="Arial"/>
                <a:ea typeface="Arial"/>
              </a:rPr>
              <a:t>Structural proteins are essential in many steps of the infection, they are implied in </a:t>
            </a:r>
            <a:endParaRPr b="0" lang="en-US" sz="1200" spc="-1" strike="noStrike">
              <a:solidFill>
                <a:srgbClr val="000000"/>
              </a:solidFill>
              <a:latin typeface="Arial"/>
            </a:endParaRPr>
          </a:p>
          <a:p>
            <a:pPr marL="457200" indent="-304560">
              <a:lnSpc>
                <a:spcPct val="115000"/>
              </a:lnSpc>
              <a:buClr>
                <a:srgbClr val="ffffff"/>
              </a:buClr>
              <a:buFont typeface="Arial"/>
              <a:buAutoNum type="arabicPeriod"/>
              <a:tabLst>
                <a:tab algn="l" pos="0"/>
              </a:tabLst>
            </a:pPr>
            <a:r>
              <a:rPr b="0" lang="en-GB" sz="1200" spc="-1" strike="noStrike">
                <a:solidFill>
                  <a:srgbClr val="ffffff"/>
                </a:solidFill>
                <a:latin typeface="Arial"/>
                <a:ea typeface="Arial"/>
              </a:rPr>
              <a:t>viral genome production and Replication virion-receptor attachment</a:t>
            </a:r>
            <a:endParaRPr b="0" lang="en-US" sz="1200" spc="-1" strike="noStrike">
              <a:solidFill>
                <a:srgbClr val="000000"/>
              </a:solidFill>
              <a:latin typeface="Arial"/>
            </a:endParaRPr>
          </a:p>
          <a:p>
            <a:pPr marL="457200" indent="-304560">
              <a:lnSpc>
                <a:spcPct val="115000"/>
              </a:lnSpc>
              <a:buClr>
                <a:srgbClr val="ffffff"/>
              </a:buClr>
              <a:buFont typeface="Arial"/>
              <a:buAutoNum type="arabicPeriod"/>
              <a:tabLst>
                <a:tab algn="l" pos="0"/>
              </a:tabLst>
            </a:pPr>
            <a:r>
              <a:rPr b="0" lang="en-GB" sz="1200" spc="-1" strike="noStrike">
                <a:solidFill>
                  <a:srgbClr val="ffffff"/>
                </a:solidFill>
                <a:latin typeface="Arial"/>
                <a:ea typeface="Arial"/>
              </a:rPr>
              <a:t>viron and viroporin formation that will promote virus entry into the host</a:t>
            </a:r>
            <a:endParaRPr b="0" lang="en-US" sz="1200" spc="-1" strike="noStrike">
              <a:solidFill>
                <a:srgbClr val="000000"/>
              </a:solidFill>
              <a:latin typeface="Arial"/>
            </a:endParaRPr>
          </a:p>
          <a:p>
            <a:pPr marL="457200" indent="-304560">
              <a:lnSpc>
                <a:spcPct val="115000"/>
              </a:lnSpc>
              <a:buClr>
                <a:srgbClr val="ffffff"/>
              </a:buClr>
              <a:buFont typeface="Arial"/>
              <a:buAutoNum type="arabicPeriod"/>
              <a:tabLst>
                <a:tab algn="l" pos="0"/>
              </a:tabLst>
            </a:pPr>
            <a:r>
              <a:rPr b="0" lang="en-GB" sz="1200" spc="-1" strike="noStrike">
                <a:solidFill>
                  <a:srgbClr val="ffffff"/>
                </a:solidFill>
                <a:latin typeface="Arial"/>
                <a:ea typeface="Arial"/>
              </a:rPr>
              <a:t>proliferation and spread of the infection. </a:t>
            </a:r>
            <a:endParaRPr b="0" lang="en-US" sz="1200" spc="-1" strike="noStrike">
              <a:solidFill>
                <a:srgbClr val="000000"/>
              </a:solidFill>
              <a:latin typeface="Arial"/>
            </a:endParaRPr>
          </a:p>
          <a:p>
            <a:pPr>
              <a:lnSpc>
                <a:spcPct val="115000"/>
              </a:lnSpc>
              <a:spcAft>
                <a:spcPts val="1199"/>
              </a:spcAft>
              <a:tabLst>
                <a:tab algn="l" pos="0"/>
              </a:tabLst>
            </a:pPr>
            <a:endParaRPr b="0" lang="en-US" sz="1200" spc="-1" strike="noStrike">
              <a:solidFill>
                <a:srgbClr val="000000"/>
              </a:solidFill>
              <a:latin typeface="Arial"/>
            </a:endParaRPr>
          </a:p>
        </p:txBody>
      </p:sp>
      <p:pic>
        <p:nvPicPr>
          <p:cNvPr id="100" name="Google Shape;100;p19" descr=""/>
          <p:cNvPicPr/>
          <p:nvPr/>
        </p:nvPicPr>
        <p:blipFill>
          <a:blip r:embed="rId1"/>
          <a:srcRect l="0" t="0" r="55949" b="49345"/>
          <a:stretch/>
        </p:blipFill>
        <p:spPr>
          <a:xfrm>
            <a:off x="5433840" y="2263680"/>
            <a:ext cx="3755520" cy="2878920"/>
          </a:xfrm>
          <a:prstGeom prst="rect">
            <a:avLst/>
          </a:prstGeom>
          <a:ln>
            <a:noFill/>
          </a:ln>
        </p:spPr>
      </p:pic>
      <p:pic>
        <p:nvPicPr>
          <p:cNvPr id="101" name="Google Shape;101;p19" descr=""/>
          <p:cNvPicPr/>
          <p:nvPr/>
        </p:nvPicPr>
        <p:blipFill>
          <a:blip r:embed="rId2"/>
          <a:srcRect l="0" t="0" r="55949" b="49345"/>
          <a:stretch/>
        </p:blipFill>
        <p:spPr>
          <a:xfrm>
            <a:off x="4296960" y="3513600"/>
            <a:ext cx="2125080" cy="16290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02" name="Google Shape;106;p20" descr=""/>
          <p:cNvPicPr/>
          <p:nvPr/>
        </p:nvPicPr>
        <p:blipFill>
          <a:blip r:embed="rId1"/>
          <a:stretch/>
        </p:blipFill>
        <p:spPr>
          <a:xfrm>
            <a:off x="323640" y="95400"/>
            <a:ext cx="8438400" cy="4918680"/>
          </a:xfrm>
          <a:prstGeom prst="rect">
            <a:avLst/>
          </a:prstGeom>
          <a:ln>
            <a:noFill/>
          </a:ln>
        </p:spPr>
      </p:pic>
      <p:sp>
        <p:nvSpPr>
          <p:cNvPr id="103" name="TextShape 1"/>
          <p:cNvSpPr txBox="1"/>
          <p:nvPr/>
        </p:nvSpPr>
        <p:spPr>
          <a:xfrm>
            <a:off x="2752200" y="4441680"/>
            <a:ext cx="3581280" cy="572400"/>
          </a:xfrm>
          <a:prstGeom prst="rect">
            <a:avLst/>
          </a:prstGeom>
          <a:noFill/>
          <a:ln>
            <a:noFill/>
          </a:ln>
        </p:spPr>
        <p:txBody>
          <a:bodyPr tIns="91440" bIns="91440">
            <a:normAutofit/>
          </a:bodyPr>
          <a:p>
            <a:pPr algn="ctr">
              <a:lnSpc>
                <a:spcPct val="115000"/>
              </a:lnSpc>
              <a:spcAft>
                <a:spcPts val="1001"/>
              </a:spcAft>
              <a:tabLst>
                <a:tab algn="l" pos="0"/>
              </a:tabLst>
            </a:pPr>
            <a:r>
              <a:rPr b="0" lang="en-GB" sz="900" spc="-1" strike="noStrike">
                <a:solidFill>
                  <a:srgbClr val="ffffff"/>
                </a:solidFill>
                <a:latin typeface="Arial"/>
                <a:ea typeface="Arial"/>
              </a:rPr>
              <a:t>SARS-CoV-2 has four structural proteins</a:t>
            </a:r>
            <a:endParaRPr b="0" lang="en-US" sz="900" spc="-1" strike="noStrike">
              <a:solidFill>
                <a:srgbClr val="000000"/>
              </a:solidFill>
              <a:latin typeface="Arial"/>
            </a:endParaRPr>
          </a:p>
        </p:txBody>
      </p:sp>
      <p:sp>
        <p:nvSpPr>
          <p:cNvPr id="104" name="CustomShape 2"/>
          <p:cNvSpPr/>
          <p:nvPr/>
        </p:nvSpPr>
        <p:spPr>
          <a:xfrm>
            <a:off x="6452280" y="1280880"/>
            <a:ext cx="2309760" cy="71604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GB" sz="700" spc="-1" strike="noStrike">
                <a:solidFill>
                  <a:srgbClr val="ffffff"/>
                </a:solidFill>
                <a:latin typeface="Arial"/>
                <a:ea typeface="Arial"/>
              </a:rPr>
              <a:t>Hemagglutinin esterase (HEs) is a glycoprotein that certain enveloped viruses possess and use as invading mechanism. HEs helps in the attachment and destruction of certain sialic acid receptors that are found on the host cell surface.</a:t>
            </a:r>
            <a:endParaRPr b="0" lang="en-US" sz="700" spc="-1" strike="noStrike">
              <a:latin typeface="Arial"/>
            </a:endParaRPr>
          </a:p>
        </p:txBody>
      </p:sp>
      <p:sp>
        <p:nvSpPr>
          <p:cNvPr id="105" name="CustomShape 3"/>
          <p:cNvSpPr/>
          <p:nvPr/>
        </p:nvSpPr>
        <p:spPr>
          <a:xfrm>
            <a:off x="443520" y="2514600"/>
            <a:ext cx="2047320" cy="793440"/>
          </a:xfrm>
          <a:prstGeom prst="rect">
            <a:avLst/>
          </a:prstGeom>
          <a:noFill/>
          <a:ln>
            <a:noFill/>
          </a:ln>
        </p:spPr>
        <p:style>
          <a:lnRef idx="0"/>
          <a:fillRef idx="0"/>
          <a:effectRef idx="0"/>
          <a:fontRef idx="minor"/>
        </p:style>
        <p:txBody>
          <a:bodyPr tIns="91440" bIns="91440">
            <a:spAutoFit/>
          </a:bodyPr>
          <a:p>
            <a:pPr>
              <a:lnSpc>
                <a:spcPct val="115000"/>
              </a:lnSpc>
              <a:tabLst>
                <a:tab algn="l" pos="0"/>
              </a:tabLst>
            </a:pPr>
            <a:r>
              <a:rPr b="0" lang="en-GB" sz="900" spc="-1" strike="noStrike">
                <a:solidFill>
                  <a:srgbClr val="ffffff"/>
                </a:solidFill>
                <a:latin typeface="Arial"/>
                <a:ea typeface="Arial"/>
              </a:rPr>
              <a:t>Responsible for allowing the virus to attach to and fuse with the </a:t>
            </a:r>
            <a:r>
              <a:rPr b="0" lang="en-GB" sz="900" spc="-1" strike="noStrike" u="sng">
                <a:solidFill>
                  <a:srgbClr val="0097a7"/>
                </a:solidFill>
                <a:uFillTx/>
                <a:latin typeface="Arial"/>
                <a:ea typeface="Arial"/>
                <a:hlinkClick r:id="rId2"/>
              </a:rPr>
              <a:t>membrane</a:t>
            </a:r>
            <a:r>
              <a:rPr b="0" lang="en-GB" sz="900" spc="-1" strike="noStrike">
                <a:solidFill>
                  <a:srgbClr val="ffffff"/>
                </a:solidFill>
                <a:latin typeface="Arial"/>
                <a:ea typeface="Arial"/>
              </a:rPr>
              <a:t> of a host cell</a:t>
            </a:r>
            <a:endParaRPr b="0" lang="en-US" sz="900" spc="-1" strike="noStrike">
              <a:latin typeface="Arial"/>
            </a:endParaRPr>
          </a:p>
          <a:p>
            <a:pPr>
              <a:lnSpc>
                <a:spcPct val="100000"/>
              </a:lnSpc>
              <a:tabLst>
                <a:tab algn="l" pos="0"/>
              </a:tabLst>
            </a:pPr>
            <a:endParaRPr b="0" lang="en-US" sz="900" spc="-1" strike="noStrike">
              <a:latin typeface="Arial"/>
            </a:endParaRPr>
          </a:p>
        </p:txBody>
      </p:sp>
      <p:sp>
        <p:nvSpPr>
          <p:cNvPr id="106" name="CustomShape 4"/>
          <p:cNvSpPr/>
          <p:nvPr/>
        </p:nvSpPr>
        <p:spPr>
          <a:xfrm>
            <a:off x="499680" y="1280880"/>
            <a:ext cx="2047320" cy="357480"/>
          </a:xfrm>
          <a:prstGeom prst="rect">
            <a:avLst/>
          </a:prstGeom>
          <a:noFill/>
          <a:ln>
            <a:noFill/>
          </a:ln>
        </p:spPr>
        <p:style>
          <a:lnRef idx="0"/>
          <a:fillRef idx="0"/>
          <a:effectRef idx="0"/>
          <a:fontRef idx="minor"/>
        </p:style>
        <p:txBody>
          <a:bodyPr tIns="91440" bIns="91440">
            <a:spAutoFit/>
          </a:bodyPr>
          <a:p>
            <a:pPr>
              <a:lnSpc>
                <a:spcPct val="115000"/>
              </a:lnSpc>
              <a:tabLst>
                <a:tab algn="l" pos="0"/>
              </a:tabLst>
            </a:pPr>
            <a:r>
              <a:rPr b="0" lang="en-GB" sz="1000" spc="-1" strike="noStrike">
                <a:solidFill>
                  <a:srgbClr val="ffffff"/>
                </a:solidFill>
                <a:latin typeface="Arial"/>
                <a:ea typeface="Arial"/>
              </a:rPr>
              <a:t>Holds the RNA genome.</a:t>
            </a:r>
            <a:endParaRPr b="0" lang="en-US" sz="1000" spc="-1" strike="noStrike">
              <a:latin typeface="Arial"/>
            </a:endParaRPr>
          </a:p>
        </p:txBody>
      </p:sp>
      <p:sp>
        <p:nvSpPr>
          <p:cNvPr id="107" name="CustomShape 5"/>
          <p:cNvSpPr/>
          <p:nvPr/>
        </p:nvSpPr>
        <p:spPr>
          <a:xfrm>
            <a:off x="6623280" y="2514600"/>
            <a:ext cx="2047320" cy="497880"/>
          </a:xfrm>
          <a:prstGeom prst="rect">
            <a:avLst/>
          </a:prstGeom>
          <a:noFill/>
          <a:ln>
            <a:noFill/>
          </a:ln>
        </p:spPr>
        <p:style>
          <a:lnRef idx="0"/>
          <a:fillRef idx="0"/>
          <a:effectRef idx="0"/>
          <a:fontRef idx="minor"/>
        </p:style>
        <p:txBody>
          <a:bodyPr tIns="91440" bIns="91440">
            <a:spAutoFit/>
          </a:bodyPr>
          <a:p>
            <a:pPr>
              <a:lnSpc>
                <a:spcPct val="115000"/>
              </a:lnSpc>
              <a:tabLst>
                <a:tab algn="l" pos="0"/>
              </a:tabLst>
            </a:pPr>
            <a:r>
              <a:rPr b="0" lang="en-GB" sz="900" spc="-1" strike="noStrike">
                <a:solidFill>
                  <a:srgbClr val="ffffff"/>
                </a:solidFill>
                <a:latin typeface="Arial"/>
                <a:ea typeface="Arial"/>
              </a:rPr>
              <a:t>The S, E, and M proteins together create the </a:t>
            </a:r>
            <a:r>
              <a:rPr b="0" lang="en-GB" sz="900" spc="-1" strike="noStrike" u="sng">
                <a:solidFill>
                  <a:srgbClr val="0097a7"/>
                </a:solidFill>
                <a:uFillTx/>
                <a:latin typeface="Arial"/>
                <a:ea typeface="Arial"/>
                <a:hlinkClick r:id="rId3"/>
              </a:rPr>
              <a:t>viral envelope</a:t>
            </a:r>
            <a:r>
              <a:rPr b="0" lang="en-GB" sz="900" spc="-1" strike="noStrike">
                <a:solidFill>
                  <a:srgbClr val="ffffff"/>
                </a:solidFill>
                <a:latin typeface="Arial"/>
                <a:ea typeface="Arial"/>
              </a:rPr>
              <a:t>.</a:t>
            </a:r>
            <a:endParaRPr b="0" lang="en-US" sz="900" spc="-1" strike="noStrike">
              <a:latin typeface="Arial"/>
            </a:endParaRPr>
          </a:p>
        </p:txBody>
      </p:sp>
      <p:sp>
        <p:nvSpPr>
          <p:cNvPr id="108" name="CustomShape 6"/>
          <p:cNvSpPr/>
          <p:nvPr/>
        </p:nvSpPr>
        <p:spPr>
          <a:xfrm>
            <a:off x="182880" y="4264560"/>
            <a:ext cx="2539800" cy="794520"/>
          </a:xfrm>
          <a:prstGeom prst="rect">
            <a:avLst/>
          </a:prstGeom>
          <a:noFill/>
          <a:ln>
            <a:noFill/>
          </a:ln>
        </p:spPr>
        <p:style>
          <a:lnRef idx="0"/>
          <a:fillRef idx="0"/>
          <a:effectRef idx="0"/>
          <a:fontRef idx="minor"/>
        </p:style>
        <p:txBody>
          <a:bodyPr tIns="91440" bIns="91440">
            <a:spAutoFit/>
          </a:bodyPr>
          <a:p>
            <a:pPr>
              <a:lnSpc>
                <a:spcPct val="115000"/>
              </a:lnSpc>
              <a:spcBef>
                <a:spcPts val="499"/>
              </a:spcBef>
              <a:tabLst>
                <a:tab algn="l" pos="0"/>
              </a:tabLst>
            </a:pPr>
            <a:r>
              <a:rPr b="1" lang="en-GB" sz="700" spc="-1" strike="noStrike">
                <a:solidFill>
                  <a:srgbClr val="3a9773"/>
                </a:solidFill>
                <a:latin typeface="Arial"/>
                <a:ea typeface="Arial"/>
              </a:rPr>
              <a:t>NOte:</a:t>
            </a:r>
            <a:endParaRPr b="0" lang="en-US" sz="700" spc="-1" strike="noStrike">
              <a:latin typeface="Arial"/>
            </a:endParaRPr>
          </a:p>
          <a:p>
            <a:pPr>
              <a:lnSpc>
                <a:spcPct val="115000"/>
              </a:lnSpc>
              <a:tabLst>
                <a:tab algn="l" pos="0"/>
              </a:tabLst>
            </a:pPr>
            <a:r>
              <a:rPr b="0" lang="en-GB" sz="700" spc="-1" strike="noStrike">
                <a:solidFill>
                  <a:srgbClr val="ffffff"/>
                </a:solidFill>
                <a:latin typeface="Arial"/>
                <a:ea typeface="Arial"/>
              </a:rPr>
              <a:t>A </a:t>
            </a:r>
            <a:r>
              <a:rPr b="1" lang="en-GB" sz="700" spc="-1" strike="noStrike">
                <a:solidFill>
                  <a:srgbClr val="ffffff"/>
                </a:solidFill>
                <a:latin typeface="Arial"/>
                <a:ea typeface="Arial"/>
              </a:rPr>
              <a:t>viral envelope</a:t>
            </a:r>
            <a:r>
              <a:rPr b="0" lang="en-GB" sz="700" spc="-1" strike="noStrike">
                <a:solidFill>
                  <a:srgbClr val="ffffff"/>
                </a:solidFill>
                <a:latin typeface="Arial"/>
                <a:ea typeface="Arial"/>
              </a:rPr>
              <a:t> is the outermost layer of many types of </a:t>
            </a:r>
            <a:r>
              <a:rPr b="0" lang="en-GB" sz="700" spc="-1" strike="noStrike" u="sng">
                <a:solidFill>
                  <a:srgbClr val="0097a7"/>
                </a:solidFill>
                <a:uFillTx/>
                <a:latin typeface="Arial"/>
                <a:ea typeface="Arial"/>
                <a:hlinkClick r:id="rId4"/>
              </a:rPr>
              <a:t>viruses</a:t>
            </a:r>
            <a:r>
              <a:rPr b="0" lang="en-GB" sz="700" spc="-1" strike="noStrike">
                <a:solidFill>
                  <a:srgbClr val="ffffff"/>
                </a:solidFill>
                <a:latin typeface="Arial"/>
                <a:ea typeface="Arial"/>
              </a:rPr>
              <a:t>. It protects the genetic material in their life cycle when traveling between host cells. Not all viruses have envelopes.</a:t>
            </a:r>
            <a:endParaRPr b="0" lang="en-US" sz="700" spc="-1" strike="noStrike">
              <a:latin typeface="Arial"/>
            </a:endParaRPr>
          </a:p>
        </p:txBody>
      </p:sp>
      <p:sp>
        <p:nvSpPr>
          <p:cNvPr id="109" name="CustomShape 7"/>
          <p:cNvSpPr/>
          <p:nvPr/>
        </p:nvSpPr>
        <p:spPr>
          <a:xfrm>
            <a:off x="6405480" y="3722760"/>
            <a:ext cx="2483280" cy="6699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GB" sz="800" spc="-1" strike="noStrike">
                <a:solidFill>
                  <a:srgbClr val="ffffff"/>
                </a:solidFill>
                <a:latin typeface="Arial"/>
                <a:ea typeface="Arial"/>
              </a:rPr>
              <a:t>It is a tiny integral membrane protein that polymerizes to form ionic pore across the membrane called viroporins. It is essential for viral assembly and release</a:t>
            </a:r>
            <a:endParaRPr b="0" lang="en-US" sz="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10" name="TextShape 1"/>
          <p:cNvSpPr txBox="1"/>
          <p:nvPr/>
        </p:nvSpPr>
        <p:spPr>
          <a:xfrm>
            <a:off x="311760" y="444960"/>
            <a:ext cx="8520120" cy="572400"/>
          </a:xfrm>
          <a:prstGeom prst="rect">
            <a:avLst/>
          </a:prstGeom>
          <a:noFill/>
          <a:ln>
            <a:noFill/>
          </a:ln>
        </p:spPr>
        <p:txBody>
          <a:bodyPr tIns="91440" bIns="91440">
            <a:normAutofit fontScale="91000"/>
          </a:bodyPr>
          <a:p>
            <a:pPr>
              <a:lnSpc>
                <a:spcPct val="114000"/>
              </a:lnSpc>
              <a:tabLst>
                <a:tab algn="l" pos="0"/>
              </a:tabLst>
            </a:pPr>
            <a:r>
              <a:rPr b="1" lang="en-GB" sz="2550" spc="-1" strike="noStrike">
                <a:solidFill>
                  <a:srgbClr val="ffffff"/>
                </a:solidFill>
                <a:latin typeface="Arial"/>
                <a:ea typeface="Arial"/>
              </a:rPr>
              <a:t>SARS-COV-2 Structural Proteins </a:t>
            </a:r>
            <a:endParaRPr b="0" lang="en-US" sz="2550" spc="-1" strike="noStrike">
              <a:solidFill>
                <a:srgbClr val="000000"/>
              </a:solidFill>
              <a:latin typeface="Arial"/>
            </a:endParaRPr>
          </a:p>
        </p:txBody>
      </p:sp>
      <p:sp>
        <p:nvSpPr>
          <p:cNvPr id="111" name="TextShape 2"/>
          <p:cNvSpPr txBox="1"/>
          <p:nvPr/>
        </p:nvSpPr>
        <p:spPr>
          <a:xfrm>
            <a:off x="311760" y="1152360"/>
            <a:ext cx="7322400" cy="3416040"/>
          </a:xfrm>
          <a:prstGeom prst="rect">
            <a:avLst/>
          </a:prstGeom>
          <a:noFill/>
          <a:ln>
            <a:noFill/>
          </a:ln>
        </p:spPr>
        <p:txBody>
          <a:bodyPr tIns="91440" bIns="91440">
            <a:normAutofit/>
          </a:bodyPr>
          <a:p>
            <a:pPr>
              <a:lnSpc>
                <a:spcPct val="115000"/>
              </a:lnSpc>
              <a:tabLst>
                <a:tab algn="l" pos="0"/>
              </a:tabLst>
            </a:pPr>
            <a:r>
              <a:rPr b="0" lang="en-GB" sz="1200" spc="-1" strike="noStrike">
                <a:solidFill>
                  <a:srgbClr val="ffffff"/>
                </a:solidFill>
                <a:latin typeface="Arial"/>
                <a:ea typeface="Arial"/>
              </a:rPr>
              <a:t>The spike proteins (S) on the surface of the virus is a key factor involved in infection.</a:t>
            </a:r>
            <a:endParaRPr b="0" lang="en-US" sz="1200" spc="-1" strike="noStrike">
              <a:solidFill>
                <a:srgbClr val="000000"/>
              </a:solidFill>
              <a:latin typeface="Arial"/>
            </a:endParaRPr>
          </a:p>
          <a:p>
            <a:pPr>
              <a:lnSpc>
                <a:spcPct val="115000"/>
              </a:lnSpc>
              <a:spcBef>
                <a:spcPts val="1199"/>
              </a:spcBef>
              <a:tabLst>
                <a:tab algn="l" pos="0"/>
              </a:tabLst>
            </a:pPr>
            <a:r>
              <a:rPr b="1" lang="en-GB" sz="1200" spc="-1" strike="noStrike">
                <a:solidFill>
                  <a:srgbClr val="ffffff"/>
                </a:solidFill>
                <a:latin typeface="Arial"/>
                <a:ea typeface="Arial"/>
              </a:rPr>
              <a:t>S Proteins are cleaved into :-</a:t>
            </a:r>
            <a:endParaRPr b="0" lang="en-US" sz="1200" spc="-1" strike="noStrike">
              <a:solidFill>
                <a:srgbClr val="000000"/>
              </a:solidFill>
              <a:latin typeface="Arial"/>
            </a:endParaRPr>
          </a:p>
          <a:p>
            <a:pPr>
              <a:lnSpc>
                <a:spcPct val="115000"/>
              </a:lnSpc>
              <a:spcBef>
                <a:spcPts val="1199"/>
              </a:spcBef>
              <a:tabLst>
                <a:tab algn="l" pos="0"/>
              </a:tabLst>
            </a:pPr>
            <a:r>
              <a:rPr b="0" lang="en-GB" sz="1200" spc="-1" strike="noStrike">
                <a:solidFill>
                  <a:srgbClr val="ffffff"/>
                </a:solidFill>
                <a:latin typeface="Arial"/>
                <a:ea typeface="Arial"/>
              </a:rPr>
              <a:t>S1 subunits:- contains the receptor-binding domain (RBD) and directly binds to the peptidase domain (PD) of ACE 2 to gain entry into host cells. </a:t>
            </a:r>
            <a:br/>
            <a:r>
              <a:rPr b="0" lang="en-GB" sz="1200" spc="-1" strike="noStrike">
                <a:solidFill>
                  <a:srgbClr val="ffffff"/>
                </a:solidFill>
                <a:latin typeface="Arial"/>
                <a:ea typeface="Arial"/>
              </a:rPr>
              <a:t>Peptidase activity of ACE2 is critical for the virion to gain access into the host cytosol. </a:t>
            </a:r>
            <a:endParaRPr b="0" lang="en-US" sz="1200" spc="-1" strike="noStrike">
              <a:solidFill>
                <a:srgbClr val="000000"/>
              </a:solidFill>
              <a:latin typeface="Arial"/>
            </a:endParaRPr>
          </a:p>
          <a:p>
            <a:pPr>
              <a:lnSpc>
                <a:spcPct val="115000"/>
              </a:lnSpc>
              <a:spcBef>
                <a:spcPts val="1199"/>
              </a:spcBef>
              <a:tabLst>
                <a:tab algn="l" pos="0"/>
              </a:tabLst>
            </a:pPr>
            <a:r>
              <a:rPr b="0" lang="en-GB" sz="1200" spc="-1" strike="noStrike">
                <a:solidFill>
                  <a:srgbClr val="ffffff"/>
                </a:solidFill>
                <a:latin typeface="Arial"/>
                <a:ea typeface="Arial"/>
              </a:rPr>
              <a:t>S2 subunits :- harbors the functional elements required for membrane fusion of the virion.</a:t>
            </a:r>
            <a:endParaRPr b="0" lang="en-US" sz="1200" spc="-1" strike="noStrike">
              <a:solidFill>
                <a:srgbClr val="000000"/>
              </a:solidFill>
              <a:latin typeface="Arial"/>
            </a:endParaRPr>
          </a:p>
          <a:p>
            <a:pPr>
              <a:lnSpc>
                <a:spcPct val="115000"/>
              </a:lnSpc>
              <a:spcBef>
                <a:spcPts val="1199"/>
              </a:spcBef>
              <a:spcAft>
                <a:spcPts val="1199"/>
              </a:spcAft>
              <a:tabLst>
                <a:tab algn="l" pos="0"/>
              </a:tabLst>
            </a:pPr>
            <a:endParaRPr b="0" lang="en-US" sz="1200" spc="-1" strike="noStrike">
              <a:solidFill>
                <a:srgbClr val="000000"/>
              </a:solidFill>
              <a:latin typeface="Arial"/>
            </a:endParaRPr>
          </a:p>
        </p:txBody>
      </p:sp>
      <p:pic>
        <p:nvPicPr>
          <p:cNvPr id="112" name="Google Shape;120;p21" descr=""/>
          <p:cNvPicPr/>
          <p:nvPr/>
        </p:nvPicPr>
        <p:blipFill>
          <a:blip r:embed="rId1"/>
          <a:srcRect l="0" t="0" r="55949" b="49345"/>
          <a:stretch/>
        </p:blipFill>
        <p:spPr>
          <a:xfrm>
            <a:off x="5433840" y="2263680"/>
            <a:ext cx="3755520" cy="2878920"/>
          </a:xfrm>
          <a:prstGeom prst="rect">
            <a:avLst/>
          </a:prstGeom>
          <a:ln>
            <a:noFill/>
          </a:ln>
        </p:spPr>
      </p:pic>
      <p:pic>
        <p:nvPicPr>
          <p:cNvPr id="113" name="Google Shape;121;p21" descr=""/>
          <p:cNvPicPr/>
          <p:nvPr/>
        </p:nvPicPr>
        <p:blipFill>
          <a:blip r:embed="rId2"/>
          <a:srcRect l="0" t="0" r="55949" b="49345"/>
          <a:stretch/>
        </p:blipFill>
        <p:spPr>
          <a:xfrm>
            <a:off x="4296960" y="3513600"/>
            <a:ext cx="2125080" cy="16290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341</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2022-01-04T15:32:06Z</dcterms:modified>
  <cp:revision>1</cp:revision>
  <dc:subject/>
  <dc:title/>
</cp:coreProperties>
</file>