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533C"/>
    <a:srgbClr val="E5D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0633-1B3E-4562-B351-7715F9425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0A142-8D77-46A1-A599-4C47C480F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CB88-65F1-46BE-9865-209B6771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F8C1-B9A5-4039-80F4-A5E70BA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C8DD-3B67-4797-BDEE-64F9DA8F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A22A-EAB4-427F-9E96-2BF4799A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9BB78-A712-45E6-A8AE-CB221E7FC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694A-E676-4A0F-A600-614BE14E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AA85-665C-47A3-9FE1-8825398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2C28-8613-4E8E-AE0A-561DB0E0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0AEC0-27D7-4267-92E2-221070ADD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2F6A6-0BC9-4683-B2D2-FAFCDD3BD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F80F-61A1-46A7-9B66-02B83546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23434-CEEB-4F2C-8F0A-9C587EED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5CE1-53BE-4719-BF89-C7E8AE56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207-462F-49DE-96D9-0296673C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62E3-BC77-4908-9B52-BCADAA81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C079-B069-4464-A765-D3F074A5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9A0F-3821-4D98-8A30-0E75736B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6C7D-5DC2-4956-9FED-36294134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7932-DAF3-4362-9BFB-BBF2D25F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2FA4B-694B-47DC-8324-7269E347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5FD3-398C-4ED6-BE37-45BEE8D8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C24B-8520-4253-AC33-8BEDF150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1D02-9EE8-495F-A04F-DBC3E3AD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4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DC76-C41F-4370-AEEB-BDBD48DD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FBD7-1855-41D6-ACA1-46979D289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70A38-5C69-4F9D-8576-7456F1564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BCA91-0D1A-4D25-8898-12248E53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6591-B63E-4CD7-9035-0E6B32AA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CA9B-9FAB-4DE3-862D-42C25603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E8CA-6830-4DA2-9037-7894277B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ACE1-279E-4219-A914-A176E7DD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5BE90-8CD0-4B1B-A713-B490840C0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DF7DA-15F7-4D48-8989-CE2648E0C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458A8-D7BD-469E-87B3-BDD72BD46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8901B-6444-4FE8-A523-2E989185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81DB3-9F4D-459A-820F-CD37CB34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6F20-CC3D-416F-A63C-73E53FD3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3ACF-F6E2-42B7-9E4C-0A4DF88A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DD06-4EE7-4E89-AF48-8AF08376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7A617-863C-461A-B446-853D2453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99749-2800-438D-BB5C-3961E118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DFDD7-EFD5-416C-9F1C-CF3A180B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A295B-9519-4263-892A-AE385EE7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83295-20B9-46F5-A178-FC6DE496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17CF-EFBF-4380-9428-2A3FC16A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FF4-2F84-4DFB-9843-F8F69CAB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F682C-39F4-4715-B6AD-0D754B41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E922-264F-4B48-9D5C-776498AD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9F3C7-5AF9-4BBC-AA37-72CC674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9D139-1328-4B56-8791-C0B9FD3E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F94B-A322-4FDC-9B42-0862EC4C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9DDAA-4995-4BA2-8983-1F572DE8E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F010D-1948-4996-B1A4-73C16E55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E7E9F-5245-4486-AC54-134B70AC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D0F1D-C0E4-427C-9E81-57764F1F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45A06-C206-4F65-891D-833AFFDC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3C3F9-465A-4535-B746-E4A08D22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7D7B1-5216-4965-A0DE-CC1688DF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0C0B-2B0D-4587-8F84-E2F91F5F7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B364-F20A-465D-9065-5E5644C88FF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E2E6-3513-4C5D-86A7-9C4BECC19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F33D-FA42-4582-B76F-FEB55861B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1EB11-FA86-42AE-9A6E-89E288709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7353C-6DCF-485B-BC75-85D5E861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F6C3CA-1548-43E5-B32A-130091002346}"/>
              </a:ext>
            </a:extLst>
          </p:cNvPr>
          <p:cNvSpPr txBox="1"/>
          <p:nvPr/>
        </p:nvSpPr>
        <p:spPr>
          <a:xfrm>
            <a:off x="2672042" y="2887574"/>
            <a:ext cx="71975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Online Food Delivery 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4E105-D184-4C23-A1CE-3CAFD4DFC9E3}"/>
              </a:ext>
            </a:extLst>
          </p:cNvPr>
          <p:cNvSpPr txBox="1"/>
          <p:nvPr/>
        </p:nvSpPr>
        <p:spPr>
          <a:xfrm>
            <a:off x="7745506" y="4695914"/>
            <a:ext cx="3697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👩‍💻 </a:t>
            </a:r>
            <a:r>
              <a:rPr lang="en-US" sz="2000" b="1" dirty="0"/>
              <a:t>Prepared by:</a:t>
            </a:r>
            <a:br>
              <a:rPr lang="en-US" sz="2000" dirty="0"/>
            </a:br>
            <a:r>
              <a:rPr lang="en-US" sz="2000" dirty="0"/>
              <a:t>Heba Mohamed – Sara </a:t>
            </a:r>
            <a:r>
              <a:rPr lang="en-US" sz="2000" dirty="0" err="1"/>
              <a:t>Mahrous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725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BBA578-1877-413D-AA8B-209A0C6AB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DC5FC-8505-4C35-BEBE-1947857117C8}"/>
              </a:ext>
            </a:extLst>
          </p:cNvPr>
          <p:cNvSpPr txBox="1"/>
          <p:nvPr/>
        </p:nvSpPr>
        <p:spPr>
          <a:xfrm>
            <a:off x="1297641" y="759758"/>
            <a:ext cx="91507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1" dirty="0"/>
              <a:t>Revenue distribution is right-skewed</a:t>
            </a:r>
            <a:r>
              <a:rPr lang="en-US" sz="2200" dirty="0"/>
              <a:t> – most restaurants generate lower to mid-level revenues.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Majority of revenues are below 500</a:t>
            </a:r>
            <a:r>
              <a:rPr lang="en-US" sz="2200" dirty="0"/>
              <a:t> – indicating moderate earnings for most restaurants.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Few high performers</a:t>
            </a:r>
            <a:r>
              <a:rPr lang="en-US" sz="2200" dirty="0"/>
              <a:t> – only a small number of restaurants achieve revenues above 1000.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Business implication</a:t>
            </a:r>
            <a:r>
              <a:rPr lang="en-US" sz="2200" dirty="0"/>
              <a:t> – the market is dominated by medium-revenue restaurants, while high-revenue ones are rare and may need special strategies.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BB2319-5557-455B-A3F8-B9B0773FD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668" y="3560524"/>
            <a:ext cx="4953691" cy="22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5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5B93FE-B042-41EC-BE5A-3536EC6EF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392CFD-9C1F-4072-BE15-68CC58DE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628837"/>
            <a:ext cx="10515600" cy="3324598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dirty="0"/>
              <a:t>positive correlation</a:t>
            </a:r>
            <a:r>
              <a:rPr lang="en-US" dirty="0"/>
              <a:t>: as the </a:t>
            </a:r>
            <a:r>
              <a:rPr lang="en-US" b="1" dirty="0"/>
              <a:t>number of orders completed by a driver increases, total revenue also rises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Drivers with low order counts (1–3 orders)</a:t>
            </a:r>
            <a:r>
              <a:rPr lang="en-US" dirty="0"/>
              <a:t> generate relatively low revenues, mostly below </a:t>
            </a:r>
            <a:r>
              <a:rPr lang="en-US" b="1" dirty="0"/>
              <a:t>2,</a:t>
            </a:r>
            <a:r>
              <a:rPr lang="ar-EG" b="1" dirty="0"/>
              <a:t>8</a:t>
            </a:r>
            <a:r>
              <a:rPr lang="en-US" b="1" dirty="0"/>
              <a:t>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Mid-level drivers (4–7 orders)</a:t>
            </a:r>
            <a:r>
              <a:rPr lang="en-US" dirty="0"/>
              <a:t> show a wider revenue range, with several generating between </a:t>
            </a:r>
            <a:r>
              <a:rPr lang="en-US" b="1" dirty="0"/>
              <a:t>3,000–4,500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drivers (8–10+ orders)</a:t>
            </a:r>
            <a:r>
              <a:rPr lang="en-US" dirty="0"/>
              <a:t> achieve the highest revenues, peaking close to </a:t>
            </a:r>
            <a:r>
              <a:rPr lang="en-US" b="1" dirty="0"/>
              <a:t>6,000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bubble sizes vary</a:t>
            </a:r>
            <a:r>
              <a:rPr lang="en-US" dirty="0"/>
              <a:t>, indicating differences in revenue contribution – some drivers generate significantly higher earnings despite similar order 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revenue performance is </a:t>
            </a:r>
            <a:r>
              <a:rPr lang="en-US" b="1" dirty="0"/>
              <a:t>driven by order volume</a:t>
            </a:r>
            <a:r>
              <a:rPr lang="en-US" dirty="0"/>
              <a:t>, with drivers handling more orders consistently achieving higher revenues.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8A2DC3-FC35-4AE6-A9CA-A045A6E6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06" y="3953435"/>
            <a:ext cx="4978263" cy="18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CABCDF-F83E-4976-AA82-84A44FE4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62933D-C1E9-4813-A712-90604EFD4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9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53F8CC-7799-4CD1-9FC6-3549943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502"/>
            <a:ext cx="10515600" cy="1502896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The company has various amounts of data on customers, drivers and orders, but it's not fully used effectively. 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Without analyzing this data, it's difficult to know:</a:t>
            </a:r>
            <a:br>
              <a:rPr lang="en-US" sz="2800" b="1" dirty="0">
                <a:latin typeface="+mn-lt"/>
              </a:rPr>
            </a:br>
            <a:endParaRPr lang="en-U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E52D-068D-4F24-9F30-6FC31D97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83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1-Which items sell best.</a:t>
            </a:r>
          </a:p>
          <a:p>
            <a:pPr marL="0" indent="0">
              <a:buNone/>
            </a:pPr>
            <a:r>
              <a:rPr lang="en-US" sz="2400" dirty="0"/>
              <a:t>2-Drivers and delivery date for each area.</a:t>
            </a:r>
          </a:p>
          <a:p>
            <a:pPr marL="0" indent="0">
              <a:buNone/>
            </a:pPr>
            <a:r>
              <a:rPr lang="en-US" sz="2400" dirty="0"/>
              <a:t>3-Customers' payment methods.</a:t>
            </a:r>
          </a:p>
          <a:p>
            <a:pPr marL="0" indent="0">
              <a:buNone/>
            </a:pPr>
            <a:r>
              <a:rPr lang="en-US" sz="2400" dirty="0"/>
              <a:t>4-Regions where orders are most frequently placed.</a:t>
            </a:r>
          </a:p>
          <a:p>
            <a:pPr marL="0" indent="0">
              <a:buNone/>
            </a:pPr>
            <a:r>
              <a:rPr lang="en-US" sz="2400" dirty="0"/>
              <a:t>Therefore, the project aims to analyze the data to understand requirements, evaluate performance, and help the company improve operations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0210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AADA1-4AF8-4C6A-BADD-8FE49BF8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05F2-3AB6-4787-8EBA-4630175BE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717830"/>
            <a:ext cx="9946342" cy="5422340"/>
          </a:xfrm>
        </p:spPr>
        <p:txBody>
          <a:bodyPr/>
          <a:lstStyle/>
          <a:p>
            <a:r>
              <a:rPr lang="en-US" b="1" dirty="0"/>
              <a:t>Customer:</a:t>
            </a:r>
            <a:r>
              <a:rPr lang="en-US" dirty="0"/>
              <a:t> Contains customer information such as customer ID, name, email, phone number, and address.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Order:</a:t>
            </a:r>
            <a:r>
              <a:rPr lang="en-US" dirty="0"/>
              <a:t> Contains order information such as order ID, order date, status.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661DF-8170-414C-8B2C-1C8836173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4" y="1676774"/>
            <a:ext cx="3302374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79B4C9-13AE-47F6-B7E9-74F792DAB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92" y="3908472"/>
            <a:ext cx="3302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9A3F9-549D-45F2-872C-BDB417A84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CAA3-13D2-4C39-BB19-6761D813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0" y="685800"/>
            <a:ext cx="9816353" cy="5491163"/>
          </a:xfrm>
        </p:spPr>
        <p:txBody>
          <a:bodyPr/>
          <a:lstStyle/>
          <a:p>
            <a:r>
              <a:rPr lang="en-US" b="1" dirty="0" err="1"/>
              <a:t>OrderDetails</a:t>
            </a:r>
            <a:r>
              <a:rPr lang="en-US" b="1" dirty="0"/>
              <a:t>:</a:t>
            </a:r>
            <a:r>
              <a:rPr lang="en-US" dirty="0"/>
              <a:t> contains details of the order as </a:t>
            </a:r>
            <a:r>
              <a:rPr lang="en-US" dirty="0" err="1"/>
              <a:t>MenuItemID</a:t>
            </a:r>
            <a:r>
              <a:rPr lang="en-US" dirty="0"/>
              <a:t>, Quantity, Price and </a:t>
            </a:r>
            <a:r>
              <a:rPr lang="en-US" dirty="0" err="1"/>
              <a:t>DriverName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MenuItems</a:t>
            </a:r>
            <a:r>
              <a:rPr lang="en-US" b="1" dirty="0"/>
              <a:t>:</a:t>
            </a:r>
            <a:r>
              <a:rPr lang="en-US" dirty="0"/>
              <a:t> contains menu details as </a:t>
            </a:r>
            <a:r>
              <a:rPr lang="en-US" dirty="0" err="1"/>
              <a:t>ItemName</a:t>
            </a:r>
            <a:r>
              <a:rPr lang="en-US" dirty="0"/>
              <a:t>, Price, </a:t>
            </a:r>
            <a:r>
              <a:rPr lang="en-US" dirty="0" err="1"/>
              <a:t>CuisineType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81854-F594-4366-ADC1-C5359D1E1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3" y="1775012"/>
            <a:ext cx="2804832" cy="1242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C5FFA-A60C-4006-BAC8-DF7F99E01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3" y="4477871"/>
            <a:ext cx="2804832" cy="12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D8F773-F952-474A-B036-61A1FA73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3B25-B287-4B3B-9A07-E5BA7333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712693"/>
            <a:ext cx="9922248" cy="5464269"/>
          </a:xfrm>
        </p:spPr>
        <p:txBody>
          <a:bodyPr/>
          <a:lstStyle/>
          <a:p>
            <a:r>
              <a:rPr lang="en-US" b="1" dirty="0"/>
              <a:t>Payments:</a:t>
            </a:r>
            <a:r>
              <a:rPr lang="en-US" dirty="0"/>
              <a:t> Contains Payment information as </a:t>
            </a:r>
            <a:r>
              <a:rPr lang="en-US" dirty="0" err="1"/>
              <a:t>PaymentDate</a:t>
            </a:r>
            <a:r>
              <a:rPr lang="en-US" dirty="0"/>
              <a:t>, </a:t>
            </a:r>
            <a:r>
              <a:rPr lang="en-US" dirty="0" err="1"/>
              <a:t>PaymentMethod</a:t>
            </a:r>
            <a:r>
              <a:rPr lang="en-US" dirty="0"/>
              <a:t>, Amount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Reviews:</a:t>
            </a:r>
            <a:r>
              <a:rPr lang="en-US" dirty="0"/>
              <a:t> Contains Reviews information as Rating and </a:t>
            </a:r>
            <a:r>
              <a:rPr lang="en-US" dirty="0" err="1"/>
              <a:t>ReviewDate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20D4C-2A36-42B9-8D76-255AF673D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64" y="1689707"/>
            <a:ext cx="316286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934A0-5BA9-458C-A34E-ACF2F3E22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64" y="4506305"/>
            <a:ext cx="316286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1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55095-1F80-420A-9121-9A3AC651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97078-4B2A-4D7C-9098-F8A8D715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03" y="545758"/>
            <a:ext cx="5952668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Relations Between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28073-5445-4E54-BEC5-087B8D276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7" r="-17097"/>
          <a:stretch/>
        </p:blipFill>
        <p:spPr>
          <a:xfrm>
            <a:off x="6992471" y="1045229"/>
            <a:ext cx="6006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8BD1D-3246-4F1F-9847-9CC2DAE7CF21}"/>
              </a:ext>
            </a:extLst>
          </p:cNvPr>
          <p:cNvSpPr txBox="1"/>
          <p:nvPr/>
        </p:nvSpPr>
        <p:spPr>
          <a:xfrm>
            <a:off x="1165670" y="1871321"/>
            <a:ext cx="45673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Customer Can Make Many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Customer Can Give Many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Order Can Contain Many </a:t>
            </a:r>
            <a:r>
              <a:rPr lang="en-US" sz="2400" dirty="0" err="1"/>
              <a:t>OrderDetails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Order Has One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</a:t>
            </a:r>
            <a:r>
              <a:rPr lang="en-US" sz="2400" dirty="0" err="1"/>
              <a:t>MenuItem</a:t>
            </a:r>
            <a:r>
              <a:rPr lang="en-US" sz="2400" dirty="0"/>
              <a:t> Include Many </a:t>
            </a:r>
            <a:r>
              <a:rPr lang="en-US" sz="2400" dirty="0" err="1"/>
              <a:t>OrderDetails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7A4C20-3327-4DB7-8AB0-3A0453595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B2B128-845E-41E9-95D8-88B2786A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Main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2B7B-71ED-4996-AC5D-4064E587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040471" cy="4617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Orders Distribution by Cuisine &amp; Payment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Orders are fairly evenly distributed across cuisines (Chinese, Egyptian, Greek, Indian,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Paid</a:t>
            </a:r>
            <a:r>
              <a:rPr lang="en-US" dirty="0"/>
              <a:t> is by far the most dominant payment method compared to others because shipped , canceled and pending orders are the most dominant status compared to delivered one.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195BB-5A10-41EC-B912-07DC25C1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10" y="4235825"/>
            <a:ext cx="4863372" cy="16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3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FEB30-989B-41B3-B0DD-8C232FC37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777DD27-B57D-4BEB-B26A-0E834D35E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072" y="523265"/>
            <a:ext cx="967973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American cuisine</a:t>
            </a:r>
            <a:r>
              <a:rPr lang="en-US" sz="2200" dirty="0"/>
              <a:t> generates the highest revenue (~46K).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Indian and Chinese cuisines</a:t>
            </a:r>
            <a:r>
              <a:rPr lang="en-US" sz="2200" dirty="0"/>
              <a:t> follow closely with revenues around 44–45K.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Thai and Lebanese cuisines</a:t>
            </a:r>
            <a:r>
              <a:rPr lang="en-US" sz="2200" dirty="0"/>
              <a:t> perform at a mid-to-high level (~40–42K).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Mediterranean cuisine</a:t>
            </a:r>
            <a:r>
              <a:rPr lang="en-US" sz="2200" dirty="0"/>
              <a:t> records the lowest revenue (&lt;35K).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Across all cuisine types, </a:t>
            </a:r>
            <a:r>
              <a:rPr lang="en-US" sz="2200" b="1" dirty="0"/>
              <a:t>Shipped</a:t>
            </a:r>
            <a:r>
              <a:rPr lang="en-US" sz="2200" dirty="0"/>
              <a:t> orders contribute the most to revenue, followed by </a:t>
            </a:r>
            <a:r>
              <a:rPr lang="en-US" sz="2200" b="1" dirty="0"/>
              <a:t>Delivered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Pending</a:t>
            </a:r>
            <a:r>
              <a:rPr lang="en-US" sz="2200" dirty="0"/>
              <a:t> orders show a moderate contribution, while </a:t>
            </a:r>
            <a:r>
              <a:rPr lang="en-US" sz="2200" b="1" dirty="0"/>
              <a:t>Cancelled</a:t>
            </a:r>
            <a:r>
              <a:rPr lang="en-US" sz="2200" dirty="0"/>
              <a:t> orders consistently account for the smallest share.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Overall, the dominant trend is that </a:t>
            </a:r>
            <a:r>
              <a:rPr lang="en-US" sz="2200" b="1" dirty="0"/>
              <a:t>Shipped and Delivered orders drive the majority of revenue</a:t>
            </a:r>
            <a:r>
              <a:rPr lang="en-US" sz="22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BC5E1-AE09-4062-AAD6-6FCE7DD3FF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" t="-2979" r="1851" b="-1"/>
          <a:stretch/>
        </p:blipFill>
        <p:spPr>
          <a:xfrm>
            <a:off x="5627503" y="4047565"/>
            <a:ext cx="4894730" cy="192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03687-B8DA-47BC-A547-6B6A688D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773868-4647-4F8C-A727-E2769D79B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9302" y="504940"/>
            <a:ext cx="102010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Nachos are the clear revenue leader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could be promoted more aggressively (bundles, featured item).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Egyptian dish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Koshari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ranks among the top items, aligning with earlier findings that Egyptian cuisine performs strongly.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Menu diversity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(Greek, American, Middle Eastern, Italian, Indian) shows that no single cuisine dominates across all items — revenue is spread across international dishes.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Mid-tier items maintain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steady contribution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good base for sales stability.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3EA3B-DFDC-43FC-8C6A-07E865C7B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377" y="3646058"/>
            <a:ext cx="481404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1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629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 The company has various amounts of data on customers, drivers and orders, but it's not fully used effectively.  Without analyzing this data, it's difficult to know: </vt:lpstr>
      <vt:lpstr>PowerPoint Presentation</vt:lpstr>
      <vt:lpstr>PowerPoint Presentation</vt:lpstr>
      <vt:lpstr>PowerPoint Presentation</vt:lpstr>
      <vt:lpstr>Relations Between Tables</vt:lpstr>
      <vt:lpstr>Main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Heba Muhamed                Sara Mahrous</dc:title>
  <dc:creator>Heba Muhamed</dc:creator>
  <cp:lastModifiedBy>Heba Muhamed</cp:lastModifiedBy>
  <cp:revision>4</cp:revision>
  <dcterms:created xsi:type="dcterms:W3CDTF">2025-08-23T20:46:49Z</dcterms:created>
  <dcterms:modified xsi:type="dcterms:W3CDTF">2025-08-30T10:29:32Z</dcterms:modified>
</cp:coreProperties>
</file>