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Chewy"/>
      <p:regular r:id="rId24"/>
    </p:embeddedFon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hew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6f12424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6f12424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f6f124249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f6f124249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f6f124249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f6f12424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f6f124249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f6f12424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f6f124249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f6f124249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f6f12424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f6f12424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f6f12424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f6f12424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f6f124249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f6f124249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f6f12424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f6f12424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f6f12424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f6f12424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6f12424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6f12424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f6f12424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f6f12424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f6f12424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f6f12424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f6f12424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f6f12424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f6f12424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f6f12424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6f12424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6f12424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f6f12424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f6f12424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808651" y="662475"/>
            <a:ext cx="7526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Energy Consumption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useful business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71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Cost by Region and Demand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*  Normal consumption has the highest demand in all regions.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*  Region D has the lowest overall demand, especially for High consumption.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725" y="1288763"/>
            <a:ext cx="35433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74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useful business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 Energy Consumption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Peak Consumption: High in January and December.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Low Consumption: In June and July.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Actions: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Focus on energy savings in low-demand months.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Adjust pricing based on seasonal demand.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050" y="1571613"/>
            <a:ext cx="39052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63" y="152400"/>
            <a:ext cx="71794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useful business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66325"/>
            <a:ext cx="83928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/>
              <a:t>Summary:</a:t>
            </a:r>
            <a:endParaRPr b="1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Evening has the highest consumption, while Night has the lowest.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Region C shows high variability in consumption.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Seasonal trends: Higher demand in winter, lower in summer.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/>
              <a:t>Next Steps:</a:t>
            </a:r>
            <a:endParaRPr b="1"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Implement energy-saving strategies during low-demand months and </a:t>
            </a:r>
            <a:r>
              <a:rPr lang="ar"/>
              <a:t>regions</a:t>
            </a:r>
            <a:r>
              <a:rPr lang="ar"/>
              <a:t>.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Use insights to adjust pricing and optimize capacity.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ar"/>
              <a:t>ANOVA Test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/>
              <a:t>        Objective:</a:t>
            </a:r>
            <a:r>
              <a:rPr lang="ar"/>
              <a:t> Test if there is a significant relationship between region and energy consumption.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/>
              <a:t>Result:</a:t>
            </a:r>
            <a:endParaRPr b="1"/>
          </a:p>
          <a:p>
            <a:pPr indent="-287972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○"/>
            </a:pPr>
            <a:r>
              <a:rPr lang="ar" sz="1800"/>
              <a:t>p-value: &lt; 0.05</a:t>
            </a:r>
            <a:endParaRPr sz="1800"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○"/>
            </a:pPr>
            <a:r>
              <a:rPr lang="ar" sz="1800"/>
              <a:t>Decision: Reject H₀.</a:t>
            </a:r>
            <a:endParaRPr sz="1800"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○"/>
            </a:pPr>
            <a:r>
              <a:rPr lang="ar" sz="1800"/>
              <a:t>Conclusion: There is a significant relationship between region and energy consumption.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/>
              <a:t>        ANOVA Test Limitations:</a:t>
            </a:r>
            <a:endParaRPr b="1"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lang="ar"/>
              <a:t>Lacks Pairwise Comparisons: Does not provide specific relationships between individual groups. Requires a post-hoc test.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lang="ar"/>
              <a:t>Numerical Data Only: Cannot analyze categorical data directly.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ar"/>
              <a:t>Chi-Squared Test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/>
              <a:t>Objective:</a:t>
            </a:r>
            <a:r>
              <a:rPr lang="ar"/>
              <a:t> Test if there is a significant relationship between TimeOfDay and energy consumption categories.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/>
              <a:t>Result:</a:t>
            </a:r>
            <a:endParaRPr b="1"/>
          </a:p>
          <a:p>
            <a:pPr indent="-293211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ar"/>
              <a:t>p-value: 0.0</a:t>
            </a:r>
            <a:endParaRPr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ar"/>
              <a:t>Decision: Reject H₀.</a:t>
            </a:r>
            <a:endParaRPr/>
          </a:p>
          <a:p>
            <a:pPr indent="-29321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ar"/>
              <a:t>Conclusion: There is a significant relationship between TimeOfDay and energy consumption.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/>
              <a:t>Chi-Squared Test Limitations:</a:t>
            </a:r>
            <a:endParaRPr b="1"/>
          </a:p>
          <a:p>
            <a:pPr indent="-293211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lang="ar"/>
              <a:t>No Pairwise Comparisons: Similar to ANOVA, Chi-squared only tests overall independence.</a:t>
            </a:r>
            <a:endParaRPr/>
          </a:p>
          <a:p>
            <a:pPr indent="-293211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lang="ar"/>
              <a:t>Categorical Data Only: Requires data to be grouped into categories and cannot handle numerical data directly.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ar"/>
              <a:t>Choosing Threshold and Its Impact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/>
              <a:t>Threshold: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Set at the 33rd percentile: 0.0830 kWh.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/>
              <a:t>Impact: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Low Consumption Cells: Identified cells below the threshold.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Total Cost Saved: EGP 403,437.36.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499200" y="1266325"/>
            <a:ext cx="86448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ar" sz="154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Thank You</a:t>
            </a:r>
            <a:r>
              <a:rPr lang="ar" sz="15400">
                <a:latin typeface="Chewy"/>
                <a:ea typeface="Chewy"/>
                <a:cs typeface="Chewy"/>
                <a:sym typeface="Chewy"/>
              </a:rPr>
              <a:t> </a:t>
            </a:r>
            <a:endParaRPr sz="15400"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Objective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/>
              <a:t> Analyze energy consumption data to identify patterns and trends.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/>
              <a:t> Validate assumptions using statistical tests: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1- Region's impact on energy consumption.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 2- Relationship between time of day and energy consumption.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ar"/>
              <a:t> Recommend a threshold for low-consumption cells to optimize usage.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/>
              <a:t>  </a:t>
            </a:r>
            <a:r>
              <a:rPr lang="ar"/>
              <a:t>Calculate potential savings in kWh and EGP through optimization.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Cleaning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Handling Missing Data: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/>
              <a:t>Filled missing timestamps with interpolated values.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ar"/>
              <a:t>Replaced missing values in KWH/hh (per half hour) with the median of the respective cell.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Outlier Removal: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/>
              <a:t>Used the IQR method to identify and remove extreme outliers.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Data Type Corrections: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ar"/>
              <a:t>Converted DateTime to a proper datetime format.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ar"/>
              <a:t>Ensured numeric columns (cost, New_KWH/hh (per half hour)) were correctly typed.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Cleaning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Column Cleaning: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ar"/>
              <a:t>Standardized column names by removing leading/trailing spaces.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r"/>
              <a:t>Ensured consistency in names for easier analysis.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Categorical Data Cleanup: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ar"/>
              <a:t>Validated categorical variables (e.g., region, TimeOfDay) for consistency.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Dataset Overview after Cleaning: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/>
              <a:t>Number of rows:</a:t>
            </a:r>
            <a:r>
              <a:rPr lang="ar"/>
              <a:t> 1,436,640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/>
              <a:t>Key variables:</a:t>
            </a:r>
            <a:r>
              <a:rPr lang="ar"/>
              <a:t> KWH/hh_(per half hour), cost, region, TimeOfDay, Consumption_Category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Feature</a:t>
            </a:r>
            <a:r>
              <a:rPr lang="a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"/>
              <a:t>Engineering: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lang="ar"/>
              <a:t>New Features Created: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○"/>
            </a:pPr>
            <a:r>
              <a:rPr lang="ar" sz="1800"/>
              <a:t>Cost Per kWh: Calculated cost for each consumption period using a dynamic pricing model.</a:t>
            </a:r>
            <a:endParaRPr sz="18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○"/>
            </a:pPr>
            <a:r>
              <a:rPr lang="ar" sz="1800"/>
              <a:t>Time-Based Features:</a:t>
            </a:r>
            <a:endParaRPr sz="1800"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■"/>
            </a:pPr>
            <a:r>
              <a:rPr lang="ar" sz="1800"/>
              <a:t>Extracted Hour, Day, Month, Year, and DayOfWeek from the DateTime column.</a:t>
            </a:r>
            <a:endParaRPr sz="1800"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■"/>
            </a:pPr>
            <a:r>
              <a:rPr lang="ar" sz="1800"/>
              <a:t>Categorized times into TimeOfDay (e.g., Morning, Afternoon, Evening, Night).</a:t>
            </a:r>
            <a:endParaRPr sz="18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○"/>
            </a:pPr>
            <a:r>
              <a:rPr lang="ar" sz="1800"/>
              <a:t>Season Classification: Classified months into seasons (e.g., Winter, Summer).</a:t>
            </a:r>
            <a:endParaRPr sz="1800"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○"/>
            </a:pPr>
            <a:r>
              <a:rPr lang="ar" sz="1800"/>
              <a:t>Consumption Category: Grouped consumption into Low, Normal, and High based on thresholds.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lang="ar"/>
              <a:t>Purpose: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○"/>
            </a:pPr>
            <a:r>
              <a:rPr lang="ar" sz="1800"/>
              <a:t>Enhance the dataset with meaningful features for better insights and analysis.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81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useful business insights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028700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Consumption by Time of Day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*   Evening generally has the highest energy consumption across all regions.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*   Night consistently has the lowest consumption, indicating off-peak usage.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r"/>
              <a:t>*   Region C shows the highest variability in consumption across different times of day.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000" y="1088925"/>
            <a:ext cx="4318000" cy="16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useful business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Consumption Categories by Region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*   Region A: Balanced across all categories.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*   Region B: More Low consumption.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*   Region C: Mostly High consumption.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*   Region D: Predominantly Low consumption with very few High entries.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975" y="1370725"/>
            <a:ext cx="29941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175" y="81325"/>
            <a:ext cx="68136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