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2634C0A-30F8-4C0A-9273-09C69355B7E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A85B8C0-5528-424D-9A76-D207C10F1051}" type="slidenum">
              <a:rPr b="0" lang="en-US" sz="1400" spc="-1" strike="noStrike">
                <a:latin typeface="Times New Roman"/>
                <a:ea typeface="DejaVu Sans"/>
              </a:rPr>
              <a:t>9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B634D9C-AFCD-491F-AB96-B323F77867C3}" type="slidenum">
              <a:rPr b="0" lang="en-US" sz="1400" spc="-1" strike="noStrike">
                <a:latin typeface="Times New Roman"/>
                <a:ea typeface="DejaVu Sans"/>
              </a:rPr>
              <a:t>9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948ED05-4D07-4D5C-A8BD-4C210E7665BC}" type="slidenum">
              <a:rPr b="0" lang="en-US" sz="1400" spc="-1" strike="noStrike">
                <a:latin typeface="Times New Roman"/>
                <a:ea typeface="DejaVu Sans"/>
              </a:rPr>
              <a:t>9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5DCBE1A-E387-4EF3-ABEC-B02B29E9931B}" type="slidenum">
              <a:rPr b="0" lang="en-US" sz="1400" spc="-1" strike="noStrike">
                <a:latin typeface="Times New Roman"/>
                <a:ea typeface="DejaVu Sans"/>
              </a:rPr>
              <a:t>9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D7DFADB-B490-4493-A4EB-B1C9414C8526}" type="slidenum">
              <a:rPr b="0" lang="en-US" sz="1400" spc="-1" strike="noStrike">
                <a:latin typeface="Times New Roman"/>
                <a:ea typeface="DejaVu Sans"/>
              </a:rPr>
              <a:t>9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A73FDF8-CDC6-4465-A7DD-85F7C28FAA91}" type="slidenum">
              <a:rPr b="0" lang="en-US" sz="1400" spc="-1" strike="noStrike">
                <a:latin typeface="Times New Roman"/>
                <a:ea typeface="DejaVu Sans"/>
              </a:rPr>
              <a:t>9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CE5572C-FC87-4A9C-8D16-25DC81D31CD3}" type="slidenum">
              <a:rPr b="0" lang="en-US" sz="1400" spc="-1" strike="noStrike">
                <a:latin typeface="Times New Roman"/>
                <a:ea typeface="DejaVu Sans"/>
              </a:rPr>
              <a:t>9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7071AA6-F765-4ADC-A9E1-7C844C5ABC7F}" type="slidenum">
              <a:rPr b="0" lang="en-US" sz="1400" spc="-1" strike="noStrike">
                <a:latin typeface="Times New Roman"/>
                <a:ea typeface="DejaVu Sans"/>
              </a:rPr>
              <a:t>9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607676E-725B-432D-B2CF-82FFAB0C4C71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7307280" y="4864680"/>
            <a:ext cx="1322640" cy="301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943920" y="4864680"/>
            <a:ext cx="6237000" cy="301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93280" y="4864680"/>
            <a:ext cx="455400" cy="301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F7CE25-858A-4B54-98CB-02CC2C2F5365}" type="slidenum">
              <a:rPr b="1" lang="en-US" sz="750" spc="-1" strike="noStrike">
                <a:solidFill>
                  <a:srgbClr val="bfbfbf"/>
                </a:solidFill>
                <a:latin typeface="Century Gothic"/>
              </a:rPr>
              <a:t>9</a:t>
            </a:fld>
            <a:endParaRPr b="0" lang="en-GB" sz="75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660" spc="-1" strike="noStrike" cap="small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30" spc="-1" strike="noStrike" cap="small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330" spc="-1" strike="noStrike" cap="small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60" spc="-1" strike="noStrike" cap="small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160" spc="-1" strike="noStrike" cap="small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160" spc="-1" strike="noStrike" cap="small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160" spc="-1" strike="noStrike" cap="small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small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small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small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8" descr=""/>
          <p:cNvPicPr/>
          <p:nvPr/>
        </p:nvPicPr>
        <p:blipFill>
          <a:blip r:embed="rId1"/>
          <a:stretch/>
        </p:blipFill>
        <p:spPr>
          <a:xfrm>
            <a:off x="0" y="0"/>
            <a:ext cx="10080360" cy="5670360"/>
          </a:xfrm>
          <a:prstGeom prst="rect">
            <a:avLst/>
          </a:prstGeom>
          <a:ln w="0"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1009800" y="1874880"/>
            <a:ext cx="9070560" cy="103824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787878"/>
            </a:outerShdw>
          </a:effectLst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dddddd"/>
                </a:solidFill>
                <a:latin typeface="Autour One"/>
              </a:rPr>
              <a:t>Opinion Analyzer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141720" y="5059080"/>
            <a:ext cx="312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latin typeface="Arial"/>
                <a:ea typeface="AR PL KaitiM GB"/>
              </a:rPr>
              <a:t>Martin, Philipp, Anja &amp; Dustin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0" y="225360"/>
            <a:ext cx="9327960" cy="94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650" spc="-1" strike="noStrike" cap="all">
                <a:solidFill>
                  <a:srgbClr val="f4b54b"/>
                </a:solidFill>
                <a:latin typeface="Century Gothic"/>
              </a:rPr>
              <a:t>Übersicht</a:t>
            </a:r>
            <a:endParaRPr b="0" lang="en-US" sz="265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0" y="1327320"/>
            <a:ext cx="9072360" cy="328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Frontend (Live-Demo)</a:t>
            </a:r>
            <a:endParaRPr b="0" lang="en-GB" sz="1660" spc="-1" strike="noStrike">
              <a:latin typeface="Arial"/>
            </a:endParaRPr>
          </a:p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Statistik (Live-Demo)</a:t>
            </a:r>
            <a:endParaRPr b="0" lang="en-GB" sz="1660" spc="-1" strike="noStrike">
              <a:latin typeface="Arial"/>
            </a:endParaRPr>
          </a:p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Übersicht über das Backend</a:t>
            </a:r>
            <a:endParaRPr b="0" lang="en-GB" sz="1660" spc="-1" strike="noStrike">
              <a:latin typeface="Arial"/>
            </a:endParaRPr>
          </a:p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Skalierbarkeit</a:t>
            </a:r>
            <a:endParaRPr b="0" lang="en-GB" sz="1660" spc="-1" strike="noStrike">
              <a:latin typeface="Arial"/>
            </a:endParaRPr>
          </a:p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Verwertbarkeit</a:t>
            </a:r>
            <a:endParaRPr b="0" lang="en-GB" sz="1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0" y="225360"/>
            <a:ext cx="9327960" cy="94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650" spc="-1" strike="noStrike" cap="all">
                <a:solidFill>
                  <a:srgbClr val="f4b54b"/>
                </a:solidFill>
                <a:latin typeface="Century Gothic"/>
              </a:rPr>
              <a:t>Frontend</a:t>
            </a:r>
            <a:r>
              <a:rPr b="0" lang="en-US" sz="3200" spc="-1" strike="noStrike" cap="all">
                <a:solidFill>
                  <a:srgbClr val="f4b54b"/>
                </a:solidFill>
                <a:latin typeface="Century Gothic"/>
              </a:rPr>
              <a:t>  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0" y="511560"/>
            <a:ext cx="10080360" cy="327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36160" indent="-235800" algn="ctr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Font typeface="Arial"/>
              <a:buChar char="•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Wie funktioniert es und was bekommt Man?</a:t>
            </a:r>
            <a:endParaRPr b="0" lang="en-GB" sz="166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496"/>
              </a:spcAft>
              <a:tabLst>
                <a:tab algn="l" pos="0"/>
              </a:tabLst>
            </a:pPr>
            <a:r>
              <a:rPr b="0" lang="en-US" sz="3200" spc="-1" strike="noStrike" cap="small">
                <a:solidFill>
                  <a:srgbClr val="c9211e"/>
                </a:solidFill>
                <a:highlight>
                  <a:srgbClr val="000000"/>
                </a:highlight>
                <a:latin typeface="Arial"/>
              </a:rPr>
              <a:t>Live-Demo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54" name="Grafik 8" descr=""/>
          <p:cNvPicPr/>
          <p:nvPr/>
        </p:nvPicPr>
        <p:blipFill>
          <a:blip r:embed="rId1"/>
          <a:stretch/>
        </p:blipFill>
        <p:spPr>
          <a:xfrm>
            <a:off x="0" y="2946240"/>
            <a:ext cx="10080360" cy="272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0" y="225360"/>
            <a:ext cx="9327960" cy="94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650" spc="-1" strike="noStrike" cap="all">
                <a:solidFill>
                  <a:srgbClr val="f4b54b"/>
                </a:solidFill>
                <a:latin typeface="Century Gothic"/>
              </a:rPr>
              <a:t>Statistiken</a:t>
            </a:r>
            <a:endParaRPr b="0" lang="en-US" sz="265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0" y="1327320"/>
            <a:ext cx="10080360" cy="3265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tabLst>
                <a:tab algn="l" pos="0"/>
              </a:tabLst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System-/Datenbankstatus</a:t>
            </a:r>
            <a:endParaRPr b="0" lang="en-GB" sz="166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496"/>
              </a:spcAft>
              <a:tabLst>
                <a:tab algn="l" pos="0"/>
              </a:tabLst>
            </a:pPr>
            <a:r>
              <a:rPr b="0" lang="en-US" sz="3200" spc="-1" strike="noStrike" cap="small">
                <a:solidFill>
                  <a:srgbClr val="c9211e"/>
                </a:solidFill>
                <a:highlight>
                  <a:srgbClr val="000000"/>
                </a:highlight>
                <a:latin typeface="Arial"/>
              </a:rPr>
              <a:t>Live-Demo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0" y="225360"/>
            <a:ext cx="9327960" cy="94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f4b54b"/>
                </a:solidFill>
                <a:latin typeface="Century Gothic"/>
              </a:rPr>
              <a:t>PROJEKT ARCHITEKTUR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8" name="Grafik 6" descr=""/>
          <p:cNvPicPr/>
          <p:nvPr/>
        </p:nvPicPr>
        <p:blipFill>
          <a:blip r:embed="rId1"/>
          <a:stretch/>
        </p:blipFill>
        <p:spPr>
          <a:xfrm>
            <a:off x="2035440" y="1292040"/>
            <a:ext cx="5857560" cy="437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0" y="225360"/>
            <a:ext cx="9327960" cy="94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f4b54b"/>
                </a:solidFill>
                <a:latin typeface="Century Gothic"/>
              </a:rPr>
              <a:t>Übersicht über das Backend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67360" y="1280160"/>
            <a:ext cx="39430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AR PL KaitiM GB"/>
              </a:rPr>
              <a:t>9</a:t>
            </a:r>
            <a:r>
              <a:rPr b="0" lang="en-US" sz="1800" spc="-1" strike="noStrike" u="sng">
                <a:uFillTx/>
                <a:latin typeface="Arial"/>
                <a:ea typeface="AR PL KaitiM GB"/>
              </a:rPr>
              <a:t> Docker Container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latin typeface="Arial"/>
                <a:ea typeface="AR PL KaitiM GB"/>
              </a:rPr>
              <a:t>Scraper (FAZ, Welt  und Spiegel)  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latin typeface="Arial"/>
                <a:ea typeface="AR PL KaitiM GB"/>
              </a:rPr>
              <a:t>Analyzer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latin typeface="Arial"/>
                <a:ea typeface="AR PL KaitiM GB"/>
              </a:rPr>
              <a:t>Postgres Datenbank mit PGAdmin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latin typeface="Arial"/>
                <a:ea typeface="AR PL KaitiM GB"/>
              </a:rPr>
              <a:t>Datenbank Konfigurator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latin typeface="Arial"/>
                <a:ea typeface="AR PL KaitiM GB"/>
              </a:rPr>
              <a:t>Grafana Frontend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latin typeface="Arial"/>
                <a:ea typeface="AR PL KaitiM GB"/>
              </a:rPr>
              <a:t>Prometheus Monitoring (3)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uFillTx/>
                <a:latin typeface="Arial"/>
                <a:ea typeface="AR PL KaitiM GB"/>
              </a:rPr>
              <a:t>3 Scraper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latin typeface="Arial"/>
                <a:ea typeface="AR PL KaitiM GB"/>
              </a:rPr>
              <a:t>FAZ (HTML Parsing)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latin typeface="Arial"/>
                <a:ea typeface="AR PL KaitiM GB"/>
              </a:rPr>
              <a:t>Welt (HTML Parsing)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latin typeface="Arial"/>
                <a:ea typeface="AR PL KaitiM GB"/>
              </a:rPr>
              <a:t>SpiegelOnline (API)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4745880" y="1228680"/>
            <a:ext cx="3487320" cy="38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uFillTx/>
                <a:latin typeface="Arial"/>
                <a:ea typeface="AR PL KaitiM GB"/>
              </a:rPr>
              <a:t>7 Sentiment Analyzer Modules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1" lang="en-US" sz="1800" spc="-1" strike="noStrike">
                <a:latin typeface="Arial"/>
                <a:ea typeface="AR PL KaitiM GB"/>
              </a:rPr>
              <a:t>Multilang Bert (Amazon)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1" lang="en-US" sz="1800" spc="-1" strike="noStrike">
                <a:latin typeface="Arial"/>
                <a:ea typeface="AR PL KaitiM GB"/>
              </a:rPr>
              <a:t>German Bert (Multi Dataset)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 PL KaitiM GB"/>
              </a:rPr>
              <a:t>Ensemble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200" spc="-1" strike="noStrike">
                <a:latin typeface="Arial"/>
                <a:ea typeface="AR PL KaitiM GB"/>
              </a:rPr>
              <a:t>Custom Bert (Million Post Corpus)</a:t>
            </a:r>
            <a:endParaRPr b="0" lang="en-GB" sz="12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200" spc="-1" strike="noStrike">
                <a:latin typeface="Arial"/>
                <a:ea typeface="AR PL KaitiM GB"/>
              </a:rPr>
              <a:t>TextBlob_de Sentiment</a:t>
            </a:r>
            <a:endParaRPr b="0" lang="en-GB" sz="12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 PL KaitiM GB"/>
              </a:rPr>
              <a:t>Word list</a:t>
            </a:r>
            <a:endParaRPr b="0" lang="en-GB" sz="12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 PL KaitiM GB"/>
              </a:rPr>
              <a:t>Word list + fasttext vectors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uFillTx/>
                <a:latin typeface="Arial"/>
                <a:ea typeface="AR PL KaitiM GB"/>
              </a:rPr>
              <a:t>Tools &amp; Technologien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latin typeface="Arial"/>
                <a:ea typeface="AR PL KaitiM GB"/>
              </a:rPr>
              <a:t>Docker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 PL KaitiM GB"/>
              </a:rPr>
              <a:t>Grafana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latin typeface="Arial"/>
                <a:ea typeface="AR PL KaitiM GB"/>
              </a:rPr>
              <a:t>Python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 PL KaitiM GB"/>
              </a:rPr>
              <a:t>PostgreSQL</a:t>
            </a:r>
            <a:endParaRPr b="0" lang="en-GB" sz="18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 PL KaitiM GB"/>
              </a:rPr>
              <a:t>NodeJS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0" y="74520"/>
            <a:ext cx="9327960" cy="124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650" spc="-1" strike="noStrike" cap="all">
                <a:solidFill>
                  <a:srgbClr val="f4b54b"/>
                </a:solidFill>
                <a:latin typeface="Century Gothic"/>
              </a:rPr>
              <a:t>Skalierbarkeit</a:t>
            </a:r>
            <a:endParaRPr b="0" lang="en-US" sz="265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0" y="1327320"/>
            <a:ext cx="9072360" cy="328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Arial"/>
              <a:buChar char="•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komponentenweise leicht auf verteilten Systemen zu deployen und einfach zu entwickeln/</a:t>
            </a:r>
            <a:r>
              <a:rPr b="0" lang="de-DE" sz="1660" spc="-1" strike="noStrike" cap="small">
                <a:solidFill>
                  <a:srgbClr val="ffffff"/>
                </a:solidFill>
                <a:latin typeface="Century Gothic"/>
              </a:rPr>
              <a:t>Maintainen</a:t>
            </a:r>
            <a:endParaRPr b="0" lang="en-GB" sz="1660" spc="-1" strike="noStrike">
              <a:latin typeface="Arial"/>
            </a:endParaRPr>
          </a:p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Arial"/>
              <a:buChar char="•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Flexibel erweiterbar mittels neuer Quellen, Datenfelder und Analysen</a:t>
            </a:r>
            <a:endParaRPr b="0" lang="en-GB" sz="1660" spc="-1" strike="noStrike">
              <a:latin typeface="Arial"/>
            </a:endParaRPr>
          </a:p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Arial"/>
              <a:buChar char="•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Docker: </a:t>
            </a:r>
            <a:endParaRPr b="0" lang="en-GB" sz="1660" spc="-1" strike="noStrike">
              <a:latin typeface="Arial"/>
            </a:endParaRPr>
          </a:p>
          <a:p>
            <a:pPr lvl="1" marL="614160" indent="-235800">
              <a:lnSpc>
                <a:spcPct val="100000"/>
              </a:lnSpc>
              <a:spcBef>
                <a:spcPts val="298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Arial"/>
              <a:buChar char="•"/>
            </a:pPr>
            <a:r>
              <a:rPr b="0" lang="en-US" sz="1490" spc="-1" strike="noStrike" cap="small">
                <a:solidFill>
                  <a:srgbClr val="ffffff"/>
                </a:solidFill>
                <a:latin typeface="Century Gothic"/>
              </a:rPr>
              <a:t>Einfache Systemintegration</a:t>
            </a:r>
            <a:endParaRPr b="0" lang="en-GB" sz="1490" spc="-1" strike="noStrike">
              <a:latin typeface="Arial"/>
            </a:endParaRPr>
          </a:p>
          <a:p>
            <a:pPr lvl="1" marL="614160" indent="-235800">
              <a:lnSpc>
                <a:spcPct val="100000"/>
              </a:lnSpc>
              <a:spcBef>
                <a:spcPts val="298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Arial"/>
              <a:buChar char="•"/>
            </a:pPr>
            <a:r>
              <a:rPr b="0" lang="en-US" sz="1490" spc="-1" strike="noStrike" cap="small">
                <a:solidFill>
                  <a:srgbClr val="ffffff"/>
                </a:solidFill>
                <a:latin typeface="Century Gothic"/>
              </a:rPr>
              <a:t>Einfache Tool-Erweiterung</a:t>
            </a:r>
            <a:endParaRPr b="0" lang="en-GB" sz="1490" spc="-1" strike="noStrike">
              <a:latin typeface="Arial"/>
            </a:endParaRPr>
          </a:p>
          <a:p>
            <a:pPr lvl="1" marL="614160" indent="-235800">
              <a:lnSpc>
                <a:spcPct val="100000"/>
              </a:lnSpc>
              <a:spcBef>
                <a:spcPts val="298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Arial"/>
              <a:buChar char="•"/>
            </a:pPr>
            <a:r>
              <a:rPr b="0" lang="en-US" sz="1490" spc="-1" strike="noStrike" cap="small">
                <a:solidFill>
                  <a:srgbClr val="ffffff"/>
                </a:solidFill>
                <a:latin typeface="Century Gothic"/>
              </a:rPr>
              <a:t>Automatisierte Sytemwartung</a:t>
            </a:r>
            <a:endParaRPr b="0" lang="en-GB" sz="149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tabLst>
                <a:tab algn="l" pos="0"/>
              </a:tabLst>
            </a:pPr>
            <a:endParaRPr b="0" lang="en-GB" sz="1490" spc="-1" strike="noStrike">
              <a:latin typeface="Arial"/>
            </a:endParaRPr>
          </a:p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Arial"/>
              <a:buChar char="•"/>
              <a:tabLst>
                <a:tab algn="l" pos="0"/>
              </a:tabLst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Datenbank Performance ausbaufähig</a:t>
            </a:r>
            <a:endParaRPr b="0" lang="en-GB" sz="16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tabLst>
                <a:tab algn="l" pos="0"/>
              </a:tabLst>
            </a:pPr>
            <a:endParaRPr b="0" lang="en-GB" sz="1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0" y="74520"/>
            <a:ext cx="9327960" cy="124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650" spc="-1" strike="noStrike" cap="all">
                <a:solidFill>
                  <a:srgbClr val="f4b54b"/>
                </a:solidFill>
                <a:latin typeface="Century Gothic"/>
              </a:rPr>
              <a:t>Verwertbarkeit</a:t>
            </a:r>
            <a:endParaRPr b="0" lang="en-US" sz="265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0" y="1469160"/>
            <a:ext cx="9072360" cy="3541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50" spc="-1" strike="noStrike" cap="small">
                <a:solidFill>
                  <a:srgbClr val="ffffff"/>
                </a:solidFill>
                <a:latin typeface="Century Gothic"/>
              </a:rPr>
              <a:t>Der Datenschatz</a:t>
            </a:r>
            <a:endParaRPr b="0" lang="en-GB" sz="1650" spc="-1" strike="noStrike">
              <a:latin typeface="Arial"/>
            </a:endParaRPr>
          </a:p>
          <a:p>
            <a:pPr lvl="1" marL="614160" indent="-235800">
              <a:lnSpc>
                <a:spcPct val="100000"/>
              </a:lnSpc>
              <a:spcBef>
                <a:spcPts val="295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490" spc="-1" strike="noStrike" cap="small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Ca. 640.000 (wachsend) Artikel + Metadaten</a:t>
            </a:r>
            <a:endParaRPr b="0" lang="en-GB" sz="1490" spc="-1" strike="noStrike">
              <a:latin typeface="Arial"/>
            </a:endParaRPr>
          </a:p>
          <a:p>
            <a:pPr lvl="1" marL="614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50" spc="-1" strike="noStrike" cap="small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Ca. 11.5 Mio. (wachsend) Kommentare + Metadaten und Sentiment</a:t>
            </a:r>
            <a:endParaRPr b="0" lang="en-GB" sz="1650" spc="-1" strike="noStrike">
              <a:latin typeface="Arial"/>
            </a:endParaRPr>
          </a:p>
          <a:p>
            <a:pPr lvl="1" marL="614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endParaRPr b="0" lang="en-GB" sz="1650" spc="-1" strike="noStrike">
              <a:latin typeface="Arial"/>
            </a:endParaRPr>
          </a:p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Die Softwareinfrastruktur</a:t>
            </a:r>
            <a:endParaRPr b="0" lang="en-GB" sz="1660" spc="-1" strike="noStrike">
              <a:latin typeface="Arial"/>
            </a:endParaRPr>
          </a:p>
          <a:p>
            <a:pPr lvl="1" marL="614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3 Scraper (FAz, Spiegel, Welt)</a:t>
            </a:r>
            <a:endParaRPr b="0" lang="en-GB" sz="1660" spc="-1" strike="noStrike">
              <a:latin typeface="Arial"/>
            </a:endParaRPr>
          </a:p>
          <a:p>
            <a:pPr lvl="1" marL="614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Einfaches Hinzufügen weiterer Quellen</a:t>
            </a:r>
            <a:endParaRPr b="0" lang="en-GB" sz="1660" spc="-1" strike="noStrike">
              <a:latin typeface="Arial"/>
            </a:endParaRPr>
          </a:p>
          <a:p>
            <a:pPr lvl="1" marL="614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Pipeline zum Training von Neuronalen netzen für Klassifizierungen</a:t>
            </a:r>
            <a:endParaRPr b="0" lang="en-GB" sz="1660" spc="-1" strike="noStrike">
              <a:latin typeface="Arial"/>
            </a:endParaRPr>
          </a:p>
          <a:p>
            <a:pPr lvl="1" marL="614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Integriertes Frontend für zeitreihendarstellungen</a:t>
            </a:r>
            <a:endParaRPr b="0" lang="en-GB" sz="1660" spc="-1" strike="noStrike">
              <a:latin typeface="Arial"/>
            </a:endParaRPr>
          </a:p>
          <a:p>
            <a:pPr lvl="1" marL="614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Datenstruktur flexibel erweiterbar</a:t>
            </a:r>
            <a:endParaRPr b="0" lang="en-GB" sz="1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0" y="74520"/>
            <a:ext cx="9327960" cy="124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650" spc="-1" strike="noStrike" cap="all">
                <a:solidFill>
                  <a:srgbClr val="f4b54b"/>
                </a:solidFill>
                <a:latin typeface="Century Gothic"/>
              </a:rPr>
              <a:t>Verwertbarkeit</a:t>
            </a:r>
            <a:endParaRPr b="0" lang="en-US" sz="265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0" y="1260000"/>
            <a:ext cx="9180000" cy="414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36160" indent="-2358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4b54b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Die Software</a:t>
            </a:r>
            <a:endParaRPr b="0" lang="en-GB" sz="166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Trendanalyse für:</a:t>
            </a:r>
            <a:endParaRPr b="0" lang="en-GB" sz="166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Journalisten</a:t>
            </a:r>
            <a:endParaRPr b="0" lang="en-GB" sz="166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Meinungsforschungseinrichtungen</a:t>
            </a:r>
            <a:endParaRPr b="0" lang="en-GB" sz="166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Gesellschaftswissenschaftler</a:t>
            </a:r>
            <a:endParaRPr b="0" lang="en-GB" sz="166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Für bessere Aussagekraft müssen eigene Modelle auf einem größeren </a:t>
            </a: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Datensatz trainiert werdenn</a:t>
            </a:r>
            <a:endParaRPr b="0" lang="en-GB" sz="166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29"/>
              </a:spcBef>
              <a:spcAft>
                <a:spcPts val="49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60" spc="-1" strike="noStrike" cap="small">
                <a:solidFill>
                  <a:srgbClr val="ffffff"/>
                </a:solidFill>
                <a:latin typeface="Century Gothic"/>
              </a:rPr>
              <a:t>Aktuelle Genauigkeit 35-64% (Modelabhängig) </a:t>
            </a:r>
            <a:endParaRPr b="0" lang="en-GB" sz="16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spcAft>
                <a:spcPts val="496"/>
              </a:spcAft>
            </a:pPr>
            <a:endParaRPr b="0" lang="en-GB" sz="1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LibreOffice/7.0.4.2$Linux_X86_64 LibreOffice_project/00$Build-2</Application>
  <AppVersion>15.0000</AppVersion>
  <Words>246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2021-02-24T22:23:56Z</dcterms:created>
  <dc:creator/>
  <dc:description/>
  <dc:language>en-GB</dc:language>
  <cp:lastModifiedBy/>
  <dcterms:modified xsi:type="dcterms:W3CDTF">2021-02-24T23:01:36Z</dcterms:modified>
  <cp:revision>48</cp:revision>
  <dc:subject/>
  <dc:title>Opinion Analyzer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Breitbild</vt:lpwstr>
  </property>
  <property fmtid="{D5CDD505-2E9C-101B-9397-08002B2CF9AE}" pid="4" name="Slides">
    <vt:i4>10</vt:i4>
  </property>
</Properties>
</file>