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305" r:id="rId6"/>
    <p:sldId id="304" r:id="rId7"/>
    <p:sldId id="318" r:id="rId8"/>
    <p:sldId id="273" r:id="rId9"/>
    <p:sldId id="271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9" r:id="rId19"/>
    <p:sldId id="320" r:id="rId20"/>
    <p:sldId id="306" r:id="rId21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32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08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86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2392">
          <p15:clr>
            <a:srgbClr val="A4A3A4"/>
          </p15:clr>
        </p15:guide>
        <p15:guide id="4" orient="horz" pos="3009">
          <p15:clr>
            <a:srgbClr val="A4A3A4"/>
          </p15:clr>
        </p15:guide>
        <p15:guide id="5" orient="horz" pos="873">
          <p15:clr>
            <a:srgbClr val="A4A3A4"/>
          </p15:clr>
        </p15:guide>
        <p15:guide id="6" pos="5533">
          <p15:clr>
            <a:srgbClr val="A4A3A4"/>
          </p15:clr>
        </p15:guide>
        <p15:guide id="7" pos="145">
          <p15:clr>
            <a:srgbClr val="A4A3A4"/>
          </p15:clr>
        </p15:guide>
        <p15:guide id="8" pos="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a Heber (ERNI)" initials="CH(" lastIdx="2" clrIdx="0">
    <p:extLst>
      <p:ext uri="{19B8F6BF-5375-455C-9EA6-DF929625EA0E}">
        <p15:presenceInfo xmlns:p15="http://schemas.microsoft.com/office/powerpoint/2012/main" userId="Costa Heber (ERN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ACCD3"/>
    <a:srgbClr val="9A6980"/>
    <a:srgbClr val="925E76"/>
    <a:srgbClr val="F8F9FA"/>
    <a:srgbClr val="7C5E6C"/>
    <a:srgbClr val="CC00CC"/>
    <a:srgbClr val="FF0080"/>
    <a:srgbClr val="FFFFFF"/>
    <a:srgbClr val="242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477" autoAdjust="0"/>
  </p:normalViewPr>
  <p:slideViewPr>
    <p:cSldViewPr snapToGrid="0">
      <p:cViewPr varScale="1">
        <p:scale>
          <a:sx n="147" d="100"/>
          <a:sy n="147" d="100"/>
        </p:scale>
        <p:origin x="365" y="-130"/>
      </p:cViewPr>
      <p:guideLst>
        <p:guide orient="horz" pos="4320"/>
        <p:guide pos="7680"/>
        <p:guide orient="horz" pos="2392"/>
        <p:guide orient="horz" pos="3009"/>
        <p:guide orient="horz" pos="873"/>
        <p:guide pos="5533"/>
        <p:guide pos="145"/>
        <p:guide pos="599"/>
      </p:guideLst>
    </p:cSldViewPr>
  </p:slideViewPr>
  <p:outlineViewPr>
    <p:cViewPr>
      <p:scale>
        <a:sx n="33" d="100"/>
        <a:sy n="33" d="100"/>
      </p:scale>
      <p:origin x="0" y="3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F03A-118D-4C94-ACE7-41C036CB58E7}" type="datetimeFigureOut">
              <a:rPr lang="en-US" smtClean="0">
                <a:latin typeface="Lato" panose="020F0502020204030203" pitchFamily="34" charset="0"/>
              </a:rPr>
              <a:pPr/>
              <a:t>10/7/2021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6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CB707A1A-24F1-4A76-9BBF-2BC941EA698A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0CB6685D-1DC3-467A-9755-A4FC0193B3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171438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342877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514316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685754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857193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632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070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508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Core: </a:t>
            </a:r>
            <a:r>
              <a:rPr lang="en-150" dirty="0" smtClean="0"/>
              <a:t> </a:t>
            </a:r>
            <a:r>
              <a:rPr lang="en-US" dirty="0" smtClean="0"/>
              <a:t>The only required </a:t>
            </a:r>
            <a:r>
              <a:rPr lang="en-US" dirty="0" err="1" smtClean="0"/>
              <a:t>Qt</a:t>
            </a:r>
            <a:r>
              <a:rPr lang="en-US" dirty="0" smtClean="0"/>
              <a:t> module, containing classes used by other modules, including the meta-object system, concurrency and threading, containers, event system, plugins and I/O facilities.</a:t>
            </a:r>
            <a:endParaRPr lang="en-15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5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2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6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1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58647-D3AA-4235-8DB9-7C695BBBB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18747" b="4413"/>
          <a:stretch/>
        </p:blipFill>
        <p:spPr>
          <a:xfrm>
            <a:off x="0" y="195660"/>
            <a:ext cx="8845236" cy="48676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D5A6CD-42D3-4E66-B452-B1BAAAE27D11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DD84E9A-4468-4F1F-BCCD-509C0FCA1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01427C3-0D96-4D82-8E03-68F44358B9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38574" y="4859102"/>
            <a:ext cx="2300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Miloš Karas, Climber and Professional Test Engineer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5E4995-6B04-47BC-9E51-8248A45E996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284BC30-EF2C-4442-81F4-3733D3F163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6" b="15489"/>
          <a:stretch/>
        </p:blipFill>
        <p:spPr>
          <a:xfrm>
            <a:off x="-1" y="115217"/>
            <a:ext cx="9144001" cy="50282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-2361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353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Joel Sommer, Squash Player and Customer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4228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E9D76F-FCEE-48CA-AAAF-68EE12117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20980" r="3810"/>
          <a:stretch/>
        </p:blipFill>
        <p:spPr>
          <a:xfrm>
            <a:off x="-5904" y="528066"/>
            <a:ext cx="8778873" cy="42224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1809" y="0"/>
            <a:ext cx="9144000" cy="5143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F6CD8B9-BE03-4AE4-B275-5B6CD4C4F7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Wicher Visser, Backcountry Snowboarder and Senior Consultant</a:t>
            </a:r>
          </a:p>
        </p:txBody>
      </p:sp>
    </p:spTree>
    <p:extLst>
      <p:ext uri="{BB962C8B-B14F-4D97-AF65-F5344CB8AC3E}">
        <p14:creationId xmlns:p14="http://schemas.microsoft.com/office/powerpoint/2010/main" val="339289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EB4235-97FD-47B3-AD1A-011B891FA0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3C04222-C7EE-4CA7-9F3D-0928C2445C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Jimmer Santos, Bodybuilder and Professional Test Engineer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B243A-608F-4754-8544-8654047D7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8" t="18759" b="27324"/>
          <a:stretch/>
        </p:blipFill>
        <p:spPr>
          <a:xfrm>
            <a:off x="0" y="159025"/>
            <a:ext cx="8276224" cy="49844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Urs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Köpfli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, Trombone Player and Senior Consultant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F6D569-9660-4C4E-AE85-798AB23225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C5AB6F19-3A96-49C0-B7A7-8511E9854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00F76CB-3421-4B06-AF50-CE219C0D3E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</p:spTree>
    <p:extLst>
      <p:ext uri="{BB962C8B-B14F-4D97-AF65-F5344CB8AC3E}">
        <p14:creationId xmlns:p14="http://schemas.microsoft.com/office/powerpoint/2010/main" val="399317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CDA0DB-BC07-4692-9804-81CE3DF4B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4275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Fiel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Lawrence Violeta, Triathlete and Professional Developer</a:t>
            </a:r>
          </a:p>
        </p:txBody>
      </p:sp>
    </p:spTree>
    <p:extLst>
      <p:ext uri="{BB962C8B-B14F-4D97-AF65-F5344CB8AC3E}">
        <p14:creationId xmlns:p14="http://schemas.microsoft.com/office/powerpoint/2010/main" val="35414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5C9E34-4FCB-4957-BC4F-CEFB9A2D62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4"/>
          <a:stretch/>
        </p:blipFill>
        <p:spPr>
          <a:xfrm>
            <a:off x="-1" y="92075"/>
            <a:ext cx="8422975" cy="467495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1BB343A-EA4A-4BCC-BD92-4E7150D233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B9BAE-9541-44EC-B647-0A15DBB3195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Matúš Mackovčín, Violinist and Professional Test Engineer</a:t>
            </a:r>
          </a:p>
        </p:txBody>
      </p:sp>
    </p:spTree>
    <p:extLst>
      <p:ext uri="{BB962C8B-B14F-4D97-AF65-F5344CB8AC3E}">
        <p14:creationId xmlns:p14="http://schemas.microsoft.com/office/powerpoint/2010/main" val="353922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84946F-741B-4211-B165-E98735947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 b="9755"/>
          <a:stretch/>
        </p:blipFill>
        <p:spPr>
          <a:xfrm>
            <a:off x="-1" y="541595"/>
            <a:ext cx="8328658" cy="425964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BFD8AB-2708-4167-972A-B8FA95370B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158144" y="2987681"/>
            <a:ext cx="5978236" cy="1813560"/>
          </a:xfrm>
          <a:custGeom>
            <a:avLst/>
            <a:gdLst>
              <a:gd name="connsiteX0" fmla="*/ 0 w 5985856"/>
              <a:gd name="connsiteY0" fmla="*/ 0 h 914400"/>
              <a:gd name="connsiteX1" fmla="*/ 5985856 w 5985856"/>
              <a:gd name="connsiteY1" fmla="*/ 0 h 914400"/>
              <a:gd name="connsiteX2" fmla="*/ 5985856 w 5985856"/>
              <a:gd name="connsiteY2" fmla="*/ 914400 h 914400"/>
              <a:gd name="connsiteX3" fmla="*/ 0 w 5985856"/>
              <a:gd name="connsiteY3" fmla="*/ 914400 h 914400"/>
              <a:gd name="connsiteX4" fmla="*/ 0 w 5985856"/>
              <a:gd name="connsiteY4" fmla="*/ 0 h 914400"/>
              <a:gd name="connsiteX0" fmla="*/ 0 w 5985856"/>
              <a:gd name="connsiteY0" fmla="*/ 457200 h 1371600"/>
              <a:gd name="connsiteX1" fmla="*/ 5978236 w 5985856"/>
              <a:gd name="connsiteY1" fmla="*/ 0 h 1371600"/>
              <a:gd name="connsiteX2" fmla="*/ 5985856 w 5985856"/>
              <a:gd name="connsiteY2" fmla="*/ 1371600 h 1371600"/>
              <a:gd name="connsiteX3" fmla="*/ 0 w 5985856"/>
              <a:gd name="connsiteY3" fmla="*/ 1371600 h 1371600"/>
              <a:gd name="connsiteX4" fmla="*/ 0 w 5985856"/>
              <a:gd name="connsiteY4" fmla="*/ 457200 h 137160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0 w 5978236"/>
              <a:gd name="connsiteY3" fmla="*/ 1371600 h 1813560"/>
              <a:gd name="connsiteX4" fmla="*/ 0 w 5978236"/>
              <a:gd name="connsiteY4" fmla="*/ 457200 h 181356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57200 h 1813560"/>
              <a:gd name="connsiteX0" fmla="*/ 190500 w 5962996"/>
              <a:gd name="connsiteY0" fmla="*/ 662940 h 1813560"/>
              <a:gd name="connsiteX1" fmla="*/ 5962996 w 5962996"/>
              <a:gd name="connsiteY1" fmla="*/ 0 h 1813560"/>
              <a:gd name="connsiteX2" fmla="*/ 5955376 w 5962996"/>
              <a:gd name="connsiteY2" fmla="*/ 1813560 h 1813560"/>
              <a:gd name="connsiteX3" fmla="*/ 0 w 5962996"/>
              <a:gd name="connsiteY3" fmla="*/ 1661160 h 1813560"/>
              <a:gd name="connsiteX4" fmla="*/ 190500 w 5962996"/>
              <a:gd name="connsiteY4" fmla="*/ 662940 h 1813560"/>
              <a:gd name="connsiteX0" fmla="*/ 0 w 5978236"/>
              <a:gd name="connsiteY0" fmla="*/ 46482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6482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236" h="1813560">
                <a:moveTo>
                  <a:pt x="0" y="464820"/>
                </a:moveTo>
                <a:lnTo>
                  <a:pt x="5978236" y="0"/>
                </a:lnTo>
                <a:lnTo>
                  <a:pt x="5970616" y="1813560"/>
                </a:lnTo>
                <a:lnTo>
                  <a:pt x="15240" y="1661160"/>
                </a:lnTo>
                <a:lnTo>
                  <a:pt x="0" y="464820"/>
                </a:lnTo>
                <a:close/>
              </a:path>
            </a:pathLst>
          </a:custGeom>
          <a:solidFill>
            <a:srgbClr val="D9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7254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Tatiana Abrhanová, Runner and Marketing &amp; Project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FCBDE-EFAB-4675-AD61-2CB133BEF4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1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50747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98455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49201"/>
            <a:ext cx="4127567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17" hasCustomPrompt="1"/>
          </p:nvPr>
        </p:nvSpPr>
        <p:spPr>
          <a:xfrm>
            <a:off x="4767470" y="1257088"/>
            <a:ext cx="4011405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746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15533-9A29-463D-AA71-5065B0051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1"/>
          <a:stretch/>
        </p:blipFill>
        <p:spPr>
          <a:xfrm>
            <a:off x="-1" y="184150"/>
            <a:ext cx="8510257" cy="43361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6FD087-2E6F-4E01-8360-FB1CF96DE40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512155" y="0"/>
            <a:chExt cx="9144000" cy="51435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F372C39-4BC9-410D-B52F-BA41942048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12155" y="0"/>
              <a:ext cx="9144000" cy="51435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280FF1F-E72D-48F1-9452-18C7E6C458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5C649E-9856-4426-81A4-4EB2FFB822B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416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noProof="0" dirty="0">
                <a:solidFill>
                  <a:schemeClr val="bg2"/>
                </a:solidFill>
                <a:latin typeface="Calibri Light"/>
                <a:ea typeface="+mn-ea"/>
                <a:cs typeface="Calibri Light"/>
              </a:rPr>
              <a:t>Toni de la Torre, Cyclist and Senior Developer</a:t>
            </a:r>
          </a:p>
        </p:txBody>
      </p:sp>
    </p:spTree>
    <p:extLst>
      <p:ext uri="{BB962C8B-B14F-4D97-AF65-F5344CB8AC3E}">
        <p14:creationId xmlns:p14="http://schemas.microsoft.com/office/powerpoint/2010/main" val="812474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8" y="1255715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25" hasCustomPrompt="1"/>
          </p:nvPr>
        </p:nvSpPr>
        <p:spPr>
          <a:xfrm>
            <a:off x="2432749" y="1257088"/>
            <a:ext cx="1945576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6" hasCustomPrompt="1"/>
          </p:nvPr>
        </p:nvSpPr>
        <p:spPr>
          <a:xfrm>
            <a:off x="4614740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3" name="Inhaltsplatzhalter 7"/>
          <p:cNvSpPr>
            <a:spLocks noGrp="1"/>
          </p:cNvSpPr>
          <p:nvPr>
            <p:ph sz="quarter" idx="27" hasCustomPrompt="1"/>
          </p:nvPr>
        </p:nvSpPr>
        <p:spPr>
          <a:xfrm>
            <a:off x="6813118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1180433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8" hasCustomPrompt="1"/>
          </p:nvPr>
        </p:nvSpPr>
        <p:spPr>
          <a:xfrm>
            <a:off x="1997545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8" name="Inhaltsplatzhalter 7"/>
          <p:cNvSpPr>
            <a:spLocks noGrp="1"/>
          </p:cNvSpPr>
          <p:nvPr>
            <p:ph sz="quarter" idx="29" hasCustomPrompt="1"/>
          </p:nvPr>
        </p:nvSpPr>
        <p:spPr>
          <a:xfrm>
            <a:off x="3744331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9" name="Inhaltsplatzhalter 7"/>
          <p:cNvSpPr>
            <a:spLocks noGrp="1"/>
          </p:cNvSpPr>
          <p:nvPr>
            <p:ph sz="quarter" idx="30" hasCustomPrompt="1"/>
          </p:nvPr>
        </p:nvSpPr>
        <p:spPr>
          <a:xfrm>
            <a:off x="723790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1" name="Inhaltsplatzhalter 7"/>
          <p:cNvSpPr>
            <a:spLocks noGrp="1"/>
          </p:cNvSpPr>
          <p:nvPr>
            <p:ph sz="quarter" idx="32" hasCustomPrompt="1"/>
          </p:nvPr>
        </p:nvSpPr>
        <p:spPr>
          <a:xfrm>
            <a:off x="5491117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2" name="Inhaltsplatzhalter 7"/>
          <p:cNvSpPr>
            <a:spLocks noGrp="1"/>
          </p:cNvSpPr>
          <p:nvPr>
            <p:ph sz="quarter" idx="33" hasCustomPrompt="1"/>
          </p:nvPr>
        </p:nvSpPr>
        <p:spPr>
          <a:xfrm>
            <a:off x="250759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3" name="Inhaltsplatzhalter 7"/>
          <p:cNvSpPr>
            <a:spLocks noGrp="1"/>
          </p:cNvSpPr>
          <p:nvPr>
            <p:ph sz="quarter" idx="34" hasCustomPrompt="1"/>
          </p:nvPr>
        </p:nvSpPr>
        <p:spPr>
          <a:xfrm>
            <a:off x="1997545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4" name="Inhaltsplatzhalter 7"/>
          <p:cNvSpPr>
            <a:spLocks noGrp="1"/>
          </p:cNvSpPr>
          <p:nvPr>
            <p:ph sz="quarter" idx="35" hasCustomPrompt="1"/>
          </p:nvPr>
        </p:nvSpPr>
        <p:spPr>
          <a:xfrm>
            <a:off x="3744331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5" name="Inhaltsplatzhalter 7"/>
          <p:cNvSpPr>
            <a:spLocks noGrp="1"/>
          </p:cNvSpPr>
          <p:nvPr>
            <p:ph sz="quarter" idx="36" hasCustomPrompt="1"/>
          </p:nvPr>
        </p:nvSpPr>
        <p:spPr>
          <a:xfrm>
            <a:off x="7237903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6" name="Inhaltsplatzhalter 7"/>
          <p:cNvSpPr>
            <a:spLocks noGrp="1"/>
          </p:cNvSpPr>
          <p:nvPr>
            <p:ph sz="quarter" idx="37" hasCustomPrompt="1"/>
          </p:nvPr>
        </p:nvSpPr>
        <p:spPr>
          <a:xfrm>
            <a:off x="5491117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6" name="Inhaltsplatzhalter 7"/>
          <p:cNvSpPr>
            <a:spLocks noGrp="1"/>
          </p:cNvSpPr>
          <p:nvPr>
            <p:ph sz="quarter" idx="38" hasCustomPrompt="1"/>
          </p:nvPr>
        </p:nvSpPr>
        <p:spPr>
          <a:xfrm>
            <a:off x="24606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2439716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925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E404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07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60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grey B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tx1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900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dark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st-Slide_darkblu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68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4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0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ht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 r="-1"/>
          <a:stretch/>
        </p:blipFill>
        <p:spPr>
          <a:xfrm>
            <a:off x="0" y="0"/>
            <a:ext cx="9130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D09F3-9BDF-44D2-8829-3534A6B1A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r="13508" b="23314"/>
          <a:stretch/>
        </p:blipFill>
        <p:spPr>
          <a:xfrm>
            <a:off x="-1" y="3223"/>
            <a:ext cx="8528365" cy="4652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5B956A-801C-43D0-B734-8D3184422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3339" y="0"/>
            <a:ext cx="9144000" cy="5143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0A39BB8-2494-4556-AEBE-EF1DCDF60F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01262-E388-4D1B-95D7-FB7F91270F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36" y="354528"/>
            <a:ext cx="1550433" cy="40248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Kris Fajardo,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Diver and Service Unit Leader</a:t>
            </a:r>
          </a:p>
        </p:txBody>
      </p:sp>
    </p:spTree>
    <p:extLst>
      <p:ext uri="{BB962C8B-B14F-4D97-AF65-F5344CB8AC3E}">
        <p14:creationId xmlns:p14="http://schemas.microsoft.com/office/powerpoint/2010/main" val="27172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D3CE18-6322-45EB-9514-ADCC106B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1"/>
          <a:stretch/>
        </p:blipFill>
        <p:spPr>
          <a:xfrm>
            <a:off x="0" y="598409"/>
            <a:ext cx="8338242" cy="44761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348CBC-D20B-4925-9C75-C5A2E80D2CD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744A4AC-4743-4837-891F-2B3081E16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E57E716-42E4-4D96-A976-E01FB94067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7F7967-CA2E-438C-8371-F196654F4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536" y="354528"/>
              <a:ext cx="1550433" cy="402489"/>
            </a:xfrm>
            <a:prstGeom prst="rect">
              <a:avLst/>
            </a:prstGeom>
          </p:spPr>
        </p:pic>
      </p:grpSp>
      <p:sp>
        <p:nvSpPr>
          <p:cNvPr id="16" name="Textfeld 11">
            <a:extLst>
              <a:ext uri="{FF2B5EF4-FFF2-40B4-BE49-F238E27FC236}">
                <a16:creationId xmlns:a16="http://schemas.microsoft.com/office/drawing/2014/main" id="{AFA443E6-7271-431C-9E7A-9DA9B6745AA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4883894-92CB-49EF-B004-16B47E55B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4002F21-F94D-4D5F-84B3-2FEAE90723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9" name="Textfeld 10">
            <a:extLst>
              <a:ext uri="{FF2B5EF4-FFF2-40B4-BE49-F238E27FC236}">
                <a16:creationId xmlns:a16="http://schemas.microsoft.com/office/drawing/2014/main" id="{66BBE36E-3011-4C84-BD69-5E4A31336E16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Alfredo Pulcrano, Singer and ICT Supporter</a:t>
            </a:r>
          </a:p>
        </p:txBody>
      </p:sp>
    </p:spTree>
    <p:extLst>
      <p:ext uri="{BB962C8B-B14F-4D97-AF65-F5344CB8AC3E}">
        <p14:creationId xmlns:p14="http://schemas.microsoft.com/office/powerpoint/2010/main" val="14134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5AFB7-FC93-491A-8052-AFCB48E0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5" b="4991"/>
          <a:stretch/>
        </p:blipFill>
        <p:spPr>
          <a:xfrm>
            <a:off x="-5081" y="275436"/>
            <a:ext cx="8651137" cy="48033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AFF3BAF-FAC4-46E2-AFC4-211EAFA0C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0FE29D-3D14-4EC8-9C52-7E47456548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BA4F27-F01C-4012-886E-3A9E85505C2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7625225D-2BDB-4F40-A15F-05BCF74579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89CAA2CD-14E9-45AF-8700-FE6E52E7E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78DA32-D48A-4193-A2F6-C0391BD13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37FF8058-6802-4D40-A97C-BDD790EDE15C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Liviu Botea,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Conductor and PO Proxy</a:t>
            </a:r>
          </a:p>
        </p:txBody>
      </p:sp>
    </p:spTree>
    <p:extLst>
      <p:ext uri="{BB962C8B-B14F-4D97-AF65-F5344CB8AC3E}">
        <p14:creationId xmlns:p14="http://schemas.microsoft.com/office/powerpoint/2010/main" val="8665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2A437D-651E-4723-922E-D82528D35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6000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4DE0BB-5743-4058-981F-28A4598B677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3B6E46E-2AB3-4AF6-888E-5C03CB2B86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CBDC302-DACD-4CF6-89EC-6B42DA9A6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8FC276E-CB2C-4F9C-8389-AB0E94A7A18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Claudia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Perarnau, Painter and Recruiter</a:t>
            </a:r>
            <a:endParaRPr lang="en-GB" sz="800" noProof="0" dirty="0">
              <a:solidFill>
                <a:schemeClr val="bg2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80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37D9A-DE07-48A9-BED7-7EA2FBAA4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8296" r="-6552" b="12297"/>
          <a:stretch/>
        </p:blipFill>
        <p:spPr>
          <a:xfrm>
            <a:off x="0" y="353817"/>
            <a:ext cx="8609846" cy="42231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E841-C02A-48FF-B458-BE4892E88604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9DAA48F-5627-49AD-AD76-E93A8F3F58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A1F619F-D80F-4E71-8FAC-721FC57A1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5" name="Textfeld 11">
            <a:extLst>
              <a:ext uri="{FF2B5EF4-FFF2-40B4-BE49-F238E27FC236}">
                <a16:creationId xmlns:a16="http://schemas.microsoft.com/office/drawing/2014/main" id="{3640D2DA-2B65-4020-9090-90CD2C9C92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CD0AA46-194C-4B78-87BF-B97737CD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4F2EC50-04D1-4475-A6F9-F3D6E01301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8" name="Textfeld 10">
            <a:extLst>
              <a:ext uri="{FF2B5EF4-FFF2-40B4-BE49-F238E27FC236}">
                <a16:creationId xmlns:a16="http://schemas.microsoft.com/office/drawing/2014/main" id="{9EBEE22F-5EDF-4B01-962F-412EEEE3A8BD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Juraj Žoffčák, Swimmer and Senior Developer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0F1556-F725-4747-B79B-1427EBD6B9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A3429F-0980-48F3-9C66-8E3C10B4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t="26241"/>
          <a:stretch/>
        </p:blipFill>
        <p:spPr>
          <a:xfrm flipH="1">
            <a:off x="-2" y="0"/>
            <a:ext cx="9144001" cy="48591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FA4BE-418F-4E8D-8528-743AAA3DDF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3CCC93-1604-4BC4-AEDC-32548088F8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B7E170-5F52-4DCD-8E30-D372D0FDA8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4DF960E-B462-4A2D-9901-B02EA1EDF86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B0C21428-AC60-4C7D-984E-E58BBE5276F9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DA60FA7B-0C3D-4A42-8812-B0E4444E3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46EEA2A-7B36-44B1-859A-0B081A14E3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3" name="Textfeld 10">
            <a:extLst>
              <a:ext uri="{FF2B5EF4-FFF2-40B4-BE49-F238E27FC236}">
                <a16:creationId xmlns:a16="http://schemas.microsoft.com/office/drawing/2014/main" id="{8A9C2AEB-AE3A-4D62-A1E5-9E1DEFB524A3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Marius Salcudeanu, Billiard Player and Managing Director</a:t>
            </a:r>
          </a:p>
        </p:txBody>
      </p:sp>
    </p:spTree>
    <p:extLst>
      <p:ext uri="{BB962C8B-B14F-4D97-AF65-F5344CB8AC3E}">
        <p14:creationId xmlns:p14="http://schemas.microsoft.com/office/powerpoint/2010/main" val="35587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15565-A5BF-4BB8-9E87-C2249C29A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15866" b="9915"/>
          <a:stretch/>
        </p:blipFill>
        <p:spPr>
          <a:xfrm>
            <a:off x="0" y="212368"/>
            <a:ext cx="8326201" cy="45766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DE911-825A-4D37-B475-26429D46F0DF}"/>
              </a:ext>
            </a:extLst>
          </p:cNvPr>
          <p:cNvGrpSpPr/>
          <p:nvPr userDrawn="1"/>
        </p:nvGrpSpPr>
        <p:grpSpPr>
          <a:xfrm>
            <a:off x="0" y="0"/>
            <a:ext cx="9193159" cy="5143500"/>
            <a:chOff x="-49160" y="0"/>
            <a:chExt cx="9193159" cy="51435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8ED915B-40C8-4CFE-B69E-5E81DE28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49160" y="0"/>
              <a:ext cx="9144000" cy="51435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D2AC99-D66F-4D09-9077-7DEC50BA55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9" name="Textfeld 11">
            <a:extLst>
              <a:ext uri="{FF2B5EF4-FFF2-40B4-BE49-F238E27FC236}">
                <a16:creationId xmlns:a16="http://schemas.microsoft.com/office/drawing/2014/main" id="{0591E23D-3554-4B46-BD39-0A85282D604F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87F6E1-8535-45CD-87A1-D8D6579DC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97C0A9F-0D4D-4026-8FB7-77677B12D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880A4B4B-EC32-4487-9A28-E8D214A5062B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Michal Molčány, Kayaker and Professional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.Net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Developer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76C63C-29E8-4500-9DED-978FBBB1748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761325" y="4836911"/>
            <a:ext cx="2093630" cy="222251"/>
          </a:xfrm>
          <a:prstGeom prst="rect">
            <a:avLst/>
          </a:prstGeom>
        </p:spPr>
        <p:txBody>
          <a:bodyPr vert="horz" lIns="34288" tIns="17144" rIns="34288" bIns="17144" rtlCol="0" anchor="ctr"/>
          <a:lstStyle>
            <a:lvl1pPr algn="l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76304" y="4832169"/>
            <a:ext cx="806523" cy="227807"/>
          </a:xfrm>
          <a:prstGeom prst="rect">
            <a:avLst/>
          </a:prstGeom>
          <a:noFill/>
        </p:spPr>
        <p:txBody>
          <a:bodyPr vert="horz" lIns="34288" tIns="17144" rIns="34288" bIns="17144" rtlCol="0" anchor="ctr"/>
          <a:lstStyle>
            <a:lvl1pPr algn="r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4752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378235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252000" y="-288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8784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4757027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4381484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252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8784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-28800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28800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288000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-288000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930381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930381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>
            <a:off x="9305545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9322868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-288000" y="4778322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9326842" y="4776049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-501484" y="1316660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41 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-492364" y="885321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28 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-489758" y="588295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20 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78157" y="-431613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8560702" y="-42249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244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4511751" y="-410772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-550981" y="463868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-548376" y="486660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37204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5" r:id="rId3"/>
    <p:sldLayoutId id="2147483769" r:id="rId4"/>
    <p:sldLayoutId id="2147483757" r:id="rId5"/>
    <p:sldLayoutId id="2147483735" r:id="rId6"/>
    <p:sldLayoutId id="2147483770" r:id="rId7"/>
    <p:sldLayoutId id="2147483758" r:id="rId8"/>
    <p:sldLayoutId id="2147483759" r:id="rId9"/>
    <p:sldLayoutId id="2147483760" r:id="rId10"/>
    <p:sldLayoutId id="2147483762" r:id="rId11"/>
    <p:sldLayoutId id="2147483764" r:id="rId12"/>
    <p:sldLayoutId id="2147483766" r:id="rId13"/>
    <p:sldLayoutId id="2147483763" r:id="rId14"/>
    <p:sldLayoutId id="2147483765" r:id="rId15"/>
    <p:sldLayoutId id="2147483768" r:id="rId16"/>
    <p:sldLayoutId id="2147483661" r:id="rId17"/>
    <p:sldLayoutId id="2147483730" r:id="rId18"/>
    <p:sldLayoutId id="2147483731" r:id="rId19"/>
    <p:sldLayoutId id="2147483732" r:id="rId20"/>
    <p:sldLayoutId id="2147483733" r:id="rId21"/>
    <p:sldLayoutId id="2147483756" r:id="rId22"/>
    <p:sldLayoutId id="2147483754" r:id="rId23"/>
    <p:sldLayoutId id="2147483755" r:id="rId24"/>
    <p:sldLayoutId id="2147483753" r:id="rId25"/>
    <p:sldLayoutId id="2147483745" r:id="rId26"/>
    <p:sldLayoutId id="2147483744" r:id="rId27"/>
    <p:sldLayoutId id="2147483746" r:id="rId28"/>
    <p:sldLayoutId id="2147483747" r:id="rId29"/>
  </p:sldLayoutIdLst>
  <p:hf hdr="0" dt="0"/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93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70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47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24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2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8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2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8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6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3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object.html#conn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objec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hyperlink" Target="https://doc.qt.io/qt-5/moc.html" TargetMode="External"/><Relationship Id="rId4" Type="http://schemas.openxmlformats.org/officeDocument/2006/relationships/hyperlink" Target="https://doc.qt.io/qt-5/qobject.html#Q_OBJEC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progressba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smtClean="0"/>
              <a:t>Qt Introduction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150" dirty="0" smtClean="0"/>
              <a:t>A C++ Framework for Cross-Platform Development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70" y="3382296"/>
            <a:ext cx="796413" cy="7964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22" y="4899378"/>
            <a:ext cx="2483556" cy="158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04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Connecting Signals and Slots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 smtClean="0"/>
              <a:t>O</a:t>
            </a:r>
            <a:r>
              <a:rPr lang="en-150" dirty="0" smtClean="0"/>
              <a:t>ld Syntax: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dirty="0" smtClean="0"/>
              <a:t>New connect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/>
              <a:t>QObject</a:t>
            </a:r>
            <a:r>
              <a:rPr lang="en-US" dirty="0"/>
              <a:t> </a:t>
            </a:r>
            <a:r>
              <a:rPr lang="en-US" dirty="0" smtClean="0"/>
              <a:t>member</a:t>
            </a:r>
            <a:r>
              <a:rPr lang="en-150" dirty="0" smtClean="0"/>
              <a:t> - </a:t>
            </a:r>
            <a:r>
              <a:rPr lang="en-150" dirty="0"/>
              <a:t>Qt 5 </a:t>
            </a:r>
            <a:r>
              <a:rPr lang="en-150" dirty="0" smtClean="0"/>
              <a:t>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dirty="0" smtClean="0"/>
              <a:t>New connect to simple function - </a:t>
            </a:r>
            <a:r>
              <a:rPr lang="en-150" dirty="0"/>
              <a:t>Qt </a:t>
            </a:r>
            <a:r>
              <a:rPr lang="en-150" dirty="0" smtClean="0"/>
              <a:t>5: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endParaRPr lang="en-150" dirty="0" smtClean="0"/>
          </a:p>
          <a:p>
            <a:pPr marL="329847" lvl="1" indent="0">
              <a:buNone/>
            </a:pPr>
            <a:endParaRPr lang="en-15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7116" y="1568529"/>
            <a:ext cx="6417141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kumimoji="0" lang="en-150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SIGNAL(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),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SLOT(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) );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7116" y="2111928"/>
            <a:ext cx="4719562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err="1" smtClean="0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altLang="de-DE" sz="1000" b="1" dirty="0" smtClean="0">
                <a:solidFill>
                  <a:srgbClr val="990099"/>
                </a:solidFill>
                <a:latin typeface="Titillium Web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&amp;Receiver::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7116" y="2747621"/>
            <a:ext cx="3746538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kumimoji="0" lang="en-150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someFunction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7116" y="3158544"/>
            <a:ext cx="5673687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altLang="de-DE" sz="1000" b="1" dirty="0" smtClean="0">
                <a:solidFill>
                  <a:srgbClr val="990099"/>
                </a:solidFill>
                <a:latin typeface="Titillium Web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[=](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&amp;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newValue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{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-&gt;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"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",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newValue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} ); </a:t>
            </a:r>
          </a:p>
        </p:txBody>
      </p:sp>
    </p:spTree>
    <p:extLst>
      <p:ext uri="{BB962C8B-B14F-4D97-AF65-F5344CB8AC3E}">
        <p14:creationId xmlns:p14="http://schemas.microsoft.com/office/powerpoint/2010/main" val="2079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Connection Types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29725774"/>
              </p:ext>
            </p:extLst>
          </p:nvPr>
        </p:nvGraphicFramePr>
        <p:xfrm>
          <a:off x="602427" y="2073754"/>
          <a:ext cx="7519597" cy="2426169"/>
        </p:xfrm>
        <a:graphic>
          <a:graphicData uri="http://schemas.openxmlformats.org/drawingml/2006/table">
            <a:tbl>
              <a:tblPr/>
              <a:tblGrid>
                <a:gridCol w="1366222">
                  <a:extLst>
                    <a:ext uri="{9D8B030D-6E8A-4147-A177-3AD203B41FA5}">
                      <a16:colId xmlns:a16="http://schemas.microsoft.com/office/drawing/2014/main" val="3054226155"/>
                    </a:ext>
                  </a:extLst>
                </a:gridCol>
                <a:gridCol w="6153375">
                  <a:extLst>
                    <a:ext uri="{9D8B030D-6E8A-4147-A177-3AD203B41FA5}">
                      <a16:colId xmlns:a16="http://schemas.microsoft.com/office/drawing/2014/main" val="2082819578"/>
                    </a:ext>
                  </a:extLst>
                </a:gridCol>
              </a:tblGrid>
              <a:tr h="90291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Constant</a:t>
                      </a:r>
                    </a:p>
                  </a:txBody>
                  <a:tcPr marL="59518" marR="59518" marT="14879" marB="14879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000" dirty="0">
                          <a:effectLst/>
                        </a:rPr>
                        <a:t>Description</a:t>
                      </a:r>
                    </a:p>
                  </a:txBody>
                  <a:tcPr marL="59518" marR="59518" marT="14879" marB="14879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23744"/>
                  </a:ext>
                </a:extLst>
              </a:tr>
              <a:tr h="450415">
                <a:tc>
                  <a:txBody>
                    <a:bodyPr/>
                    <a:lstStyle/>
                    <a:p>
                      <a:pPr algn="l"/>
                      <a:r>
                        <a:rPr lang="de-CH" sz="1000" dirty="0" err="1">
                          <a:effectLst/>
                        </a:rPr>
                        <a:t>Qt</a:t>
                      </a:r>
                      <a:r>
                        <a:rPr lang="de-CH" sz="1000" dirty="0">
                          <a:effectLst/>
                        </a:rPr>
                        <a:t>::</a:t>
                      </a:r>
                      <a:r>
                        <a:rPr lang="de-CH" sz="1000" dirty="0" err="1">
                          <a:effectLst/>
                        </a:rPr>
                        <a:t>AutoConnection</a:t>
                      </a:r>
                      <a:endParaRPr lang="de-CH" sz="1000" dirty="0">
                        <a:effectLst/>
                      </a:endParaRP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(Default)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 smtClean="0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DirectConnection</a:t>
                      </a:r>
                      <a:r>
                        <a:rPr lang="en-US" sz="1000" dirty="0">
                          <a:effectLst/>
                        </a:rPr>
                        <a:t> is </a:t>
                      </a:r>
                      <a:r>
                        <a:rPr lang="en-US" sz="1000" dirty="0" smtClean="0">
                          <a:effectLst/>
                        </a:rPr>
                        <a:t>used</a:t>
                      </a:r>
                      <a:r>
                        <a:rPr lang="en-150" sz="1000" dirty="0" smtClean="0">
                          <a:effectLst/>
                        </a:rPr>
                        <a:t> if receiver</a:t>
                      </a:r>
                      <a:r>
                        <a:rPr lang="en-150" sz="1000" baseline="0" dirty="0" smtClean="0">
                          <a:effectLst/>
                        </a:rPr>
                        <a:t> lives in the same thread as the signal is emitted, o</a:t>
                      </a:r>
                      <a:r>
                        <a:rPr lang="en-US" sz="1000" dirty="0" err="1" smtClean="0">
                          <a:effectLst/>
                        </a:rPr>
                        <a:t>therwise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QueuedConnection</a:t>
                      </a:r>
                      <a:r>
                        <a:rPr lang="en-US" sz="1000" dirty="0">
                          <a:effectLst/>
                        </a:rPr>
                        <a:t> is used. The connection type is determined when the signal is emitted.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72215"/>
                  </a:ext>
                </a:extLst>
              </a:tr>
              <a:tr h="288728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Qt::DirectConnection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The slot is invoked immediately when the signal is emitted. The slot is executed in the </a:t>
                      </a:r>
                      <a:r>
                        <a:rPr lang="en-US" sz="1000" dirty="0" err="1">
                          <a:effectLst/>
                        </a:rPr>
                        <a:t>signalling</a:t>
                      </a:r>
                      <a:r>
                        <a:rPr lang="en-US" sz="1000" dirty="0">
                          <a:effectLst/>
                        </a:rPr>
                        <a:t> thread.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21736"/>
                  </a:ext>
                </a:extLst>
              </a:tr>
              <a:tr h="288728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Qt::QueuedConnection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The slot is invoked when control returns to the event loop of the receiver's thread. The slot is executed in the receiver's thread.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54721"/>
                  </a:ext>
                </a:extLst>
              </a:tr>
              <a:tr h="504311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Qt::BlockingQueuedConnection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Same as Qt::QueuedConnection, except that the signalling thread blocks until the slot returns. This connection must </a:t>
                      </a:r>
                      <a:r>
                        <a:rPr lang="en-US" sz="1000" i="1"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 be used if the receiver lives in the signalling thread, or else the application will deadlock.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087380"/>
                  </a:ext>
                </a:extLst>
              </a:tr>
              <a:tr h="665999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Qt::UniqueConnection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This is a flag that can be combined with any one of the above connection types, using a bitwise OR. When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UniqueConnection</a:t>
                      </a:r>
                      <a:r>
                        <a:rPr lang="en-US" sz="1000" dirty="0">
                          <a:effectLst/>
                        </a:rPr>
                        <a:t> is set, </a:t>
                      </a:r>
                      <a:r>
                        <a:rPr lang="en-US" sz="1000" u="none" strike="noStrike" dirty="0" err="1">
                          <a:solidFill>
                            <a:srgbClr val="17A81A"/>
                          </a:solidFill>
                          <a:effectLst/>
                          <a:hlinkClick r:id="rId3"/>
                        </a:rPr>
                        <a:t>QObject</a:t>
                      </a:r>
                      <a:r>
                        <a:rPr lang="en-US" sz="1000" u="none" strike="noStrike" dirty="0">
                          <a:solidFill>
                            <a:srgbClr val="17A81A"/>
                          </a:solidFill>
                          <a:effectLst/>
                          <a:hlinkClick r:id="rId3"/>
                        </a:rPr>
                        <a:t>::connect</a:t>
                      </a:r>
                      <a:r>
                        <a:rPr lang="en-US" sz="1000" dirty="0">
                          <a:effectLst/>
                        </a:rPr>
                        <a:t>() will fail if the connection already exists (i.e. if the same signal is already connected to the same slot for the same pair of objects). This flag was introduced in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 4.6.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9465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55614" y="1313505"/>
            <a:ext cx="5799177" cy="400110"/>
          </a:xfrm>
          <a:prstGeom prst="rect">
            <a:avLst/>
          </a:prstGeom>
          <a:solidFill>
            <a:srgbClr val="F8F9FA"/>
          </a:solidFill>
        </p:spPr>
        <p:txBody>
          <a:bodyPr wrap="square">
            <a:spAutoFit/>
          </a:bodyPr>
          <a:lstStyle/>
          <a:p>
            <a:r>
              <a:rPr lang="en-150" sz="1000" b="1" dirty="0" smtClean="0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sz="1000" b="1" dirty="0" smtClean="0">
                <a:solidFill>
                  <a:srgbClr val="7C5E6C"/>
                </a:solidFill>
                <a:latin typeface="Titillium Web"/>
              </a:rPr>
              <a:t> </a:t>
            </a:r>
            <a:r>
              <a:rPr lang="de-CH" sz="1000" dirty="0" smtClean="0">
                <a:solidFill>
                  <a:srgbClr val="404244"/>
                </a:solidFill>
                <a:latin typeface="Titillium Web"/>
              </a:rPr>
              <a:t>(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QObject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char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signal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QObject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char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 smtClean="0">
                <a:solidFill>
                  <a:srgbClr val="404244"/>
                </a:solidFill>
                <a:latin typeface="Titillium Web"/>
              </a:rPr>
              <a:t>method</a:t>
            </a:r>
            <a:r>
              <a:rPr lang="de-CH" sz="1000" dirty="0" smtClean="0">
                <a:solidFill>
                  <a:srgbClr val="404244"/>
                </a:solidFill>
                <a:latin typeface="Titillium Web"/>
              </a:rPr>
              <a:t>,</a:t>
            </a:r>
            <a:r>
              <a:rPr lang="en-150" sz="1000" dirty="0" smtClean="0">
                <a:solidFill>
                  <a:srgbClr val="404244"/>
                </a:solidFill>
                <a:latin typeface="Titillium Web"/>
              </a:rPr>
              <a:t>          </a:t>
            </a:r>
          </a:p>
          <a:p>
            <a:r>
              <a:rPr lang="en-150" sz="1000" b="1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en-150" sz="1000" b="1" dirty="0" smtClean="0">
                <a:solidFill>
                  <a:srgbClr val="404244"/>
                </a:solidFill>
                <a:latin typeface="Titillium Web"/>
              </a:rPr>
              <a:t>               </a:t>
            </a:r>
            <a:r>
              <a:rPr lang="de-CH" sz="1000" b="1" dirty="0" err="1" smtClean="0">
                <a:solidFill>
                  <a:srgbClr val="404244"/>
                </a:solidFill>
                <a:latin typeface="Titillium Web"/>
              </a:rPr>
              <a:t>Qt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::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ConnectionType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 </a:t>
            </a:r>
            <a:r>
              <a:rPr lang="de-CH" sz="1000" b="1" i="1" dirty="0">
                <a:solidFill>
                  <a:srgbClr val="404244"/>
                </a:solidFill>
                <a:latin typeface="Titillium Web"/>
              </a:rPr>
              <a:t>type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 = 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Qt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::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AutoConnection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)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6696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The Meta Object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78367" y="940098"/>
            <a:ext cx="8489388" cy="3511385"/>
          </a:xfrm>
        </p:spPr>
        <p:txBody>
          <a:bodyPr/>
          <a:lstStyle/>
          <a:p>
            <a:pPr marL="182563" lvl="1" indent="0">
              <a:buNone/>
            </a:pP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provides a </a:t>
            </a:r>
            <a:r>
              <a:rPr lang="en-US" i="1" dirty="0"/>
              <a:t>meta-object</a:t>
            </a:r>
            <a:r>
              <a:rPr lang="en-US" dirty="0"/>
              <a:t> system. Meta-object (literally "over the object") is a way to achieve some programming paradigms that are </a:t>
            </a:r>
            <a:r>
              <a:rPr lang="en-150" dirty="0" smtClean="0"/>
              <a:t>not </a:t>
            </a:r>
            <a:r>
              <a:rPr lang="en-US" dirty="0" smtClean="0"/>
              <a:t>achieve</a:t>
            </a:r>
            <a:r>
              <a:rPr lang="en-15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with pure C++ like:</a:t>
            </a:r>
          </a:p>
          <a:p>
            <a:pPr marL="446088" lvl="2" indent="0"/>
            <a:r>
              <a:rPr lang="en-US" b="1" dirty="0" smtClean="0"/>
              <a:t>Introspection</a:t>
            </a:r>
            <a:r>
              <a:rPr lang="en-US" dirty="0" smtClean="0"/>
              <a:t>: </a:t>
            </a:r>
            <a:r>
              <a:rPr lang="en-US" dirty="0"/>
              <a:t>capability of examining a type at run-time</a:t>
            </a:r>
          </a:p>
          <a:p>
            <a:pPr marL="446088" lvl="2" indent="0"/>
            <a:r>
              <a:rPr lang="en-US" b="1" dirty="0"/>
              <a:t>Asynchronous function calls</a:t>
            </a:r>
            <a:endParaRPr lang="en-US" dirty="0"/>
          </a:p>
          <a:p>
            <a:pPr marL="182563" lvl="1" indent="0">
              <a:buNone/>
            </a:pPr>
            <a:endParaRPr lang="en-150" dirty="0" smtClean="0"/>
          </a:p>
          <a:p>
            <a:pPr marL="182563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dirty="0" smtClean="0"/>
              <a:t>The </a:t>
            </a:r>
            <a:r>
              <a:rPr lang="de-DE" altLang="de-DE" dirty="0" smtClean="0"/>
              <a:t>meta-</a:t>
            </a:r>
            <a:r>
              <a:rPr lang="de-DE" altLang="de-DE" dirty="0" err="1" smtClean="0"/>
              <a:t>object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system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based</a:t>
            </a:r>
            <a:r>
              <a:rPr lang="de-DE" altLang="de-DE" dirty="0" smtClean="0"/>
              <a:t> on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things</a:t>
            </a:r>
            <a:r>
              <a:rPr lang="de-DE" altLang="de-DE" dirty="0" smtClean="0"/>
              <a:t>:</a:t>
            </a:r>
            <a:endParaRPr lang="en-150" altLang="de-DE" dirty="0" smtClean="0"/>
          </a:p>
          <a:p>
            <a:pPr marL="182563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de-DE" altLang="de-DE" dirty="0" smtClean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r>
              <a:rPr lang="de-DE" altLang="de-DE" dirty="0" smtClean="0"/>
              <a:t>The</a:t>
            </a:r>
            <a:r>
              <a:rPr lang="de-DE" altLang="de-DE" dirty="0"/>
              <a:t> </a:t>
            </a:r>
            <a:r>
              <a:rPr lang="de-DE" altLang="de-DE" b="1" dirty="0" err="1">
                <a:hlinkClick r:id="rId3"/>
              </a:rPr>
              <a:t>QObject</a:t>
            </a:r>
            <a:r>
              <a:rPr lang="de-DE" altLang="de-DE" dirty="0"/>
              <a:t> </a:t>
            </a:r>
            <a:r>
              <a:rPr lang="de-DE" altLang="de-DE" dirty="0" err="1"/>
              <a:t>class</a:t>
            </a:r>
            <a:r>
              <a:rPr lang="de-DE" altLang="de-DE" dirty="0"/>
              <a:t> </a:t>
            </a:r>
            <a:r>
              <a:rPr lang="en-150" altLang="de-DE" dirty="0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/>
              <a:t>a </a:t>
            </a:r>
            <a:r>
              <a:rPr lang="de-DE" altLang="de-DE" dirty="0" err="1"/>
              <a:t>base</a:t>
            </a:r>
            <a:r>
              <a:rPr lang="de-DE" altLang="de-DE" dirty="0"/>
              <a:t> </a:t>
            </a:r>
            <a:r>
              <a:rPr lang="de-DE" altLang="de-DE" dirty="0" err="1" smtClean="0"/>
              <a:t>class</a:t>
            </a:r>
            <a:r>
              <a:rPr lang="en-150" altLang="de-DE" dirty="0" smtClean="0"/>
              <a:t>.</a:t>
            </a:r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endParaRPr lang="de-DE" altLang="de-DE" dirty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r>
              <a:rPr lang="de-DE" altLang="de-DE" dirty="0"/>
              <a:t>The </a:t>
            </a:r>
            <a:r>
              <a:rPr lang="de-DE" altLang="de-DE" b="1" dirty="0">
                <a:hlinkClick r:id="rId4"/>
              </a:rPr>
              <a:t>Q_OBJECT</a:t>
            </a:r>
            <a:r>
              <a:rPr lang="de-DE" altLang="de-DE" dirty="0"/>
              <a:t> </a:t>
            </a:r>
            <a:r>
              <a:rPr lang="de-DE" altLang="de-DE" dirty="0" err="1"/>
              <a:t>macro</a:t>
            </a:r>
            <a:r>
              <a:rPr lang="de-DE" altLang="de-DE" dirty="0"/>
              <a:t> </a:t>
            </a:r>
            <a:r>
              <a:rPr lang="de-DE" altLang="de-DE" dirty="0" err="1"/>
              <a:t>inside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private </a:t>
            </a:r>
            <a:r>
              <a:rPr lang="de-DE" altLang="de-DE" dirty="0" err="1"/>
              <a:t>section</a:t>
            </a:r>
            <a:r>
              <a:rPr lang="de-DE" altLang="de-DE" dirty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/>
              <a:t>enable</a:t>
            </a:r>
            <a:r>
              <a:rPr lang="de-DE" altLang="de-DE" dirty="0"/>
              <a:t> meta-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 smtClean="0"/>
              <a:t>features</a:t>
            </a:r>
            <a:endParaRPr lang="en-150" altLang="de-DE" dirty="0" smtClean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endParaRPr lang="en-150" altLang="de-DE" dirty="0" smtClean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r>
              <a:rPr lang="de-DE" altLang="de-DE" dirty="0" smtClean="0"/>
              <a:t>The</a:t>
            </a:r>
            <a:r>
              <a:rPr lang="de-DE" altLang="de-DE" dirty="0"/>
              <a:t> </a:t>
            </a:r>
            <a:r>
              <a:rPr lang="de-DE" altLang="de-DE" b="1" dirty="0">
                <a:hlinkClick r:id="rId5"/>
              </a:rPr>
              <a:t>Meta-</a:t>
            </a:r>
            <a:r>
              <a:rPr lang="de-DE" altLang="de-DE" b="1" dirty="0" err="1">
                <a:hlinkClick r:id="rId5"/>
              </a:rPr>
              <a:t>Object</a:t>
            </a:r>
            <a:r>
              <a:rPr lang="de-DE" altLang="de-DE" b="1" dirty="0">
                <a:hlinkClick r:id="rId5"/>
              </a:rPr>
              <a:t> Compiler</a:t>
            </a:r>
            <a:r>
              <a:rPr lang="de-DE" altLang="de-DE" b="1" dirty="0"/>
              <a:t> </a:t>
            </a:r>
            <a:r>
              <a:rPr lang="de-DE" altLang="de-DE" dirty="0"/>
              <a:t>(</a:t>
            </a:r>
            <a:r>
              <a:rPr lang="de-DE" altLang="de-DE" dirty="0" err="1"/>
              <a:t>moc</a:t>
            </a:r>
            <a:r>
              <a:rPr lang="de-DE" altLang="de-DE" dirty="0"/>
              <a:t>) </a:t>
            </a:r>
            <a:r>
              <a:rPr lang="de-DE" altLang="de-DE" dirty="0" err="1"/>
              <a:t>supplies</a:t>
            </a:r>
            <a:r>
              <a:rPr lang="de-DE" altLang="de-DE" dirty="0"/>
              <a:t> </a:t>
            </a:r>
            <a:r>
              <a:rPr lang="en-150" altLang="de-DE" dirty="0" smtClean="0"/>
              <a:t>implementation of meta-features</a:t>
            </a:r>
            <a:r>
              <a:rPr lang="de-DE" altLang="de-DE" dirty="0" smtClean="0"/>
              <a:t>.</a:t>
            </a:r>
            <a:endParaRPr lang="de-DE" altLang="de-DE" dirty="0"/>
          </a:p>
          <a:p>
            <a:pPr marL="182563" lvl="1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85" y="1667741"/>
            <a:ext cx="2241642" cy="20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Other Feature and Improvements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6"/>
            <a:ext cx="8489388" cy="3162860"/>
          </a:xfrm>
        </p:spPr>
        <p:txBody>
          <a:bodyPr/>
          <a:lstStyle/>
          <a:p>
            <a:pPr marL="329847" lvl="1" indent="0">
              <a:buNone/>
            </a:pPr>
            <a:r>
              <a:rPr lang="en-150" b="1" dirty="0" smtClean="0"/>
              <a:t>Containers</a:t>
            </a:r>
            <a:r>
              <a:rPr lang="en-150" dirty="0" smtClean="0"/>
              <a:t>: QList, QLinkedList, Q</a:t>
            </a:r>
            <a:r>
              <a:rPr lang="de-CH" dirty="0" smtClean="0"/>
              <a:t>v</a:t>
            </a:r>
            <a:r>
              <a:rPr lang="en-150" dirty="0" smtClean="0"/>
              <a:t>ector, QStack, QQueue, QMap, QMultiMap, QHash, QMultiHash, QSet, QBitArray ...</a:t>
            </a:r>
          </a:p>
          <a:p>
            <a:pPr marL="952589" lvl="2" indent="-285750">
              <a:buFont typeface="Symbol" panose="05050102010706020507" pitchFamily="18" charset="2"/>
              <a:buChar char="-"/>
            </a:pPr>
            <a:r>
              <a:rPr lang="en-150" dirty="0" smtClean="0"/>
              <a:t>Compatible with STL’s generic algorithms.</a:t>
            </a:r>
          </a:p>
          <a:p>
            <a:pPr marL="952589" lvl="2" indent="-285750">
              <a:buFont typeface="Symbol" panose="05050102010706020507" pitchFamily="18" charset="2"/>
              <a:buChar char="-"/>
            </a:pPr>
            <a:endParaRPr lang="en-150" dirty="0" smtClean="0"/>
          </a:p>
          <a:p>
            <a:pPr marL="329847" lvl="1" indent="0">
              <a:buNone/>
            </a:pPr>
            <a:r>
              <a:rPr lang="en-150" b="1" dirty="0" smtClean="0"/>
              <a:t>Smart Pointers </a:t>
            </a:r>
            <a:r>
              <a:rPr lang="en-150" dirty="0" smtClean="0"/>
              <a:t>since 2009: QSharedPointer, QScopedPointer, QWeakPointer, and some others.</a:t>
            </a:r>
          </a:p>
          <a:p>
            <a:pPr marL="329847" lvl="1" indent="0">
              <a:buNone/>
            </a:pPr>
            <a:endParaRPr lang="en-150" dirty="0" smtClean="0"/>
          </a:p>
          <a:p>
            <a:pPr marL="329847" lvl="1" indent="0">
              <a:buNone/>
            </a:pPr>
            <a:r>
              <a:rPr lang="en-150" b="1" dirty="0" smtClean="0"/>
              <a:t>Thread Support </a:t>
            </a:r>
            <a:r>
              <a:rPr lang="en-150" dirty="0" smtClean="0"/>
              <a:t>since 2005: </a:t>
            </a:r>
            <a:r>
              <a:rPr lang="en-US" dirty="0" smtClean="0"/>
              <a:t>platform-independent </a:t>
            </a:r>
            <a:r>
              <a:rPr lang="en-US" dirty="0"/>
              <a:t>threading classes, a thread-safe way of posting events, and signal-slot connections across threads. </a:t>
            </a:r>
            <a:endParaRPr lang="en-150" dirty="0" smtClean="0"/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b="1" dirty="0" smtClean="0"/>
              <a:t>File System Support </a:t>
            </a:r>
            <a:r>
              <a:rPr lang="en-150" dirty="0" smtClean="0"/>
              <a:t>since 2008: </a:t>
            </a:r>
            <a:r>
              <a:rPr lang="en-US" dirty="0" smtClean="0"/>
              <a:t>platform-independent</a:t>
            </a:r>
            <a:r>
              <a:rPr lang="en-150" dirty="0" smtClean="0"/>
              <a:t> file system access.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42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sz="3200" b="1" noProof="1" smtClean="0"/>
              <a:t>Demo</a:t>
            </a:r>
            <a:endParaRPr lang="en-GB" sz="3200" b="1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150" noProof="1" smtClean="0"/>
              <a:t>Gui App with a Window to receive some inputs and then trigger some action</a:t>
            </a:r>
            <a:endParaRPr lang="en-GB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/>
              <a:pPr/>
              <a:t>14</a:t>
            </a:fld>
            <a:endParaRPr lang="en-GB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28" y="1497632"/>
            <a:ext cx="2073534" cy="886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28" y="2624637"/>
            <a:ext cx="3050776" cy="1916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72" y="1224828"/>
            <a:ext cx="4569939" cy="35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sz="3200" b="1" noProof="1" smtClean="0"/>
              <a:t>Demo</a:t>
            </a:r>
            <a:endParaRPr lang="en-GB" sz="3200" b="1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25869" y="2090303"/>
            <a:ext cx="8389081" cy="787979"/>
          </a:xfrm>
        </p:spPr>
        <p:txBody>
          <a:bodyPr/>
          <a:lstStyle/>
          <a:p>
            <a:r>
              <a:rPr lang="de-CH" sz="3200" noProof="1">
                <a:solidFill>
                  <a:schemeClr val="bg2">
                    <a:lumMod val="20000"/>
                    <a:lumOff val="80000"/>
                  </a:schemeClr>
                </a:solidFill>
              </a:rPr>
              <a:t>https://github.com/hebercosfer/qt_intro_demo</a:t>
            </a:r>
            <a:endParaRPr lang="en-GB" sz="3200" noProof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/>
              <a:pPr/>
              <a:t>15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2476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6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2</a:t>
            </a:fld>
            <a:endParaRPr lang="en-GB" noProof="1">
              <a:solidFill>
                <a:srgbClr val="3C3C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250758" y="1262227"/>
            <a:ext cx="3970618" cy="3123878"/>
          </a:xfrm>
        </p:spPr>
        <p:txBody>
          <a:bodyPr/>
          <a:lstStyle/>
          <a:p>
            <a:pPr marL="0" indent="0">
              <a:buNone/>
            </a:pPr>
            <a:r>
              <a:rPr lang="en-150" noProof="1" smtClean="0">
                <a:solidFill>
                  <a:schemeClr val="tx1"/>
                </a:solidFill>
              </a:rPr>
              <a:t>Basically, Qt is a Development Framework that was created for improving/facilitating the UI development with C++ for multiple platforms.</a:t>
            </a:r>
          </a:p>
          <a:p>
            <a:pPr marL="0" indent="0">
              <a:buNone/>
            </a:pPr>
            <a:endParaRPr lang="en-150" noProof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150" noProof="1" smtClean="0"/>
              <a:t>Qt API provides additional features for easier cross-platform development and is a light-weight Framework usefull for Development of Embedded and Mobile Applications.</a:t>
            </a:r>
          </a:p>
          <a:p>
            <a:pPr marL="0" indent="0">
              <a:buNone/>
            </a:pPr>
            <a:endParaRPr lang="en-GB" noProof="1"/>
          </a:p>
          <a:p>
            <a:pPr marL="0" indent="0">
              <a:buNone/>
            </a:pPr>
            <a:r>
              <a:rPr lang="en-150" noProof="1" smtClean="0"/>
              <a:t>The Qt API is written in C++, but there are several bindings to Qt for other languages as Python (officially maintained), Go, Rust, PHP and Java.</a:t>
            </a:r>
            <a:endParaRPr lang="en-GB" noProof="1"/>
          </a:p>
          <a:p>
            <a:endParaRPr lang="en-GB" noProof="1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noProof="1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What is Qt?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150" noProof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It’s called Qt (cute) for a reason</a:t>
            </a:r>
            <a:endParaRPr lang="en-GB" noProof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5" y="283225"/>
            <a:ext cx="4285091" cy="36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69" y="41560"/>
            <a:ext cx="7178611" cy="495646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3</a:t>
            </a:fld>
            <a:endParaRPr lang="en-GB" noProof="1">
              <a:solidFill>
                <a:srgbClr val="3C3C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4969" y="507028"/>
            <a:ext cx="8549292" cy="297176"/>
          </a:xfrm>
        </p:spPr>
        <p:txBody>
          <a:bodyPr/>
          <a:lstStyle/>
          <a:p>
            <a:r>
              <a:rPr lang="en-150" b="1" noProof="1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A bit of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</p:spTree>
    <p:extLst>
      <p:ext uri="{BB962C8B-B14F-4D97-AF65-F5344CB8AC3E}">
        <p14:creationId xmlns:p14="http://schemas.microsoft.com/office/powerpoint/2010/main" val="7085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>
                <a:solidFill>
                  <a:srgbClr val="3C3C00"/>
                </a:solidFill>
              </a:rPr>
              <a:pPr/>
              <a:t>4</a:t>
            </a:fld>
            <a:endParaRPr lang="en-GB" dirty="0">
              <a:solidFill>
                <a:srgbClr val="3C3C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Modules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pic>
        <p:nvPicPr>
          <p:cNvPr id="3079" name="Picture 7" descr="Changes to Qt Licen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0" y="820348"/>
            <a:ext cx="8470664" cy="39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How much of C++ do you need to know?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lvl="2"/>
            <a:r>
              <a:rPr lang="en-150" b="1" dirty="0" smtClean="0"/>
              <a:t>Objects and Classes</a:t>
            </a:r>
          </a:p>
          <a:p>
            <a:pPr marL="1018119" lvl="3" indent="0">
              <a:buNone/>
            </a:pPr>
            <a:r>
              <a:rPr lang="en-150" b="1" dirty="0" smtClean="0"/>
              <a:t>Declaring a class, inheritance, calling member functions, etc.</a:t>
            </a:r>
            <a:endParaRPr lang="en-GB" b="1" dirty="0"/>
          </a:p>
          <a:p>
            <a:pPr lvl="2"/>
            <a:r>
              <a:rPr lang="en-150" i="1" dirty="0" smtClean="0"/>
              <a:t>Polymorphism</a:t>
            </a:r>
          </a:p>
          <a:p>
            <a:pPr marL="1018119" lvl="3" indent="0">
              <a:buNone/>
            </a:pPr>
            <a:r>
              <a:rPr lang="en-150" i="1" dirty="0" smtClean="0"/>
              <a:t>Virtual Methods</a:t>
            </a:r>
          </a:p>
          <a:p>
            <a:pPr lvl="2"/>
            <a:r>
              <a:rPr lang="en-150" i="1" dirty="0" smtClean="0"/>
              <a:t>Operator Overloading</a:t>
            </a:r>
            <a:endParaRPr lang="en-150" i="1" dirty="0"/>
          </a:p>
          <a:p>
            <a:pPr marL="1018119" lvl="3" indent="0">
              <a:buNone/>
            </a:pPr>
            <a:r>
              <a:rPr lang="en-150" i="1" dirty="0" smtClean="0"/>
              <a:t>bool operator == (const Complex&amp; c);</a:t>
            </a:r>
            <a:endParaRPr lang="en-150" i="1" dirty="0"/>
          </a:p>
          <a:p>
            <a:pPr lvl="2"/>
            <a:r>
              <a:rPr lang="en-150" i="1" dirty="0" smtClean="0"/>
              <a:t>Templates</a:t>
            </a:r>
          </a:p>
          <a:p>
            <a:pPr marL="1018119" lvl="3" indent="0">
              <a:buNone/>
            </a:pPr>
            <a:r>
              <a:rPr lang="en-150" i="1" dirty="0" smtClean="0"/>
              <a:t>Limited to the container and concurrent classes</a:t>
            </a:r>
            <a:endParaRPr lang="en-150" i="1" dirty="0"/>
          </a:p>
        </p:txBody>
      </p:sp>
    </p:spTree>
    <p:extLst>
      <p:ext uri="{BB962C8B-B14F-4D97-AF65-F5344CB8AC3E}">
        <p14:creationId xmlns:p14="http://schemas.microsoft.com/office/powerpoint/2010/main" val="2151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</a:t>
            </a:r>
            <a:r>
              <a:rPr lang="en-150" b="1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Core - </a:t>
            </a:r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QObject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7523130" cy="3511385"/>
          </a:xfrm>
        </p:spPr>
        <p:txBody>
          <a:bodyPr/>
          <a:lstStyle/>
          <a:p>
            <a:pPr marL="0" lvl="2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is the most basic class in Qt and provides some very powerful capabilities like: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object name: you can set a name, as a string, to an object and search for objects by names.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parenting sytem: next topics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Signals and Slots: </a:t>
            </a:r>
            <a:r>
              <a:rPr lang="en-150" dirty="0"/>
              <a:t>next topics</a:t>
            </a:r>
            <a:endParaRPr lang="en-150" dirty="0" smtClean="0"/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Event Management</a:t>
            </a:r>
          </a:p>
          <a:p>
            <a:pPr marL="0" lvl="3" indent="0">
              <a:buFont typeface="Arial" panose="020B0604020202020204" pitchFamily="34" charset="0"/>
              <a:buChar char="•"/>
            </a:pPr>
            <a:endParaRPr lang="en-150" b="1" dirty="0">
              <a:solidFill>
                <a:srgbClr val="990099"/>
              </a:solidFill>
            </a:endParaRPr>
          </a:p>
          <a:p>
            <a:pPr marL="0" lvl="3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has no image representation.</a:t>
            </a:r>
          </a:p>
          <a:p>
            <a:pPr marL="0" lvl="3" indent="0">
              <a:buNone/>
            </a:pPr>
            <a:r>
              <a:rPr lang="en-150" dirty="0" smtClean="0"/>
              <a:t>It’s used as a base class for most of the classes in Qt.</a:t>
            </a:r>
          </a:p>
          <a:p>
            <a:pPr marL="0" lvl="3" indent="0">
              <a:buNone/>
            </a:pPr>
            <a:r>
              <a:rPr lang="en-150" dirty="0" smtClean="0"/>
              <a:t>Macro </a:t>
            </a:r>
            <a:r>
              <a:rPr lang="en-150" b="1" dirty="0" smtClean="0"/>
              <a:t>Q_OBJECT</a:t>
            </a:r>
            <a:r>
              <a:rPr lang="en-150" dirty="0" smtClean="0"/>
              <a:t> needs to be used on the header of a </a:t>
            </a:r>
          </a:p>
          <a:p>
            <a:pPr marL="0" lvl="3" indent="0">
              <a:buNone/>
            </a:pPr>
            <a:r>
              <a:rPr lang="en-150" dirty="0" smtClean="0"/>
              <a:t>class that inherits </a:t>
            </a:r>
            <a:r>
              <a:rPr lang="en-150" b="1" dirty="0">
                <a:solidFill>
                  <a:srgbClr val="990099"/>
                </a:solidFill>
              </a:rPr>
              <a:t>QObject</a:t>
            </a:r>
            <a:r>
              <a:rPr lang="en-150" dirty="0" smtClean="0"/>
              <a:t>.</a:t>
            </a: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	</a:t>
            </a:r>
            <a:r>
              <a:rPr lang="en-150" dirty="0"/>
              <a:t>	</a:t>
            </a:r>
          </a:p>
        </p:txBody>
      </p:sp>
      <p:pic>
        <p:nvPicPr>
          <p:cNvPr id="5124" name="Picture 4" descr="Beginner-Class-Hierarc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10" y="1957891"/>
            <a:ext cx="4030096" cy="240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Parenting System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244967" y="907123"/>
            <a:ext cx="5473006" cy="3668239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/>
              <a:t>Any object that inherits from </a:t>
            </a:r>
            <a:r>
              <a:rPr lang="en-150" b="1" dirty="0">
                <a:solidFill>
                  <a:srgbClr val="990099"/>
                </a:solidFill>
              </a:rPr>
              <a:t> QObject </a:t>
            </a:r>
            <a:r>
              <a:rPr lang="en-US" dirty="0"/>
              <a:t> can have a parent and children. This hierarchy tree makes many things convenient</a:t>
            </a:r>
            <a:r>
              <a:rPr lang="en-US" dirty="0" smtClean="0"/>
              <a:t>:</a:t>
            </a:r>
            <a:endParaRPr lang="en-150" dirty="0" smtClean="0"/>
          </a:p>
          <a:p>
            <a:pPr marL="329847" lvl="1" indent="0">
              <a:buNone/>
            </a:pPr>
            <a:endParaRPr lang="en-US" dirty="0"/>
          </a:p>
          <a:p>
            <a:pPr lvl="2"/>
            <a:r>
              <a:rPr lang="en-US" dirty="0"/>
              <a:t>When an object is destroyed, all of its children are destroyed as well. So, calling </a:t>
            </a:r>
            <a:r>
              <a:rPr lang="en-US" i="1" dirty="0"/>
              <a:t>delete</a:t>
            </a:r>
            <a:r>
              <a:rPr lang="en-US" dirty="0"/>
              <a:t> becomes optional in certain cases.</a:t>
            </a:r>
          </a:p>
          <a:p>
            <a:pPr lvl="2"/>
            <a:r>
              <a:rPr lang="en-US" dirty="0"/>
              <a:t>All </a:t>
            </a:r>
            <a:r>
              <a:rPr lang="en-150" b="1" dirty="0" smtClean="0">
                <a:solidFill>
                  <a:srgbClr val="990099"/>
                </a:solidFill>
              </a:rPr>
              <a:t>QObjects</a:t>
            </a:r>
            <a:r>
              <a:rPr lang="en-US" dirty="0" smtClean="0"/>
              <a:t> </a:t>
            </a:r>
            <a:r>
              <a:rPr lang="en-US" dirty="0"/>
              <a:t>have </a:t>
            </a:r>
            <a:r>
              <a:rPr lang="en-US" i="1" dirty="0" err="1"/>
              <a:t>findChild</a:t>
            </a:r>
            <a:r>
              <a:rPr lang="en-US" dirty="0"/>
              <a:t> and </a:t>
            </a:r>
            <a:r>
              <a:rPr lang="en-US" i="1" dirty="0" err="1"/>
              <a:t>findChildren</a:t>
            </a:r>
            <a:r>
              <a:rPr lang="en-US" dirty="0"/>
              <a:t> methods that can be used to search for children of a given object.</a:t>
            </a:r>
          </a:p>
          <a:p>
            <a:pPr lvl="2"/>
            <a:r>
              <a:rPr lang="en-US" dirty="0"/>
              <a:t>Child widgets in a </a:t>
            </a:r>
            <a:r>
              <a:rPr lang="en-150" b="1" dirty="0">
                <a:solidFill>
                  <a:srgbClr val="990099"/>
                </a:solidFill>
              </a:rPr>
              <a:t> </a:t>
            </a:r>
            <a:r>
              <a:rPr lang="en-150" b="1" dirty="0" smtClean="0">
                <a:solidFill>
                  <a:srgbClr val="990099"/>
                </a:solidFill>
              </a:rPr>
              <a:t>QWidget</a:t>
            </a:r>
            <a:r>
              <a:rPr lang="en-US" dirty="0"/>
              <a:t> automatically appear inside the parent widget.</a:t>
            </a:r>
          </a:p>
          <a:p>
            <a:pPr lvl="2"/>
            <a:r>
              <a:rPr lang="en-150" dirty="0"/>
              <a:t>T</a:t>
            </a:r>
            <a:r>
              <a:rPr lang="en-US" dirty="0"/>
              <a:t>he child of a</a:t>
            </a:r>
            <a:r>
              <a:rPr lang="en-US" i="1" dirty="0"/>
              <a:t> </a:t>
            </a:r>
            <a:r>
              <a:rPr lang="en-150" b="1" dirty="0">
                <a:solidFill>
                  <a:srgbClr val="990099"/>
                </a:solidFill>
              </a:rPr>
              <a:t>QObject</a:t>
            </a:r>
            <a:r>
              <a:rPr lang="en-US" i="1" dirty="0"/>
              <a:t> </a:t>
            </a:r>
            <a:r>
              <a:rPr lang="en-US" dirty="0"/>
              <a:t>must always be created in the thread where the parent was created.</a:t>
            </a:r>
            <a:endParaRPr lang="en-150" dirty="0"/>
          </a:p>
        </p:txBody>
      </p:sp>
      <p:pic>
        <p:nvPicPr>
          <p:cNvPr id="1026" name="Picture 2" descr="Imag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3" y="1177022"/>
            <a:ext cx="2634385" cy="14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8" y="3118761"/>
            <a:ext cx="1995343" cy="14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Observer Pattern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92795" y="941294"/>
            <a:ext cx="8675783" cy="3779434"/>
          </a:xfrm>
        </p:spPr>
        <p:txBody>
          <a:bodyPr/>
          <a:lstStyle/>
          <a:p>
            <a:pPr marL="4486275" lvl="7" indent="0">
              <a:buNone/>
            </a:pPr>
            <a:r>
              <a:rPr lang="en-US" dirty="0"/>
              <a:t>Observer pattern is used when an </a:t>
            </a:r>
            <a:r>
              <a:rPr lang="en-US" i="1" dirty="0"/>
              <a:t>observable</a:t>
            </a:r>
            <a:r>
              <a:rPr lang="en-US" dirty="0"/>
              <a:t> object wants to notify other </a:t>
            </a:r>
            <a:r>
              <a:rPr lang="en-US" i="1" dirty="0"/>
              <a:t>observers</a:t>
            </a:r>
            <a:r>
              <a:rPr lang="en-US" dirty="0"/>
              <a:t> objects about a state change. Here are some concrete examples</a:t>
            </a:r>
            <a:r>
              <a:rPr lang="en-US" dirty="0" smtClean="0"/>
              <a:t>:</a:t>
            </a:r>
            <a:endParaRPr lang="en-150" dirty="0" smtClean="0"/>
          </a:p>
          <a:p>
            <a:pPr marL="4486275" lvl="7" indent="0">
              <a:buNone/>
            </a:pPr>
            <a:endParaRPr lang="en-US" dirty="0"/>
          </a:p>
          <a:p>
            <a:pPr marL="4486275" lvl="8" indent="0"/>
            <a:r>
              <a:rPr lang="en-150" dirty="0" smtClean="0"/>
              <a:t>A click button triggers </a:t>
            </a:r>
            <a:r>
              <a:rPr lang="en-US" dirty="0" smtClean="0"/>
              <a:t>a </a:t>
            </a:r>
            <a:r>
              <a:rPr lang="en-US" dirty="0"/>
              <a:t>menu </a:t>
            </a:r>
            <a:r>
              <a:rPr lang="en-150" dirty="0" smtClean="0"/>
              <a:t>to</a:t>
            </a:r>
            <a:r>
              <a:rPr lang="en-US" dirty="0" smtClean="0"/>
              <a:t> </a:t>
            </a:r>
            <a:r>
              <a:rPr lang="en-US" dirty="0"/>
              <a:t>be displayed.</a:t>
            </a:r>
          </a:p>
          <a:p>
            <a:pPr marL="4486275" lvl="8" indent="0"/>
            <a:r>
              <a:rPr lang="en-150" dirty="0" smtClean="0"/>
              <a:t> When a web page is completely loaded, a processor class is notified to </a:t>
            </a:r>
            <a:r>
              <a:rPr lang="en-US" dirty="0" smtClean="0"/>
              <a:t>extract </a:t>
            </a:r>
            <a:r>
              <a:rPr lang="en-US" dirty="0"/>
              <a:t>some information from this loaded page</a:t>
            </a:r>
            <a:r>
              <a:rPr lang="en-US" dirty="0" smtClean="0"/>
              <a:t>.</a:t>
            </a:r>
            <a:endParaRPr lang="en-150" dirty="0" smtClean="0"/>
          </a:p>
          <a:p>
            <a:pPr marL="4486275" lvl="8" indent="0"/>
            <a:endParaRPr lang="en-150" dirty="0"/>
          </a:p>
          <a:p>
            <a:pPr marL="4486275" lvl="8" indent="0"/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Observer pattern is used </a:t>
            </a:r>
            <a:r>
              <a:rPr lang="en-150" dirty="0" smtClean="0"/>
              <a:t>extensively</a:t>
            </a:r>
            <a:r>
              <a:rPr lang="en-US" dirty="0" smtClean="0"/>
              <a:t> </a:t>
            </a:r>
            <a:r>
              <a:rPr lang="en-US" dirty="0"/>
              <a:t>in GUI applications, and often leads to </a:t>
            </a:r>
            <a:r>
              <a:rPr lang="en-US" dirty="0" smtClean="0"/>
              <a:t>some</a:t>
            </a:r>
            <a:r>
              <a:rPr lang="en-150" dirty="0" smtClean="0"/>
              <a:t> repetitive </a:t>
            </a:r>
            <a:r>
              <a:rPr lang="en-150" dirty="0" smtClean="0"/>
              <a:t>code. </a:t>
            </a:r>
          </a:p>
          <a:p>
            <a:pPr marL="0" indent="0">
              <a:buNone/>
            </a:pP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was created with the idea of removing this </a:t>
            </a:r>
            <a:r>
              <a:rPr lang="en-150" dirty="0" smtClean="0"/>
              <a:t>spaghetti</a:t>
            </a:r>
            <a:r>
              <a:rPr lang="en-US" dirty="0" smtClean="0"/>
              <a:t> </a:t>
            </a:r>
            <a:r>
              <a:rPr lang="en-US" dirty="0"/>
              <a:t>code and </a:t>
            </a:r>
            <a:r>
              <a:rPr lang="en-US" dirty="0" err="1" smtClean="0"/>
              <a:t>provid</a:t>
            </a:r>
            <a:r>
              <a:rPr lang="en-15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a nice and clean </a:t>
            </a:r>
            <a:r>
              <a:rPr lang="en-US" dirty="0" smtClean="0"/>
              <a:t>syntax</a:t>
            </a:r>
            <a:r>
              <a:rPr lang="en-150" dirty="0" smtClean="0"/>
              <a:t>.</a:t>
            </a:r>
            <a:r>
              <a:rPr lang="en-US" dirty="0" smtClean="0"/>
              <a:t> </a:t>
            </a:r>
            <a:endParaRPr lang="en-150" dirty="0" smtClean="0"/>
          </a:p>
          <a:p>
            <a:pPr marL="0" indent="0">
              <a:buNone/>
            </a:pPr>
            <a:r>
              <a:rPr lang="en-150" dirty="0"/>
              <a:t>T</a:t>
            </a:r>
            <a:r>
              <a:rPr lang="en-US" dirty="0" smtClean="0"/>
              <a:t>he </a:t>
            </a:r>
            <a:r>
              <a:rPr lang="en-US" dirty="0"/>
              <a:t>signal and slots mechanism is the </a:t>
            </a:r>
            <a:r>
              <a:rPr lang="en-US" dirty="0" smtClean="0"/>
              <a:t>answer</a:t>
            </a:r>
            <a:r>
              <a:rPr lang="en-150" dirty="0" smtClean="0"/>
              <a:t> for this problem.</a:t>
            </a:r>
            <a:endParaRPr lang="en-150" dirty="0"/>
          </a:p>
        </p:txBody>
      </p:sp>
      <p:pic>
        <p:nvPicPr>
          <p:cNvPr id="2050" name="Picture 2" descr="https://www.programmergirl.com/wp-content/uploads/2019/08/TheObserver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4" y="1028700"/>
            <a:ext cx="4028485" cy="170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Signals and Slots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75716" y="908909"/>
            <a:ext cx="8489388" cy="3808319"/>
          </a:xfrm>
        </p:spPr>
        <p:txBody>
          <a:bodyPr/>
          <a:lstStyle/>
          <a:p>
            <a:pPr marL="342945" lvl="1" indent="0">
              <a:buNone/>
            </a:pPr>
            <a:r>
              <a:rPr lang="en-US" dirty="0"/>
              <a:t>A </a:t>
            </a:r>
            <a:r>
              <a:rPr lang="en-US" b="1" dirty="0"/>
              <a:t>signal</a:t>
            </a:r>
            <a:r>
              <a:rPr lang="en-US" dirty="0"/>
              <a:t> is a message that an object can send, most of the time to inform of a status change</a:t>
            </a:r>
            <a:r>
              <a:rPr lang="en-US" dirty="0" smtClean="0"/>
              <a:t>.</a:t>
            </a:r>
            <a:endParaRPr lang="en-15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150" dirty="0" smtClean="0"/>
              <a:t>Button emits a clicked signal.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150" dirty="0" smtClean="0"/>
              <a:t>Timer emits a timeout signal.</a:t>
            </a:r>
            <a:endParaRPr lang="en-US" dirty="0"/>
          </a:p>
          <a:p>
            <a:pPr marL="342945" lvl="1" indent="0">
              <a:buNone/>
            </a:pPr>
            <a:r>
              <a:rPr lang="en-US" dirty="0"/>
              <a:t>A </a:t>
            </a:r>
            <a:r>
              <a:rPr lang="en-US" b="1" dirty="0"/>
              <a:t>slot</a:t>
            </a:r>
            <a:r>
              <a:rPr lang="en-US" dirty="0"/>
              <a:t> is a function that is used to accept and respond to a signal</a:t>
            </a:r>
            <a:r>
              <a:rPr lang="en-US" dirty="0" smtClean="0"/>
              <a:t>.</a:t>
            </a:r>
            <a:endParaRPr lang="en-150" dirty="0" smtClean="0"/>
          </a:p>
          <a:p>
            <a:pPr marL="342945" lvl="1" indent="0">
              <a:buNone/>
            </a:pP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Example: </a:t>
            </a:r>
            <a:r>
              <a:rPr lang="en-US" dirty="0"/>
              <a:t> A media player might have a class that is used to check the progress of the media. An instance of this class might periodically send a </a:t>
            </a:r>
            <a:r>
              <a:rPr lang="en-US" i="1" dirty="0"/>
              <a:t>tick</a:t>
            </a:r>
            <a:r>
              <a:rPr lang="en-US" dirty="0"/>
              <a:t> signal, with the progress value. This signal can be connected to a </a:t>
            </a:r>
            <a:r>
              <a:rPr lang="en-US" dirty="0" err="1">
                <a:hlinkClick r:id="rId3"/>
              </a:rPr>
              <a:t>QProgressBar</a:t>
            </a:r>
            <a:r>
              <a:rPr lang="en-US" dirty="0"/>
              <a:t>, that can be used to display the progress</a:t>
            </a:r>
            <a:r>
              <a:rPr lang="en-US" dirty="0" smtClean="0"/>
              <a:t>.</a:t>
            </a:r>
            <a:endParaRPr lang="en-150" dirty="0" smtClean="0"/>
          </a:p>
          <a:p>
            <a:pPr marL="342945" lvl="1" indent="0">
              <a:buNone/>
            </a:pPr>
            <a:r>
              <a:rPr lang="en-150" dirty="0" smtClean="0"/>
              <a:t>SIGNAL:					            SLOT:</a:t>
            </a:r>
          </a:p>
          <a:p>
            <a:pPr marL="342945" lvl="1" indent="0">
              <a:buNone/>
            </a:pP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CONNECTION:</a:t>
            </a:r>
            <a:endParaRPr lang="en-150" dirty="0"/>
          </a:p>
          <a:p>
            <a:pPr marL="342945" lvl="1" indent="0">
              <a:buNone/>
            </a:pP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7283" y="3504327"/>
            <a:ext cx="4238513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MediaProgressManager</a:t>
            </a:r>
            <a:r>
              <a:rPr lang="en-150" altLang="de-DE" sz="1200" dirty="0">
                <a:latin typeface="Arial" panose="020B0604020202020204" pitchFamily="34" charset="0"/>
              </a:rPr>
              <a:t>::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miliseconds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30184" y="3512380"/>
            <a:ext cx="3356386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QProgressBar</a:t>
            </a:r>
            <a:r>
              <a:rPr lang="de-DE" altLang="de-DE" sz="1200" dirty="0">
                <a:latin typeface="Arial" panose="020B0604020202020204" pitchFamily="34" charset="0"/>
              </a:rPr>
              <a:t>::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57283" y="4098671"/>
            <a:ext cx="6718151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QObject</a:t>
            </a:r>
            <a:r>
              <a:rPr lang="de-DE" altLang="de-DE" dirty="0"/>
              <a:t>::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07/10/2021"/>
</p:tagLst>
</file>

<file path=ppt/theme/theme1.xml><?xml version="1.0" encoding="utf-8"?>
<a:theme xmlns:a="http://schemas.openxmlformats.org/drawingml/2006/main" name="ERNI Corporate ">
  <a:themeElements>
    <a:clrScheme name="Benutzerdefiniert 9">
      <a:dk1>
        <a:srgbClr val="3C3C3C"/>
      </a:dk1>
      <a:lt1>
        <a:srgbClr val="FFFFFF"/>
      </a:lt1>
      <a:dk2>
        <a:srgbClr val="123372"/>
      </a:dk2>
      <a:lt2>
        <a:srgbClr val="BEBCBC"/>
      </a:lt2>
      <a:accent1>
        <a:srgbClr val="123372"/>
      </a:accent1>
      <a:accent2>
        <a:srgbClr val="E4040E"/>
      </a:accent2>
      <a:accent3>
        <a:srgbClr val="00A5DB"/>
      </a:accent3>
      <a:accent4>
        <a:srgbClr val="BEBCBC"/>
      </a:accent4>
      <a:accent5>
        <a:srgbClr val="5C5C5B"/>
      </a:accent5>
      <a:accent6>
        <a:srgbClr val="999DC3"/>
      </a:accent6>
      <a:hlink>
        <a:srgbClr val="80425F"/>
      </a:hlink>
      <a:folHlink>
        <a:srgbClr val="8DA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ustomXml>
  <Property name="Class" type="System.String" value=""/>
  <Property name="Category" type="System.String" value=""/>
  <Property name="Content" type="System.String" value=""/>
  <Property name="Language" type="System.String" value=""/>
  <Property name="TemplateType" type="System.String" value=""/>
  <Property name="Author" type="System.String" value=""/>
  <Property name="Classification" type="System.String" value=""/>
  <Property name="FrameContractDate" type="System.DateTime" value=""/>
  <Property name="ContractNumber" type="System.String" value=""/>
  <Property name="Customer" type="System.String" value=""/>
  <Property name="CustomerPostalCode_City" type="System.String" value=""/>
  <Property name="CustomerStreet" type="System.String" value=""/>
  <Property name="DocNumber" type="System.String" value=""/>
  <Property name="Draft" type="System.Boolean" value=""/>
  <Property name="Project" type="System.String" value=""/>
  <Property name="Site" type="System.String" value=""/>
  <Property name="Subtitle" type="System.String" value=""/>
  <Property name="Title" type="System.String" value=""/>
  <Property name="Version" type="System.String" value=""/>
  <Property name="DocType" type="System.String" value=""/>
  <Property name="DocName" type="System.String" value=""/>
  <Property name="DocPath" type="System.String" value=""/>
  <Property name="DocContent" type="System.String" value=""/>
  <Property name="DocShowVersion" type="System.Boolean" value=""/>
  <Property name="DocShowDate" type="System.Boolean" value=""/>
  <Property name="DocDateFormat" type="System.String" value=""/>
  <Property name="Date" type="System.DateTime" value=""/>
  <Property name="DocShowPath" type="System.Boolean" value=""/>
  <Property name="Logo" type="System.Boolean" value=""/>
</CustomXm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3868E9CD0BE4AB9201A5BD5A60447" ma:contentTypeVersion="13" ma:contentTypeDescription="Create a new document." ma:contentTypeScope="" ma:versionID="cd56127c3075ee64225f38956c658ba8">
  <xsd:schema xmlns:xsd="http://www.w3.org/2001/XMLSchema" xmlns:xs="http://www.w3.org/2001/XMLSchema" xmlns:p="http://schemas.microsoft.com/office/2006/metadata/properties" xmlns:ns2="00aae37a-a076-46a8-a799-636913c2bf3a" xmlns:ns3="ee3fd44b-5f56-491d-82fc-7506e1bd3334" targetNamespace="http://schemas.microsoft.com/office/2006/metadata/properties" ma:root="true" ma:fieldsID="b13f666e0264860d80cbdf429a036b30" ns2:_="" ns3:_="">
    <xsd:import namespace="00aae37a-a076-46a8-a799-636913c2bf3a"/>
    <xsd:import namespace="ee3fd44b-5f56-491d-82fc-7506e1bd3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ae37a-a076-46a8-a799-636913c2b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fd44b-5f56-491d-82fc-7506e1bd3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843BA1-24F5-4225-9B6D-72A6BE9E0A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F720E4-E9A9-49F8-8BBA-647CC445A63C}">
  <ds:schemaRefs/>
</ds:datastoreItem>
</file>

<file path=customXml/itemProps3.xml><?xml version="1.0" encoding="utf-8"?>
<ds:datastoreItem xmlns:ds="http://schemas.openxmlformats.org/officeDocument/2006/customXml" ds:itemID="{E8BEBC91-32A8-4684-AED0-4A827B29CF4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3fd44b-5f56-491d-82fc-7506e1bd3334"/>
    <ds:schemaRef ds:uri="http://purl.org/dc/terms/"/>
    <ds:schemaRef ds:uri="http://schemas.openxmlformats.org/package/2006/metadata/core-properties"/>
    <ds:schemaRef ds:uri="00aae37a-a076-46a8-a799-636913c2bf3a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5A338B3-3242-40DF-B0BA-3447A4CD9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ae37a-a076-46a8-a799-636913c2bf3a"/>
    <ds:schemaRef ds:uri="ee3fd44b-5f56-491d-82fc-7506e1bd3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FF7AECA1</Template>
  <TotalTime>0</TotalTime>
  <Words>1310</Words>
  <Application>Microsoft Office PowerPoint</Application>
  <PresentationFormat>On-screen Show (16:9)</PresentationFormat>
  <Paragraphs>152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Lato</vt:lpstr>
      <vt:lpstr>Lato Light</vt:lpstr>
      <vt:lpstr>Lato Regular</vt:lpstr>
      <vt:lpstr>Symbol</vt:lpstr>
      <vt:lpstr>Titillium Web</vt:lpstr>
      <vt:lpstr>Wingdings</vt:lpstr>
      <vt:lpstr>ERNI Corporate </vt:lpstr>
      <vt:lpstr>Qt Introduction</vt:lpstr>
      <vt:lpstr>What is Qt?</vt:lpstr>
      <vt:lpstr>A bit of</vt:lpstr>
      <vt:lpstr>Qt Modules</vt:lpstr>
      <vt:lpstr>How much of C++ do you need to know?</vt:lpstr>
      <vt:lpstr>Qt Core - QObject</vt:lpstr>
      <vt:lpstr>Parenting System</vt:lpstr>
      <vt:lpstr>Observer Pattern</vt:lpstr>
      <vt:lpstr>Signals and Slots</vt:lpstr>
      <vt:lpstr>Connecting Signals and Slots</vt:lpstr>
      <vt:lpstr>Connection Types</vt:lpstr>
      <vt:lpstr>The Meta Object</vt:lpstr>
      <vt:lpstr>Other Feature and Improvements</vt:lpstr>
      <vt:lpstr>Demo</vt:lpstr>
      <vt:lpstr>Demo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deck</dc:title>
  <dc:subject/>
  <dc:creator>Entzminger Jennifer (ERNI)</dc:creator>
  <cp:keywords/>
  <dc:description/>
  <cp:lastModifiedBy>Costa Heber (ERNI)</cp:lastModifiedBy>
  <cp:revision>49</cp:revision>
  <dcterms:created xsi:type="dcterms:W3CDTF">2020-09-15T08:03:15Z</dcterms:created>
  <dcterms:modified xsi:type="dcterms:W3CDTF">2021-10-07T12:33:16Z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0x0101003F33868E9CD0BE4AB9201A5BD5A60447</vt:lpwstr>
  </property>
  <property fmtid="{D5CDD505-2E9C-101B-9397-08002B2CF9AE}" pid="3" name="isEMOT">
    <vt:bool>true</vt:bool>
  </property>
  <property fmtid="{D5CDD505-2E9C-101B-9397-08002B2CF9AE}" pid="4" name="GUID">
    <vt:lpwstr>00f213e8-c02c-432b-85a2-d8767346c9c3</vt:lpwstr>
  </property>
</Properties>
</file>