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060" r:id="rId1"/>
  </p:sldMasterIdLst>
  <p:notesMasterIdLst>
    <p:notesMasterId r:id="rId46"/>
  </p:notesMasterIdLst>
  <p:handoutMasterIdLst>
    <p:handoutMasterId r:id="rId47"/>
  </p:handoutMasterIdLst>
  <p:sldIdLst>
    <p:sldId id="350" r:id="rId2"/>
    <p:sldId id="431" r:id="rId3"/>
    <p:sldId id="497" r:id="rId4"/>
    <p:sldId id="447" r:id="rId5"/>
    <p:sldId id="448" r:id="rId6"/>
    <p:sldId id="449" r:id="rId7"/>
    <p:sldId id="451" r:id="rId8"/>
    <p:sldId id="450" r:id="rId9"/>
    <p:sldId id="551" r:id="rId10"/>
    <p:sldId id="544" r:id="rId11"/>
    <p:sldId id="545" r:id="rId12"/>
    <p:sldId id="462" r:id="rId13"/>
    <p:sldId id="464" r:id="rId14"/>
    <p:sldId id="477" r:id="rId15"/>
    <p:sldId id="463" r:id="rId16"/>
    <p:sldId id="478" r:id="rId17"/>
    <p:sldId id="465" r:id="rId18"/>
    <p:sldId id="479" r:id="rId19"/>
    <p:sldId id="471" r:id="rId20"/>
    <p:sldId id="466" r:id="rId21"/>
    <p:sldId id="481" r:id="rId22"/>
    <p:sldId id="482" r:id="rId23"/>
    <p:sldId id="480" r:id="rId24"/>
    <p:sldId id="483" r:id="rId25"/>
    <p:sldId id="552" r:id="rId26"/>
    <p:sldId id="553" r:id="rId27"/>
    <p:sldId id="554" r:id="rId28"/>
    <p:sldId id="555" r:id="rId29"/>
    <p:sldId id="549" r:id="rId30"/>
    <p:sldId id="456" r:id="rId31"/>
    <p:sldId id="457" r:id="rId32"/>
    <p:sldId id="460" r:id="rId33"/>
    <p:sldId id="461" r:id="rId34"/>
    <p:sldId id="550" r:id="rId35"/>
    <p:sldId id="467" r:id="rId36"/>
    <p:sldId id="546" r:id="rId37"/>
    <p:sldId id="547" r:id="rId38"/>
    <p:sldId id="548" r:id="rId39"/>
    <p:sldId id="468" r:id="rId40"/>
    <p:sldId id="469" r:id="rId41"/>
    <p:sldId id="484" r:id="rId42"/>
    <p:sldId id="473" r:id="rId43"/>
    <p:sldId id="476" r:id="rId44"/>
    <p:sldId id="475" r:id="rId45"/>
  </p:sldIdLst>
  <p:sldSz cx="12192000" cy="6858000"/>
  <p:notesSz cx="6805613" cy="9939338"/>
  <p:defaultTextStyle>
    <a:defPPr>
      <a:defRPr lang="it-IT"/>
    </a:defPPr>
    <a:lvl1pPr algn="l" rtl="0" eaLnBrk="0" fontAlgn="base" hangingPunct="0">
      <a:spcBef>
        <a:spcPct val="0"/>
      </a:spcBef>
      <a:spcAft>
        <a:spcPct val="0"/>
      </a:spcAft>
      <a:defRPr sz="1200" kern="1200">
        <a:solidFill>
          <a:srgbClr val="505050"/>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200" kern="1200">
        <a:solidFill>
          <a:srgbClr val="505050"/>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200" kern="1200">
        <a:solidFill>
          <a:srgbClr val="505050"/>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200" kern="1200">
        <a:solidFill>
          <a:srgbClr val="505050"/>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200" kern="1200">
        <a:solidFill>
          <a:srgbClr val="505050"/>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rgbClr val="505050"/>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200" kern="1200">
        <a:solidFill>
          <a:srgbClr val="505050"/>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200" kern="1200">
        <a:solidFill>
          <a:srgbClr val="505050"/>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200" kern="1200">
        <a:solidFill>
          <a:srgbClr val="505050"/>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E68900"/>
    <a:srgbClr val="3A2F21"/>
    <a:srgbClr val="745E42"/>
    <a:srgbClr val="B8A082"/>
    <a:srgbClr val="D8CBBA"/>
    <a:srgbClr val="F3EEE9"/>
    <a:srgbClr val="FF2D2D"/>
    <a:srgbClr val="BBA587"/>
    <a:srgbClr val="F3E4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1651" autoAdjust="0"/>
  </p:normalViewPr>
  <p:slideViewPr>
    <p:cSldViewPr showGuides="1">
      <p:cViewPr varScale="1">
        <p:scale>
          <a:sx n="74" d="100"/>
          <a:sy n="74" d="100"/>
        </p:scale>
        <p:origin x="474"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3144" y="120"/>
      </p:cViewPr>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54450" y="0"/>
            <a:ext cx="2949575" cy="498475"/>
          </a:xfrm>
          <a:prstGeom prst="rect">
            <a:avLst/>
          </a:prstGeom>
        </p:spPr>
        <p:txBody>
          <a:bodyPr vert="horz" lIns="91440" tIns="45720" rIns="91440" bIns="45720" rtlCol="0"/>
          <a:lstStyle>
            <a:lvl1pPr algn="r">
              <a:defRPr sz="1200"/>
            </a:lvl1pPr>
          </a:lstStyle>
          <a:p>
            <a:fld id="{3F7DDE1B-7CF3-43E1-9DF2-2DB79AD9D66C}" type="datetimeFigureOut">
              <a:rPr lang="es-CO" smtClean="0"/>
              <a:t>13/06/2019</a:t>
            </a:fld>
            <a:endParaRPr lang="es-CO"/>
          </a:p>
        </p:txBody>
      </p:sp>
      <p:sp>
        <p:nvSpPr>
          <p:cNvPr id="4" name="Marcador de pie de página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lang="es-CO"/>
          </a:p>
        </p:txBody>
      </p:sp>
    </p:spTree>
    <p:extLst>
      <p:ext uri="{BB962C8B-B14F-4D97-AF65-F5344CB8AC3E}">
        <p14:creationId xmlns:p14="http://schemas.microsoft.com/office/powerpoint/2010/main" val="333504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7491" tIns="48745" rIns="97491" bIns="48745" numCol="1" anchor="t" anchorCtr="0" compatLnSpc="1">
            <a:prstTxWarp prst="textNoShape">
              <a:avLst/>
            </a:prstTxWarp>
          </a:bodyPr>
          <a:lstStyle>
            <a:lvl1pPr algn="l" defTabSz="974549" eaLnBrk="0" hangingPunct="0">
              <a:defRPr sz="1400">
                <a:solidFill>
                  <a:schemeClr val="tx1"/>
                </a:solidFill>
                <a:latin typeface="Arial" charset="0"/>
                <a:ea typeface="ＭＳ Ｐゴシック" pitchFamily="84" charset="-128"/>
                <a:cs typeface="Arial" charset="0"/>
              </a:defRPr>
            </a:lvl1pPr>
          </a:lstStyle>
          <a:p>
            <a:pPr>
              <a:defRPr/>
            </a:pPr>
            <a:endParaRPr lang="it-IT"/>
          </a:p>
        </p:txBody>
      </p:sp>
      <p:sp>
        <p:nvSpPr>
          <p:cNvPr id="3075" name="Rectangle 3"/>
          <p:cNvSpPr>
            <a:spLocks noGrp="1" noChangeArrowheads="1"/>
          </p:cNvSpPr>
          <p:nvPr>
            <p:ph type="dt" idx="1"/>
          </p:nvPr>
        </p:nvSpPr>
        <p:spPr bwMode="auto">
          <a:xfrm>
            <a:off x="3857625" y="0"/>
            <a:ext cx="2947988" cy="496888"/>
          </a:xfrm>
          <a:prstGeom prst="rect">
            <a:avLst/>
          </a:prstGeom>
          <a:noFill/>
          <a:ln w="9525">
            <a:noFill/>
            <a:miter lim="800000"/>
            <a:headEnd/>
            <a:tailEnd/>
          </a:ln>
        </p:spPr>
        <p:txBody>
          <a:bodyPr vert="horz" wrap="square" lIns="97491" tIns="48745" rIns="97491" bIns="48745" numCol="1" anchor="t" anchorCtr="0" compatLnSpc="1">
            <a:prstTxWarp prst="textNoShape">
              <a:avLst/>
            </a:prstTxWarp>
          </a:bodyPr>
          <a:lstStyle>
            <a:lvl1pPr algn="r" defTabSz="974549" eaLnBrk="0" hangingPunct="0">
              <a:defRPr sz="1400">
                <a:solidFill>
                  <a:schemeClr val="tx1"/>
                </a:solidFill>
                <a:latin typeface="Arial" charset="0"/>
                <a:ea typeface="ＭＳ Ｐゴシック" pitchFamily="84" charset="-128"/>
                <a:cs typeface="Arial" charset="0"/>
              </a:defRPr>
            </a:lvl1pPr>
          </a:lstStyle>
          <a:p>
            <a:pPr>
              <a:defRPr/>
            </a:pPr>
            <a:endParaRPr lang="it-IT"/>
          </a:p>
        </p:txBody>
      </p:sp>
      <p:sp>
        <p:nvSpPr>
          <p:cNvPr id="5124" name="Rectangle 4"/>
          <p:cNvSpPr>
            <a:spLocks noGrp="1" noRot="1" noChangeAspect="1" noChangeArrowheads="1" noTextEdit="1"/>
          </p:cNvSpPr>
          <p:nvPr>
            <p:ph type="sldImg" idx="2"/>
          </p:nvPr>
        </p:nvSpPr>
        <p:spPr bwMode="auto">
          <a:xfrm>
            <a:off x="93663" y="747713"/>
            <a:ext cx="6623050" cy="3725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6463" y="4721225"/>
            <a:ext cx="4992687" cy="4470400"/>
          </a:xfrm>
          <a:prstGeom prst="rect">
            <a:avLst/>
          </a:prstGeom>
          <a:noFill/>
          <a:ln w="9525">
            <a:noFill/>
            <a:miter lim="800000"/>
            <a:headEnd/>
            <a:tailEnd/>
          </a:ln>
        </p:spPr>
        <p:txBody>
          <a:bodyPr vert="horz" wrap="square" lIns="97491" tIns="48745" rIns="97491" bIns="48745"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3078" name="Rectangle 6"/>
          <p:cNvSpPr>
            <a:spLocks noGrp="1" noChangeArrowheads="1"/>
          </p:cNvSpPr>
          <p:nvPr>
            <p:ph type="ftr" sz="quarter" idx="4"/>
          </p:nvPr>
        </p:nvSpPr>
        <p:spPr bwMode="auto">
          <a:xfrm>
            <a:off x="0" y="9442450"/>
            <a:ext cx="2947988" cy="496888"/>
          </a:xfrm>
          <a:prstGeom prst="rect">
            <a:avLst/>
          </a:prstGeom>
          <a:noFill/>
          <a:ln w="9525">
            <a:noFill/>
            <a:miter lim="800000"/>
            <a:headEnd/>
            <a:tailEnd/>
          </a:ln>
        </p:spPr>
        <p:txBody>
          <a:bodyPr vert="horz" wrap="square" lIns="97491" tIns="48745" rIns="97491" bIns="48745" numCol="1" anchor="b" anchorCtr="0" compatLnSpc="1">
            <a:prstTxWarp prst="textNoShape">
              <a:avLst/>
            </a:prstTxWarp>
          </a:bodyPr>
          <a:lstStyle>
            <a:lvl1pPr algn="l" defTabSz="974549" eaLnBrk="0" hangingPunct="0">
              <a:defRPr sz="1400">
                <a:solidFill>
                  <a:schemeClr val="tx1"/>
                </a:solidFill>
                <a:latin typeface="Arial" charset="0"/>
                <a:ea typeface="ＭＳ Ｐゴシック" pitchFamily="84" charset="-128"/>
                <a:cs typeface="Arial" charset="0"/>
              </a:defRPr>
            </a:lvl1pPr>
          </a:lstStyle>
          <a:p>
            <a:pPr>
              <a:defRPr/>
            </a:pPr>
            <a:endParaRPr lang="it-IT"/>
          </a:p>
        </p:txBody>
      </p:sp>
      <p:sp>
        <p:nvSpPr>
          <p:cNvPr id="3079" name="Rectangle 7"/>
          <p:cNvSpPr>
            <a:spLocks noGrp="1" noChangeArrowheads="1"/>
          </p:cNvSpPr>
          <p:nvPr>
            <p:ph type="sldNum" sz="quarter" idx="5"/>
          </p:nvPr>
        </p:nvSpPr>
        <p:spPr bwMode="auto">
          <a:xfrm>
            <a:off x="3857625" y="9442450"/>
            <a:ext cx="2947988" cy="496888"/>
          </a:xfrm>
          <a:prstGeom prst="rect">
            <a:avLst/>
          </a:prstGeom>
          <a:noFill/>
          <a:ln w="9525">
            <a:noFill/>
            <a:miter lim="800000"/>
            <a:headEnd/>
            <a:tailEnd/>
          </a:ln>
        </p:spPr>
        <p:txBody>
          <a:bodyPr vert="horz" wrap="square" lIns="97491" tIns="48745" rIns="97491" bIns="48745" numCol="1" anchor="b" anchorCtr="0" compatLnSpc="1">
            <a:prstTxWarp prst="textNoShape">
              <a:avLst/>
            </a:prstTxWarp>
          </a:bodyPr>
          <a:lstStyle>
            <a:lvl1pPr algn="r" defTabSz="973138" eaLnBrk="0" hangingPunct="0">
              <a:defRPr sz="1400">
                <a:solidFill>
                  <a:schemeClr val="tx1"/>
                </a:solidFill>
              </a:defRPr>
            </a:lvl1pPr>
          </a:lstStyle>
          <a:p>
            <a:pPr>
              <a:defRPr/>
            </a:pPr>
            <a:fld id="{3866A241-FED4-434A-B8D6-58B42AF766B7}" type="slidenum">
              <a:rPr lang="it-IT"/>
              <a:pPr>
                <a:defRPr/>
              </a:pPr>
              <a:t>‹Nº›</a:t>
            </a:fld>
            <a:endParaRPr lang="it-IT"/>
          </a:p>
        </p:txBody>
      </p:sp>
    </p:spTree>
    <p:extLst>
      <p:ext uri="{BB962C8B-B14F-4D97-AF65-F5344CB8AC3E}">
        <p14:creationId xmlns:p14="http://schemas.microsoft.com/office/powerpoint/2010/main" val="28866301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73138">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73138">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73138">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73138">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B52BC0C-76AB-4BDC-95B2-112C1A828E79}" type="slidenum">
              <a:rPr lang="it-IT" sz="1400" smtClean="0"/>
              <a:pPr>
                <a:spcBef>
                  <a:spcPct val="0"/>
                </a:spcBef>
              </a:pPr>
              <a:t>1</a:t>
            </a:fld>
            <a:endParaRPr lang="it-IT" sz="1400"/>
          </a:p>
        </p:txBody>
      </p:sp>
      <p:sp>
        <p:nvSpPr>
          <p:cNvPr id="7171" name="Rectangle 2"/>
          <p:cNvSpPr>
            <a:spLocks noGrp="1" noRot="1" noChangeAspect="1" noChangeArrowheads="1" noTextEdit="1"/>
          </p:cNvSpPr>
          <p:nvPr>
            <p:ph type="sldImg"/>
          </p:nvPr>
        </p:nvSpPr>
        <p:spPr>
          <a:xfrm>
            <a:off x="93663" y="747713"/>
            <a:ext cx="6623050" cy="3725862"/>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dirty="0">
              <a:latin typeface="Arial" panose="020B0604020202020204" pitchFamily="34" charset="0"/>
            </a:endParaRPr>
          </a:p>
        </p:txBody>
      </p:sp>
    </p:spTree>
    <p:extLst>
      <p:ext uri="{BB962C8B-B14F-4D97-AF65-F5344CB8AC3E}">
        <p14:creationId xmlns:p14="http://schemas.microsoft.com/office/powerpoint/2010/main" val="2134468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18</a:t>
            </a:fld>
            <a:endParaRPr lang="it-IT"/>
          </a:p>
        </p:txBody>
      </p:sp>
    </p:spTree>
    <p:extLst>
      <p:ext uri="{BB962C8B-B14F-4D97-AF65-F5344CB8AC3E}">
        <p14:creationId xmlns:p14="http://schemas.microsoft.com/office/powerpoint/2010/main" val="1455234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19</a:t>
            </a:fld>
            <a:endParaRPr lang="it-IT"/>
          </a:p>
        </p:txBody>
      </p:sp>
    </p:spTree>
    <p:extLst>
      <p:ext uri="{BB962C8B-B14F-4D97-AF65-F5344CB8AC3E}">
        <p14:creationId xmlns:p14="http://schemas.microsoft.com/office/powerpoint/2010/main" val="1769969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dirty="0"/>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20</a:t>
            </a:fld>
            <a:endParaRPr lang="it-IT" dirty="0"/>
          </a:p>
        </p:txBody>
      </p:sp>
    </p:spTree>
    <p:extLst>
      <p:ext uri="{BB962C8B-B14F-4D97-AF65-F5344CB8AC3E}">
        <p14:creationId xmlns:p14="http://schemas.microsoft.com/office/powerpoint/2010/main" val="2371542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dirty="0"/>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21</a:t>
            </a:fld>
            <a:endParaRPr lang="it-IT" dirty="0"/>
          </a:p>
        </p:txBody>
      </p:sp>
    </p:spTree>
    <p:extLst>
      <p:ext uri="{BB962C8B-B14F-4D97-AF65-F5344CB8AC3E}">
        <p14:creationId xmlns:p14="http://schemas.microsoft.com/office/powerpoint/2010/main" val="4041643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dirty="0"/>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22</a:t>
            </a:fld>
            <a:endParaRPr lang="it-IT" dirty="0"/>
          </a:p>
        </p:txBody>
      </p:sp>
    </p:spTree>
    <p:extLst>
      <p:ext uri="{BB962C8B-B14F-4D97-AF65-F5344CB8AC3E}">
        <p14:creationId xmlns:p14="http://schemas.microsoft.com/office/powerpoint/2010/main" val="1515513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dirty="0"/>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23</a:t>
            </a:fld>
            <a:endParaRPr lang="it-IT" dirty="0"/>
          </a:p>
        </p:txBody>
      </p:sp>
    </p:spTree>
    <p:extLst>
      <p:ext uri="{BB962C8B-B14F-4D97-AF65-F5344CB8AC3E}">
        <p14:creationId xmlns:p14="http://schemas.microsoft.com/office/powerpoint/2010/main" val="2628964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dirty="0"/>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24</a:t>
            </a:fld>
            <a:endParaRPr lang="it-IT" dirty="0"/>
          </a:p>
        </p:txBody>
      </p:sp>
    </p:spTree>
    <p:extLst>
      <p:ext uri="{BB962C8B-B14F-4D97-AF65-F5344CB8AC3E}">
        <p14:creationId xmlns:p14="http://schemas.microsoft.com/office/powerpoint/2010/main" val="3583068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dirty="0"/>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25</a:t>
            </a:fld>
            <a:endParaRPr lang="it-IT" dirty="0"/>
          </a:p>
        </p:txBody>
      </p:sp>
    </p:spTree>
    <p:extLst>
      <p:ext uri="{BB962C8B-B14F-4D97-AF65-F5344CB8AC3E}">
        <p14:creationId xmlns:p14="http://schemas.microsoft.com/office/powerpoint/2010/main" val="1574344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dirty="0"/>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26</a:t>
            </a:fld>
            <a:endParaRPr lang="it-IT" dirty="0"/>
          </a:p>
        </p:txBody>
      </p:sp>
    </p:spTree>
    <p:extLst>
      <p:ext uri="{BB962C8B-B14F-4D97-AF65-F5344CB8AC3E}">
        <p14:creationId xmlns:p14="http://schemas.microsoft.com/office/powerpoint/2010/main" val="473011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dirty="0"/>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27</a:t>
            </a:fld>
            <a:endParaRPr lang="it-IT" dirty="0"/>
          </a:p>
        </p:txBody>
      </p:sp>
    </p:spTree>
    <p:extLst>
      <p:ext uri="{BB962C8B-B14F-4D97-AF65-F5344CB8AC3E}">
        <p14:creationId xmlns:p14="http://schemas.microsoft.com/office/powerpoint/2010/main" val="818731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73138">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73138">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73138">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73138">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B52BC0C-76AB-4BDC-95B2-112C1A828E79}" type="slidenum">
              <a:rPr lang="it-IT" sz="1400" smtClean="0"/>
              <a:pPr>
                <a:spcBef>
                  <a:spcPct val="0"/>
                </a:spcBef>
              </a:pPr>
              <a:t>3</a:t>
            </a:fld>
            <a:endParaRPr lang="it-IT" sz="1400"/>
          </a:p>
        </p:txBody>
      </p:sp>
      <p:sp>
        <p:nvSpPr>
          <p:cNvPr id="7171" name="Rectangle 2"/>
          <p:cNvSpPr>
            <a:spLocks noGrp="1" noRot="1" noChangeAspect="1" noChangeArrowheads="1" noTextEdit="1"/>
          </p:cNvSpPr>
          <p:nvPr>
            <p:ph type="sldImg"/>
          </p:nvPr>
        </p:nvSpPr>
        <p:spPr>
          <a:xfrm>
            <a:off x="93663" y="747713"/>
            <a:ext cx="6623050" cy="3725862"/>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dirty="0">
              <a:latin typeface="Arial" panose="020B0604020202020204" pitchFamily="34" charset="0"/>
            </a:endParaRPr>
          </a:p>
        </p:txBody>
      </p:sp>
    </p:spTree>
    <p:extLst>
      <p:ext uri="{BB962C8B-B14F-4D97-AF65-F5344CB8AC3E}">
        <p14:creationId xmlns:p14="http://schemas.microsoft.com/office/powerpoint/2010/main" val="1368796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dirty="0"/>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28</a:t>
            </a:fld>
            <a:endParaRPr lang="it-IT" dirty="0"/>
          </a:p>
        </p:txBody>
      </p:sp>
    </p:spTree>
    <p:extLst>
      <p:ext uri="{BB962C8B-B14F-4D97-AF65-F5344CB8AC3E}">
        <p14:creationId xmlns:p14="http://schemas.microsoft.com/office/powerpoint/2010/main" val="716719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73138">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73138">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73138">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73138">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B52BC0C-76AB-4BDC-95B2-112C1A828E79}" type="slidenum">
              <a:rPr lang="it-IT" sz="1400" smtClean="0"/>
              <a:pPr>
                <a:spcBef>
                  <a:spcPct val="0"/>
                </a:spcBef>
              </a:pPr>
              <a:t>29</a:t>
            </a:fld>
            <a:endParaRPr lang="it-IT" sz="1400"/>
          </a:p>
        </p:txBody>
      </p:sp>
      <p:sp>
        <p:nvSpPr>
          <p:cNvPr id="7171" name="Rectangle 2"/>
          <p:cNvSpPr>
            <a:spLocks noGrp="1" noRot="1" noChangeAspect="1" noChangeArrowheads="1" noTextEdit="1"/>
          </p:cNvSpPr>
          <p:nvPr>
            <p:ph type="sldImg"/>
          </p:nvPr>
        </p:nvSpPr>
        <p:spPr>
          <a:xfrm>
            <a:off x="93663" y="747713"/>
            <a:ext cx="6623050" cy="3725862"/>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dirty="0">
              <a:latin typeface="Arial" panose="020B0604020202020204" pitchFamily="34" charset="0"/>
            </a:endParaRPr>
          </a:p>
        </p:txBody>
      </p:sp>
    </p:spTree>
    <p:extLst>
      <p:ext uri="{BB962C8B-B14F-4D97-AF65-F5344CB8AC3E}">
        <p14:creationId xmlns:p14="http://schemas.microsoft.com/office/powerpoint/2010/main" val="1372477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30</a:t>
            </a:fld>
            <a:endParaRPr lang="it-IT"/>
          </a:p>
        </p:txBody>
      </p:sp>
    </p:spTree>
    <p:extLst>
      <p:ext uri="{BB962C8B-B14F-4D97-AF65-F5344CB8AC3E}">
        <p14:creationId xmlns:p14="http://schemas.microsoft.com/office/powerpoint/2010/main" val="428015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31</a:t>
            </a:fld>
            <a:endParaRPr lang="it-IT"/>
          </a:p>
        </p:txBody>
      </p:sp>
    </p:spTree>
    <p:extLst>
      <p:ext uri="{BB962C8B-B14F-4D97-AF65-F5344CB8AC3E}">
        <p14:creationId xmlns:p14="http://schemas.microsoft.com/office/powerpoint/2010/main" val="1848778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32</a:t>
            </a:fld>
            <a:endParaRPr lang="it-IT"/>
          </a:p>
        </p:txBody>
      </p:sp>
    </p:spTree>
    <p:extLst>
      <p:ext uri="{BB962C8B-B14F-4D97-AF65-F5344CB8AC3E}">
        <p14:creationId xmlns:p14="http://schemas.microsoft.com/office/powerpoint/2010/main" val="3451758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33</a:t>
            </a:fld>
            <a:endParaRPr lang="it-IT"/>
          </a:p>
        </p:txBody>
      </p:sp>
    </p:spTree>
    <p:extLst>
      <p:ext uri="{BB962C8B-B14F-4D97-AF65-F5344CB8AC3E}">
        <p14:creationId xmlns:p14="http://schemas.microsoft.com/office/powerpoint/2010/main" val="2448168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73138">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73138">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73138">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73138">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B52BC0C-76AB-4BDC-95B2-112C1A828E79}" type="slidenum">
              <a:rPr lang="it-IT" sz="1400" smtClean="0"/>
              <a:pPr>
                <a:spcBef>
                  <a:spcPct val="0"/>
                </a:spcBef>
              </a:pPr>
              <a:t>34</a:t>
            </a:fld>
            <a:endParaRPr lang="it-IT" sz="1400"/>
          </a:p>
        </p:txBody>
      </p:sp>
      <p:sp>
        <p:nvSpPr>
          <p:cNvPr id="7171" name="Rectangle 2"/>
          <p:cNvSpPr>
            <a:spLocks noGrp="1" noRot="1" noChangeAspect="1" noChangeArrowheads="1" noTextEdit="1"/>
          </p:cNvSpPr>
          <p:nvPr>
            <p:ph type="sldImg"/>
          </p:nvPr>
        </p:nvSpPr>
        <p:spPr>
          <a:xfrm>
            <a:off x="93663" y="747713"/>
            <a:ext cx="6623050" cy="3725862"/>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dirty="0">
              <a:latin typeface="Arial" panose="020B0604020202020204" pitchFamily="34" charset="0"/>
            </a:endParaRPr>
          </a:p>
        </p:txBody>
      </p:sp>
    </p:spTree>
    <p:extLst>
      <p:ext uri="{BB962C8B-B14F-4D97-AF65-F5344CB8AC3E}">
        <p14:creationId xmlns:p14="http://schemas.microsoft.com/office/powerpoint/2010/main" val="1554024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35</a:t>
            </a:fld>
            <a:endParaRPr lang="it-IT"/>
          </a:p>
        </p:txBody>
      </p:sp>
    </p:spTree>
    <p:extLst>
      <p:ext uri="{BB962C8B-B14F-4D97-AF65-F5344CB8AC3E}">
        <p14:creationId xmlns:p14="http://schemas.microsoft.com/office/powerpoint/2010/main" val="3879665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36</a:t>
            </a:fld>
            <a:endParaRPr lang="it-IT"/>
          </a:p>
        </p:txBody>
      </p:sp>
    </p:spTree>
    <p:extLst>
      <p:ext uri="{BB962C8B-B14F-4D97-AF65-F5344CB8AC3E}">
        <p14:creationId xmlns:p14="http://schemas.microsoft.com/office/powerpoint/2010/main" val="1358212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37</a:t>
            </a:fld>
            <a:endParaRPr lang="it-IT"/>
          </a:p>
        </p:txBody>
      </p:sp>
    </p:spTree>
    <p:extLst>
      <p:ext uri="{BB962C8B-B14F-4D97-AF65-F5344CB8AC3E}">
        <p14:creationId xmlns:p14="http://schemas.microsoft.com/office/powerpoint/2010/main" val="341434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73138">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73138">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73138">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73138">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731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B52BC0C-76AB-4BDC-95B2-112C1A828E79}" type="slidenum">
              <a:rPr lang="it-IT" sz="1400" smtClean="0"/>
              <a:pPr>
                <a:spcBef>
                  <a:spcPct val="0"/>
                </a:spcBef>
              </a:pPr>
              <a:t>11</a:t>
            </a:fld>
            <a:endParaRPr lang="it-IT" sz="1400"/>
          </a:p>
        </p:txBody>
      </p:sp>
      <p:sp>
        <p:nvSpPr>
          <p:cNvPr id="7171" name="Rectangle 2"/>
          <p:cNvSpPr>
            <a:spLocks noGrp="1" noRot="1" noChangeAspect="1" noChangeArrowheads="1" noTextEdit="1"/>
          </p:cNvSpPr>
          <p:nvPr>
            <p:ph type="sldImg"/>
          </p:nvPr>
        </p:nvSpPr>
        <p:spPr>
          <a:xfrm>
            <a:off x="93663" y="747713"/>
            <a:ext cx="6623050" cy="3725862"/>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dirty="0">
              <a:latin typeface="Arial" panose="020B0604020202020204" pitchFamily="34" charset="0"/>
            </a:endParaRPr>
          </a:p>
        </p:txBody>
      </p:sp>
    </p:spTree>
    <p:extLst>
      <p:ext uri="{BB962C8B-B14F-4D97-AF65-F5344CB8AC3E}">
        <p14:creationId xmlns:p14="http://schemas.microsoft.com/office/powerpoint/2010/main" val="2118564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38</a:t>
            </a:fld>
            <a:endParaRPr lang="it-IT"/>
          </a:p>
        </p:txBody>
      </p:sp>
    </p:spTree>
    <p:extLst>
      <p:ext uri="{BB962C8B-B14F-4D97-AF65-F5344CB8AC3E}">
        <p14:creationId xmlns:p14="http://schemas.microsoft.com/office/powerpoint/2010/main" val="4001552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39</a:t>
            </a:fld>
            <a:endParaRPr lang="it-IT"/>
          </a:p>
        </p:txBody>
      </p:sp>
    </p:spTree>
    <p:extLst>
      <p:ext uri="{BB962C8B-B14F-4D97-AF65-F5344CB8AC3E}">
        <p14:creationId xmlns:p14="http://schemas.microsoft.com/office/powerpoint/2010/main" val="3991499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40</a:t>
            </a:fld>
            <a:endParaRPr lang="it-IT"/>
          </a:p>
        </p:txBody>
      </p:sp>
    </p:spTree>
    <p:extLst>
      <p:ext uri="{BB962C8B-B14F-4D97-AF65-F5344CB8AC3E}">
        <p14:creationId xmlns:p14="http://schemas.microsoft.com/office/powerpoint/2010/main" val="2716671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41</a:t>
            </a:fld>
            <a:endParaRPr lang="it-IT"/>
          </a:p>
        </p:txBody>
      </p:sp>
    </p:spTree>
    <p:extLst>
      <p:ext uri="{BB962C8B-B14F-4D97-AF65-F5344CB8AC3E}">
        <p14:creationId xmlns:p14="http://schemas.microsoft.com/office/powerpoint/2010/main" val="2145685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42</a:t>
            </a:fld>
            <a:endParaRPr lang="it-IT"/>
          </a:p>
        </p:txBody>
      </p:sp>
    </p:spTree>
    <p:extLst>
      <p:ext uri="{BB962C8B-B14F-4D97-AF65-F5344CB8AC3E}">
        <p14:creationId xmlns:p14="http://schemas.microsoft.com/office/powerpoint/2010/main" val="22735533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43</a:t>
            </a:fld>
            <a:endParaRPr lang="it-IT"/>
          </a:p>
        </p:txBody>
      </p:sp>
    </p:spTree>
    <p:extLst>
      <p:ext uri="{BB962C8B-B14F-4D97-AF65-F5344CB8AC3E}">
        <p14:creationId xmlns:p14="http://schemas.microsoft.com/office/powerpoint/2010/main" val="42921977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44</a:t>
            </a:fld>
            <a:endParaRPr lang="it-IT"/>
          </a:p>
        </p:txBody>
      </p:sp>
    </p:spTree>
    <p:extLst>
      <p:ext uri="{BB962C8B-B14F-4D97-AF65-F5344CB8AC3E}">
        <p14:creationId xmlns:p14="http://schemas.microsoft.com/office/powerpoint/2010/main" val="44083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12</a:t>
            </a:fld>
            <a:endParaRPr lang="it-IT"/>
          </a:p>
        </p:txBody>
      </p:sp>
    </p:spTree>
    <p:extLst>
      <p:ext uri="{BB962C8B-B14F-4D97-AF65-F5344CB8AC3E}">
        <p14:creationId xmlns:p14="http://schemas.microsoft.com/office/powerpoint/2010/main" val="4034693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13</a:t>
            </a:fld>
            <a:endParaRPr lang="it-IT"/>
          </a:p>
        </p:txBody>
      </p:sp>
    </p:spTree>
    <p:extLst>
      <p:ext uri="{BB962C8B-B14F-4D97-AF65-F5344CB8AC3E}">
        <p14:creationId xmlns:p14="http://schemas.microsoft.com/office/powerpoint/2010/main" val="101149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14</a:t>
            </a:fld>
            <a:endParaRPr lang="it-IT"/>
          </a:p>
        </p:txBody>
      </p:sp>
    </p:spTree>
    <p:extLst>
      <p:ext uri="{BB962C8B-B14F-4D97-AF65-F5344CB8AC3E}">
        <p14:creationId xmlns:p14="http://schemas.microsoft.com/office/powerpoint/2010/main" val="2973849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15</a:t>
            </a:fld>
            <a:endParaRPr lang="it-IT"/>
          </a:p>
        </p:txBody>
      </p:sp>
    </p:spTree>
    <p:extLst>
      <p:ext uri="{BB962C8B-B14F-4D97-AF65-F5344CB8AC3E}">
        <p14:creationId xmlns:p14="http://schemas.microsoft.com/office/powerpoint/2010/main" val="231123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16</a:t>
            </a:fld>
            <a:endParaRPr lang="it-IT"/>
          </a:p>
        </p:txBody>
      </p:sp>
    </p:spTree>
    <p:extLst>
      <p:ext uri="{BB962C8B-B14F-4D97-AF65-F5344CB8AC3E}">
        <p14:creationId xmlns:p14="http://schemas.microsoft.com/office/powerpoint/2010/main" val="376949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3663" y="747713"/>
            <a:ext cx="6623050" cy="3725862"/>
          </a:xfrm>
        </p:spPr>
      </p:sp>
      <p:sp>
        <p:nvSpPr>
          <p:cNvPr id="3" name="Marcador de notas 2"/>
          <p:cNvSpPr>
            <a:spLocks noGrp="1"/>
          </p:cNvSpPr>
          <p:nvPr>
            <p:ph type="body" idx="1"/>
          </p:nvPr>
        </p:nvSpPr>
        <p:spPr/>
        <p:txBody>
          <a:bodyPr/>
          <a:lstStyle/>
          <a:p>
            <a:endParaRPr lang="it-IT"/>
          </a:p>
        </p:txBody>
      </p:sp>
      <p:sp>
        <p:nvSpPr>
          <p:cNvPr id="4" name="Marcador de número de diapositiva 3"/>
          <p:cNvSpPr>
            <a:spLocks noGrp="1"/>
          </p:cNvSpPr>
          <p:nvPr>
            <p:ph type="sldNum" sz="quarter" idx="10"/>
          </p:nvPr>
        </p:nvSpPr>
        <p:spPr/>
        <p:txBody>
          <a:bodyPr/>
          <a:lstStyle/>
          <a:p>
            <a:pPr>
              <a:defRPr/>
            </a:pPr>
            <a:fld id="{3866A241-FED4-434A-B8D6-58B42AF766B7}" type="slidenum">
              <a:rPr lang="it-IT" smtClean="0"/>
              <a:pPr>
                <a:defRPr/>
              </a:pPr>
              <a:t>17</a:t>
            </a:fld>
            <a:endParaRPr lang="it-IT"/>
          </a:p>
        </p:txBody>
      </p:sp>
    </p:spTree>
    <p:extLst>
      <p:ext uri="{BB962C8B-B14F-4D97-AF65-F5344CB8AC3E}">
        <p14:creationId xmlns:p14="http://schemas.microsoft.com/office/powerpoint/2010/main" val="150065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olo titol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C95F0E7-3993-4323-8CF3-3EAA2689BADC}"/>
              </a:ext>
            </a:extLst>
          </p:cNvPr>
          <p:cNvSpPr>
            <a:spLocks noGrp="1" noChangeArrowheads="1"/>
          </p:cNvSpPr>
          <p:nvPr>
            <p:ph type="sldNum" sz="quarter" idx="10"/>
          </p:nvPr>
        </p:nvSpPr>
        <p:spPr>
          <a:xfrm>
            <a:off x="11208710" y="116540"/>
            <a:ext cx="750277" cy="457200"/>
          </a:xfrm>
          <a:ln/>
        </p:spPr>
        <p:txBody>
          <a:bodyPr/>
          <a:lstStyle>
            <a:lvl1pPr>
              <a:defRPr sz="1600">
                <a:solidFill>
                  <a:schemeClr val="accent1">
                    <a:lumMod val="75000"/>
                  </a:schemeClr>
                </a:solidFill>
                <a:latin typeface="Calibri" panose="020F0502020204030204" pitchFamily="34" charset="0"/>
                <a:cs typeface="Calibri" panose="020F0502020204030204" pitchFamily="34" charset="0"/>
              </a:defRPr>
            </a:lvl1pPr>
          </a:lstStyle>
          <a:p>
            <a:pPr>
              <a:defRPr/>
            </a:pPr>
            <a:fld id="{D475D5EA-1BC1-4045-8606-DF557AFFCB12}" type="slidenum">
              <a:rPr lang="it-IT" smtClean="0"/>
              <a:pPr>
                <a:defRPr/>
              </a:pPr>
              <a:t>‹Nº›</a:t>
            </a:fld>
            <a:endParaRPr lang="it-IT" dirty="0"/>
          </a:p>
        </p:txBody>
      </p:sp>
    </p:spTree>
    <p:extLst>
      <p:ext uri="{BB962C8B-B14F-4D97-AF65-F5344CB8AC3E}">
        <p14:creationId xmlns:p14="http://schemas.microsoft.com/office/powerpoint/2010/main" val="301358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63DDE4-6FDA-4E35-9528-0D1C2AFFF1CF}"/>
              </a:ext>
            </a:extLst>
          </p:cNvPr>
          <p:cNvSpPr>
            <a:spLocks noGrp="1"/>
          </p:cNvSpPr>
          <p:nvPr>
            <p:ph type="title"/>
          </p:nvPr>
        </p:nvSpPr>
        <p:spPr>
          <a:xfrm>
            <a:off x="335200" y="116540"/>
            <a:ext cx="10585470" cy="327495"/>
          </a:xfrm>
          <a:prstGeom prst="rect">
            <a:avLst/>
          </a:prstGeom>
        </p:spPr>
        <p:txBody>
          <a:bodyPr/>
          <a:lstStyle>
            <a:lvl1pPr>
              <a:defRPr sz="2400" b="1">
                <a:solidFill>
                  <a:schemeClr val="accent1">
                    <a:lumMod val="75000"/>
                  </a:schemeClr>
                </a:solidFill>
                <a:latin typeface="Calibri" panose="020F0502020204030204" pitchFamily="34" charset="0"/>
                <a:cs typeface="Calibri" panose="020F0502020204030204" pitchFamily="34" charset="0"/>
              </a:defRPr>
            </a:lvl1pPr>
          </a:lstStyle>
          <a:p>
            <a:r>
              <a:rPr lang="es-ES"/>
              <a:t>Haga clic para modificar el estilo de título del patrón</a:t>
            </a:r>
            <a:endParaRPr lang="it-IT"/>
          </a:p>
        </p:txBody>
      </p:sp>
      <p:sp>
        <p:nvSpPr>
          <p:cNvPr id="3" name="Marcador de número de diapositiva 2">
            <a:extLst>
              <a:ext uri="{FF2B5EF4-FFF2-40B4-BE49-F238E27FC236}">
                <a16:creationId xmlns:a16="http://schemas.microsoft.com/office/drawing/2014/main" id="{F1A7101E-893E-4185-8D41-37FF26ECEB69}"/>
              </a:ext>
            </a:extLst>
          </p:cNvPr>
          <p:cNvSpPr>
            <a:spLocks noGrp="1"/>
          </p:cNvSpPr>
          <p:nvPr>
            <p:ph type="sldNum" sz="quarter" idx="10"/>
          </p:nvPr>
        </p:nvSpPr>
        <p:spPr>
          <a:xfrm>
            <a:off x="11064690" y="116539"/>
            <a:ext cx="1020391" cy="327495"/>
          </a:xfrm>
        </p:spPr>
        <p:txBody>
          <a:bodyPr anchor="ctr"/>
          <a:lstStyle>
            <a:lvl1pPr algn="ctr">
              <a:defRPr sz="1800" b="1">
                <a:latin typeface="Calibri" panose="020F0502020204030204" pitchFamily="34" charset="0"/>
                <a:cs typeface="Calibri" panose="020F0502020204030204" pitchFamily="34" charset="0"/>
              </a:defRPr>
            </a:lvl1pPr>
          </a:lstStyle>
          <a:p>
            <a:pPr>
              <a:defRPr/>
            </a:pPr>
            <a:fld id="{5C12A3F3-78C8-448B-9D68-F99593E35AF6}" type="slidenum">
              <a:rPr lang="it-IT" smtClean="0"/>
              <a:pPr>
                <a:defRPr/>
              </a:pPr>
              <a:t>‹Nº›</a:t>
            </a:fld>
            <a:endParaRPr lang="it-IT"/>
          </a:p>
        </p:txBody>
      </p:sp>
    </p:spTree>
    <p:extLst>
      <p:ext uri="{BB962C8B-B14F-4D97-AF65-F5344CB8AC3E}">
        <p14:creationId xmlns:p14="http://schemas.microsoft.com/office/powerpoint/2010/main" val="1485929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Diapositiva titolo">
    <p:bg>
      <p:bgPr>
        <a:solidFill>
          <a:schemeClr val="accent1"/>
        </a:solidFill>
        <a:effectLst/>
      </p:bgPr>
    </p:bg>
    <p:spTree>
      <p:nvGrpSpPr>
        <p:cNvPr id="1" name=""/>
        <p:cNvGrpSpPr/>
        <p:nvPr/>
      </p:nvGrpSpPr>
      <p:grpSpPr>
        <a:xfrm>
          <a:off x="0" y="0"/>
          <a:ext cx="0" cy="0"/>
          <a:chOff x="0" y="0"/>
          <a:chExt cx="0" cy="0"/>
        </a:xfrm>
      </p:grpSpPr>
      <p:sp>
        <p:nvSpPr>
          <p:cNvPr id="31" name="Título 30"/>
          <p:cNvSpPr>
            <a:spLocks noGrp="1"/>
          </p:cNvSpPr>
          <p:nvPr>
            <p:ph type="title"/>
          </p:nvPr>
        </p:nvSpPr>
        <p:spPr>
          <a:xfrm>
            <a:off x="7321153" y="549274"/>
            <a:ext cx="4405706" cy="2087615"/>
          </a:xfrm>
          <a:prstGeom prst="rect">
            <a:avLst/>
          </a:prstGeom>
        </p:spPr>
        <p:txBody>
          <a:bodyPr anchor="ctr"/>
          <a:lstStyle>
            <a:lvl1pPr algn="ctr">
              <a:lnSpc>
                <a:spcPct val="100000"/>
              </a:lnSpc>
              <a:defRPr sz="2800" b="1">
                <a:solidFill>
                  <a:schemeClr val="bg1"/>
                </a:solidFill>
                <a:latin typeface="Segoe UI" panose="020B0502040204020203" pitchFamily="34" charset="0"/>
                <a:ea typeface="Malgun Gothic" panose="020B0503020000020004" pitchFamily="34" charset="-127"/>
                <a:cs typeface="Segoe UI" panose="020B0502040204020203" pitchFamily="34" charset="0"/>
              </a:defRPr>
            </a:lvl1pPr>
          </a:lstStyle>
          <a:p>
            <a:r>
              <a:rPr lang="es-ES" dirty="0"/>
              <a:t>Haga clic para modificar el estilo de título del patrón</a:t>
            </a:r>
            <a:endParaRPr lang="es-CO" dirty="0"/>
          </a:p>
        </p:txBody>
      </p:sp>
      <p:sp>
        <p:nvSpPr>
          <p:cNvPr id="36" name="Marcador de texto 35"/>
          <p:cNvSpPr>
            <a:spLocks noGrp="1"/>
          </p:cNvSpPr>
          <p:nvPr>
            <p:ph type="body" sz="quarter" idx="11"/>
          </p:nvPr>
        </p:nvSpPr>
        <p:spPr>
          <a:xfrm>
            <a:off x="7321221" y="3301388"/>
            <a:ext cx="4405706" cy="1008063"/>
          </a:xfrm>
        </p:spPr>
        <p:txBody>
          <a:bodyPr/>
          <a:lstStyle>
            <a:lvl1pPr algn="ctr">
              <a:defRPr sz="1400">
                <a:solidFill>
                  <a:schemeClr val="bg1"/>
                </a:solidFill>
                <a:latin typeface="Segoe UI" panose="020B0502040204020203" pitchFamily="34" charset="0"/>
                <a:ea typeface="Malgun Gothic" panose="020B0503020000020004" pitchFamily="34" charset="-127"/>
                <a:cs typeface="Segoe UI" panose="020B0502040204020203" pitchFamily="34" charset="0"/>
              </a:defRPr>
            </a:lvl1pPr>
            <a:lvl2pPr algn="ctr">
              <a:defRPr sz="1400">
                <a:solidFill>
                  <a:schemeClr val="bg1"/>
                </a:solidFill>
                <a:latin typeface="Segoe UI" panose="020B0502040204020203" pitchFamily="34" charset="0"/>
                <a:ea typeface="Malgun Gothic" panose="020B0503020000020004" pitchFamily="34" charset="-127"/>
                <a:cs typeface="Segoe UI" panose="020B0502040204020203" pitchFamily="34" charset="0"/>
              </a:defRPr>
            </a:lvl2pPr>
            <a:lvl3pPr algn="ctr">
              <a:defRPr sz="1400">
                <a:solidFill>
                  <a:schemeClr val="bg1"/>
                </a:solidFill>
                <a:latin typeface="Segoe UI" panose="020B0502040204020203" pitchFamily="34" charset="0"/>
                <a:ea typeface="Malgun Gothic" panose="020B0503020000020004" pitchFamily="34" charset="-127"/>
                <a:cs typeface="Segoe UI" panose="020B0502040204020203" pitchFamily="34" charset="0"/>
              </a:defRPr>
            </a:lvl3pPr>
            <a:lvl4pPr algn="ctr">
              <a:defRPr sz="1400">
                <a:solidFill>
                  <a:schemeClr val="bg1"/>
                </a:solidFill>
                <a:latin typeface="Segoe UI" panose="020B0502040204020203" pitchFamily="34" charset="0"/>
                <a:ea typeface="Malgun Gothic" panose="020B0503020000020004" pitchFamily="34" charset="-127"/>
                <a:cs typeface="Segoe UI" panose="020B0502040204020203" pitchFamily="34" charset="0"/>
              </a:defRPr>
            </a:lvl4pPr>
            <a:lvl5pPr algn="ctr">
              <a:defRPr sz="1400">
                <a:solidFill>
                  <a:schemeClr val="bg1"/>
                </a:solidFill>
                <a:latin typeface="Segoe UI" panose="020B0502040204020203" pitchFamily="34" charset="0"/>
                <a:ea typeface="Malgun Gothic" panose="020B0503020000020004" pitchFamily="34" charset="-127"/>
                <a:cs typeface="Segoe UI" panose="020B0502040204020203" pitchFamily="34"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39" name="Marcador de texto 35"/>
          <p:cNvSpPr>
            <a:spLocks noGrp="1"/>
          </p:cNvSpPr>
          <p:nvPr>
            <p:ph type="body" sz="quarter" idx="12"/>
          </p:nvPr>
        </p:nvSpPr>
        <p:spPr>
          <a:xfrm>
            <a:off x="7321153" y="5827447"/>
            <a:ext cx="4405706" cy="255905"/>
          </a:xfrm>
        </p:spPr>
        <p:txBody>
          <a:bodyPr anchor="ctr"/>
          <a:lstStyle>
            <a:lvl1pPr algn="ctr">
              <a:defRPr sz="1200">
                <a:solidFill>
                  <a:schemeClr val="bg1"/>
                </a:solidFill>
                <a:latin typeface="Segoe UI" panose="020B0502040204020203" pitchFamily="34" charset="0"/>
                <a:ea typeface="Malgun Gothic" panose="020B0503020000020004" pitchFamily="34" charset="-127"/>
                <a:cs typeface="Segoe UI" panose="020B0502040204020203" pitchFamily="34" charset="0"/>
              </a:defRPr>
            </a:lvl1pPr>
            <a:lvl2pPr algn="ctr">
              <a:defRPr sz="1200">
                <a:solidFill>
                  <a:schemeClr val="bg1"/>
                </a:solidFill>
                <a:latin typeface="Segoe UI" panose="020B0502040204020203" pitchFamily="34" charset="0"/>
                <a:ea typeface="Malgun Gothic" panose="020B0503020000020004" pitchFamily="34" charset="-127"/>
                <a:cs typeface="Segoe UI" panose="020B0502040204020203" pitchFamily="34" charset="0"/>
              </a:defRPr>
            </a:lvl2pPr>
            <a:lvl3pPr algn="ctr">
              <a:defRPr sz="1200">
                <a:solidFill>
                  <a:schemeClr val="bg1"/>
                </a:solidFill>
                <a:latin typeface="Segoe UI" panose="020B0502040204020203" pitchFamily="34" charset="0"/>
                <a:ea typeface="Malgun Gothic" panose="020B0503020000020004" pitchFamily="34" charset="-127"/>
                <a:cs typeface="Segoe UI" panose="020B0502040204020203" pitchFamily="34" charset="0"/>
              </a:defRPr>
            </a:lvl3pPr>
            <a:lvl4pPr algn="ctr">
              <a:defRPr sz="1200">
                <a:solidFill>
                  <a:schemeClr val="bg1"/>
                </a:solidFill>
                <a:latin typeface="Segoe UI" panose="020B0502040204020203" pitchFamily="34" charset="0"/>
                <a:ea typeface="Malgun Gothic" panose="020B0503020000020004" pitchFamily="34" charset="-127"/>
                <a:cs typeface="Segoe UI" panose="020B0502040204020203" pitchFamily="34" charset="0"/>
              </a:defRPr>
            </a:lvl4pPr>
            <a:lvl5pPr algn="ctr">
              <a:defRPr sz="1200">
                <a:solidFill>
                  <a:schemeClr val="bg1"/>
                </a:solidFill>
                <a:latin typeface="Segoe UI" panose="020B0502040204020203" pitchFamily="34" charset="0"/>
                <a:ea typeface="Malgun Gothic" panose="020B0503020000020004" pitchFamily="34" charset="-127"/>
                <a:cs typeface="Segoe UI" panose="020B0502040204020203" pitchFamily="34"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0" name="Marcador de posición de imagen 39"/>
          <p:cNvSpPr>
            <a:spLocks noGrp="1"/>
          </p:cNvSpPr>
          <p:nvPr>
            <p:ph type="pic" sz="quarter" idx="13"/>
          </p:nvPr>
        </p:nvSpPr>
        <p:spPr>
          <a:xfrm>
            <a:off x="263525" y="404813"/>
            <a:ext cx="6408738" cy="5111750"/>
          </a:xfrm>
          <a:prstGeom prst="wedgeEllipseCallout">
            <a:avLst>
              <a:gd name="adj1" fmla="val -34660"/>
              <a:gd name="adj2" fmla="val 57521"/>
            </a:avLst>
          </a:prstGeom>
          <a:ln w="6350">
            <a:solidFill>
              <a:schemeClr val="bg1"/>
            </a:solidFill>
          </a:ln>
        </p:spPr>
        <p:txBody>
          <a:bodyPr/>
          <a:lstStyle/>
          <a:p>
            <a:endParaRPr lang="es-CO"/>
          </a:p>
        </p:txBody>
      </p:sp>
      <p:sp>
        <p:nvSpPr>
          <p:cNvPr id="42" name="Llaves 41"/>
          <p:cNvSpPr/>
          <p:nvPr userDrawn="1"/>
        </p:nvSpPr>
        <p:spPr bwMode="auto">
          <a:xfrm>
            <a:off x="7047306" y="279414"/>
            <a:ext cx="4941203" cy="6336880"/>
          </a:xfrm>
          <a:prstGeom prst="bracePair">
            <a:avLst>
              <a:gd name="adj" fmla="val 2379"/>
            </a:avLst>
          </a:prstGeom>
          <a:noFill/>
          <a:ln w="63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Tree>
    <p:extLst>
      <p:ext uri="{BB962C8B-B14F-4D97-AF65-F5344CB8AC3E}">
        <p14:creationId xmlns:p14="http://schemas.microsoft.com/office/powerpoint/2010/main" val="137695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Diapositiva titolo">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2" name="Título 30">
            <a:extLst>
              <a:ext uri="{FF2B5EF4-FFF2-40B4-BE49-F238E27FC236}">
                <a16:creationId xmlns:a16="http://schemas.microsoft.com/office/drawing/2014/main" id="{BD9DC739-3EDF-4663-9832-5DD419D4EA3F}"/>
              </a:ext>
            </a:extLst>
          </p:cNvPr>
          <p:cNvSpPr>
            <a:spLocks noGrp="1"/>
          </p:cNvSpPr>
          <p:nvPr>
            <p:ph type="title"/>
          </p:nvPr>
        </p:nvSpPr>
        <p:spPr>
          <a:xfrm>
            <a:off x="6094150" y="2385192"/>
            <a:ext cx="5330590" cy="2087615"/>
          </a:xfrm>
          <a:prstGeom prst="rect">
            <a:avLst/>
          </a:prstGeom>
        </p:spPr>
        <p:txBody>
          <a:bodyPr anchor="ctr"/>
          <a:lstStyle>
            <a:lvl1pPr algn="ctr">
              <a:lnSpc>
                <a:spcPct val="100000"/>
              </a:lnSpc>
              <a:defRPr sz="2800" b="1">
                <a:solidFill>
                  <a:schemeClr val="accent1">
                    <a:lumMod val="50000"/>
                  </a:schemeClr>
                </a:solidFill>
                <a:latin typeface="Segoe UI" panose="020B0502040204020203" pitchFamily="34" charset="0"/>
                <a:ea typeface="Malgun Gothic" panose="020B0503020000020004" pitchFamily="34" charset="-127"/>
                <a:cs typeface="Segoe UI" panose="020B0502040204020203" pitchFamily="34" charset="0"/>
              </a:defRPr>
            </a:lvl1pPr>
          </a:lstStyle>
          <a:p>
            <a:r>
              <a:rPr lang="es-ES" dirty="0"/>
              <a:t>Haga clic para modificar el estilo de título del patrón</a:t>
            </a:r>
            <a:endParaRPr lang="es-CO" dirty="0"/>
          </a:p>
        </p:txBody>
      </p:sp>
      <p:pic>
        <p:nvPicPr>
          <p:cNvPr id="3" name="Gráfico 2" descr="Marcador">
            <a:extLst>
              <a:ext uri="{FF2B5EF4-FFF2-40B4-BE49-F238E27FC236}">
                <a16:creationId xmlns:a16="http://schemas.microsoft.com/office/drawing/2014/main" id="{CE806055-403A-4A7D-8607-4F0E3C4DB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28560" y="-215229"/>
            <a:ext cx="1692572" cy="1692572"/>
          </a:xfrm>
          <a:prstGeom prst="rect">
            <a:avLst/>
          </a:prstGeom>
        </p:spPr>
      </p:pic>
      <p:sp>
        <p:nvSpPr>
          <p:cNvPr id="15" name="Marcador de posición de imagen 39">
            <a:extLst>
              <a:ext uri="{FF2B5EF4-FFF2-40B4-BE49-F238E27FC236}">
                <a16:creationId xmlns:a16="http://schemas.microsoft.com/office/drawing/2014/main" id="{F36567E6-1FA4-4D18-9B7A-9096F9532A61}"/>
              </a:ext>
            </a:extLst>
          </p:cNvPr>
          <p:cNvSpPr>
            <a:spLocks noGrp="1"/>
          </p:cNvSpPr>
          <p:nvPr>
            <p:ph type="pic" sz="quarter" idx="13"/>
          </p:nvPr>
        </p:nvSpPr>
        <p:spPr>
          <a:xfrm>
            <a:off x="-240880" y="1"/>
            <a:ext cx="5050128" cy="6858000"/>
          </a:xfrm>
          <a:prstGeom prst="bracePair">
            <a:avLst>
              <a:gd name="adj" fmla="val 2217"/>
            </a:avLst>
          </a:prstGeom>
          <a:ln w="6350">
            <a:solidFill>
              <a:schemeClr val="accent1"/>
            </a:solidFill>
          </a:ln>
        </p:spPr>
        <p:txBody>
          <a:bodyPr/>
          <a:lstStyle/>
          <a:p>
            <a:endParaRPr lang="es-CO"/>
          </a:p>
        </p:txBody>
      </p:sp>
    </p:spTree>
    <p:extLst>
      <p:ext uri="{BB962C8B-B14F-4D97-AF65-F5344CB8AC3E}">
        <p14:creationId xmlns:p14="http://schemas.microsoft.com/office/powerpoint/2010/main" val="112501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olo titolo">
    <p:spTree>
      <p:nvGrpSpPr>
        <p:cNvPr id="1" name=""/>
        <p:cNvGrpSpPr/>
        <p:nvPr/>
      </p:nvGrpSpPr>
      <p:grpSpPr>
        <a:xfrm>
          <a:off x="0" y="0"/>
          <a:ext cx="0" cy="0"/>
          <a:chOff x="0" y="0"/>
          <a:chExt cx="0" cy="0"/>
        </a:xfrm>
      </p:grpSpPr>
      <p:sp>
        <p:nvSpPr>
          <p:cNvPr id="6" name="Bocadillo: ovalado 5"/>
          <p:cNvSpPr/>
          <p:nvPr userDrawn="1"/>
        </p:nvSpPr>
        <p:spPr bwMode="auto">
          <a:xfrm>
            <a:off x="325773" y="183685"/>
            <a:ext cx="540000" cy="405710"/>
          </a:xfrm>
          <a:prstGeom prst="wedgeEllipseCallout">
            <a:avLst/>
          </a:prstGeom>
          <a:solidFill>
            <a:schemeClr val="accent1">
              <a:lumMod val="20000"/>
              <a:lumOff val="80000"/>
            </a:schemeClr>
          </a:solidFill>
          <a:ln w="41275" cmpd="sng">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eaLnBrk="1" hangingPunct="1"/>
            <a:endParaRPr lang="it-IT" b="0" dirty="0">
              <a:solidFill>
                <a:schemeClr val="accent4">
                  <a:lumMod val="50000"/>
                </a:schemeClr>
              </a:solidFill>
              <a:effectLst>
                <a:innerShdw blurRad="63500" dist="50800" dir="16200000">
                  <a:prstClr val="black">
                    <a:alpha val="50000"/>
                  </a:prstClr>
                </a:innerShdw>
              </a:effectLst>
              <a:latin typeface="Arial" charset="0"/>
              <a:ea typeface="ＭＳ Ｐゴシック" pitchFamily="84" charset="-128"/>
              <a:cs typeface="Arial" charset="0"/>
            </a:endParaRPr>
          </a:p>
        </p:txBody>
      </p:sp>
      <p:sp>
        <p:nvSpPr>
          <p:cNvPr id="2" name="Titolo 1"/>
          <p:cNvSpPr>
            <a:spLocks noGrp="1"/>
          </p:cNvSpPr>
          <p:nvPr>
            <p:ph type="title" hasCustomPrompt="1"/>
          </p:nvPr>
        </p:nvSpPr>
        <p:spPr>
          <a:xfrm>
            <a:off x="1199320" y="202405"/>
            <a:ext cx="9847875" cy="381000"/>
          </a:xfrm>
          <a:prstGeom prst="rect">
            <a:avLst/>
          </a:prstGeom>
        </p:spPr>
        <p:txBody>
          <a:bodyPr anchor="ctr"/>
          <a:lstStyle>
            <a:lvl1pPr>
              <a:defRPr sz="2000" b="1">
                <a:solidFill>
                  <a:schemeClr val="accent1">
                    <a:lumMod val="50000"/>
                  </a:schemeClr>
                </a:solidFill>
                <a:latin typeface="Segoe UI" panose="020B0502040204020203" pitchFamily="34" charset="0"/>
                <a:cs typeface="Segoe UI" panose="020B0502040204020203" pitchFamily="34" charset="0"/>
              </a:defRPr>
            </a:lvl1pPr>
          </a:lstStyle>
          <a:p>
            <a:r>
              <a:rPr lang="it-IT" dirty="0"/>
              <a:t>Fare clic per modificare lo stile del titolo</a:t>
            </a:r>
          </a:p>
        </p:txBody>
      </p:sp>
      <p:sp>
        <p:nvSpPr>
          <p:cNvPr id="4" name="Marcador de número de diapositiva 3"/>
          <p:cNvSpPr>
            <a:spLocks noGrp="1"/>
          </p:cNvSpPr>
          <p:nvPr>
            <p:ph type="sldNum" sz="quarter" idx="10"/>
          </p:nvPr>
        </p:nvSpPr>
        <p:spPr>
          <a:xfrm>
            <a:off x="220634" y="157940"/>
            <a:ext cx="750277" cy="457200"/>
          </a:xfrm>
          <a:ln>
            <a:noFill/>
          </a:ln>
        </p:spPr>
        <p:txBody>
          <a:bodyPr anchor="ctr"/>
          <a:lstStyle>
            <a:lvl1pPr algn="ctr">
              <a:defRPr sz="1400" b="1">
                <a:solidFill>
                  <a:schemeClr val="accent1">
                    <a:lumMod val="50000"/>
                  </a:schemeClr>
                </a:solidFill>
                <a:latin typeface="Calibri" panose="020F0502020204030204" pitchFamily="34" charset="0"/>
                <a:cs typeface="Calibri" panose="020F0502020204030204" pitchFamily="34" charset="0"/>
              </a:defRPr>
            </a:lvl1pPr>
          </a:lstStyle>
          <a:p>
            <a:pPr>
              <a:defRPr/>
            </a:pPr>
            <a:fld id="{E3C0B7F3-FF2C-42D4-AF11-128555CD6974}" type="slidenum">
              <a:rPr lang="it-IT" smtClean="0"/>
              <a:pPr>
                <a:defRPr/>
              </a:pPr>
              <a:t>‹Nº›</a:t>
            </a:fld>
            <a:endParaRPr lang="it-IT" dirty="0"/>
          </a:p>
        </p:txBody>
      </p:sp>
    </p:spTree>
    <p:extLst>
      <p:ext uri="{BB962C8B-B14F-4D97-AF65-F5344CB8AC3E}">
        <p14:creationId xmlns:p14="http://schemas.microsoft.com/office/powerpoint/2010/main" val="22455722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777631" y="2162175"/>
            <a:ext cx="1081258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05477" name="Rectangle 5"/>
          <p:cNvSpPr>
            <a:spLocks noGrp="1" noChangeArrowheads="1"/>
          </p:cNvSpPr>
          <p:nvPr>
            <p:ph type="sldNum" sz="quarter" idx="4"/>
          </p:nvPr>
        </p:nvSpPr>
        <p:spPr bwMode="auto">
          <a:xfrm>
            <a:off x="8880231" y="63087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chemeClr val="accent1">
                    <a:lumMod val="75000"/>
                  </a:schemeClr>
                </a:solidFill>
              </a:defRPr>
            </a:lvl1pPr>
          </a:lstStyle>
          <a:p>
            <a:pPr>
              <a:defRPr/>
            </a:pPr>
            <a:fld id="{5C12A3F3-78C8-448B-9D68-F99593E35AF6}" type="slidenum">
              <a:rPr lang="it-IT" smtClean="0"/>
              <a:pPr>
                <a:defRPr/>
              </a:pPr>
              <a:t>‹Nº›</a:t>
            </a:fld>
            <a:endParaRPr lang="it-IT"/>
          </a:p>
        </p:txBody>
      </p:sp>
    </p:spTree>
    <p:extLst>
      <p:ext uri="{BB962C8B-B14F-4D97-AF65-F5344CB8AC3E}">
        <p14:creationId xmlns:p14="http://schemas.microsoft.com/office/powerpoint/2010/main" val="733288703"/>
      </p:ext>
    </p:extLst>
  </p:cSld>
  <p:clrMap bg1="lt1" tx1="dk1" bg2="lt2" tx2="dk2" accent1="accent1" accent2="accent2" accent3="accent3" accent4="accent4" accent5="accent5" accent6="accent6" hlink="hlink" folHlink="folHlink"/>
  <p:sldLayoutIdLst>
    <p:sldLayoutId id="2147484050" r:id="rId1"/>
    <p:sldLayoutId id="2147484062" r:id="rId2"/>
    <p:sldLayoutId id="2147484064" r:id="rId3"/>
    <p:sldLayoutId id="2147484065" r:id="rId4"/>
    <p:sldLayoutId id="2147484066" r:id="rId5"/>
  </p:sldLayoutIdLst>
  <p:hf hdr="0" ftr="0" dt="0"/>
  <p:txStyles>
    <p:titleStyle>
      <a:lvl1pPr algn="l" rtl="0" eaLnBrk="1" fontAlgn="base" hangingPunct="1">
        <a:lnSpc>
          <a:spcPct val="85000"/>
        </a:lnSpc>
        <a:spcBef>
          <a:spcPct val="0"/>
        </a:spcBef>
        <a:spcAft>
          <a:spcPct val="0"/>
        </a:spcAft>
        <a:defRPr sz="2000">
          <a:solidFill>
            <a:srgbClr val="84A33D"/>
          </a:solidFill>
          <a:latin typeface="+mj-lt"/>
          <a:ea typeface="MS PGothic" panose="020B0600070205080204" pitchFamily="34" charset="-128"/>
          <a:cs typeface="+mj-cs"/>
        </a:defRPr>
      </a:lvl1pPr>
      <a:lvl2pPr algn="l" rtl="0" eaLnBrk="1" fontAlgn="base" hangingPunct="1">
        <a:lnSpc>
          <a:spcPct val="85000"/>
        </a:lnSpc>
        <a:spcBef>
          <a:spcPct val="0"/>
        </a:spcBef>
        <a:spcAft>
          <a:spcPct val="0"/>
        </a:spcAft>
        <a:defRPr sz="2000">
          <a:solidFill>
            <a:srgbClr val="84A33D"/>
          </a:solidFill>
          <a:latin typeface="Arial" charset="0"/>
          <a:ea typeface="MS PGothic" panose="020B0600070205080204" pitchFamily="34" charset="-128"/>
          <a:cs typeface="Arial" charset="0"/>
        </a:defRPr>
      </a:lvl2pPr>
      <a:lvl3pPr algn="l" rtl="0" eaLnBrk="1" fontAlgn="base" hangingPunct="1">
        <a:lnSpc>
          <a:spcPct val="85000"/>
        </a:lnSpc>
        <a:spcBef>
          <a:spcPct val="0"/>
        </a:spcBef>
        <a:spcAft>
          <a:spcPct val="0"/>
        </a:spcAft>
        <a:defRPr sz="2000">
          <a:solidFill>
            <a:srgbClr val="84A33D"/>
          </a:solidFill>
          <a:latin typeface="Arial" charset="0"/>
          <a:ea typeface="MS PGothic" panose="020B0600070205080204" pitchFamily="34" charset="-128"/>
          <a:cs typeface="Arial" charset="0"/>
        </a:defRPr>
      </a:lvl3pPr>
      <a:lvl4pPr algn="l" rtl="0" eaLnBrk="1" fontAlgn="base" hangingPunct="1">
        <a:lnSpc>
          <a:spcPct val="85000"/>
        </a:lnSpc>
        <a:spcBef>
          <a:spcPct val="0"/>
        </a:spcBef>
        <a:spcAft>
          <a:spcPct val="0"/>
        </a:spcAft>
        <a:defRPr sz="2000">
          <a:solidFill>
            <a:srgbClr val="84A33D"/>
          </a:solidFill>
          <a:latin typeface="Arial" charset="0"/>
          <a:ea typeface="MS PGothic" panose="020B0600070205080204" pitchFamily="34" charset="-128"/>
          <a:cs typeface="Arial" charset="0"/>
        </a:defRPr>
      </a:lvl4pPr>
      <a:lvl5pPr algn="l" rtl="0" eaLnBrk="1" fontAlgn="base" hangingPunct="1">
        <a:lnSpc>
          <a:spcPct val="85000"/>
        </a:lnSpc>
        <a:spcBef>
          <a:spcPct val="0"/>
        </a:spcBef>
        <a:spcAft>
          <a:spcPct val="0"/>
        </a:spcAft>
        <a:defRPr sz="2000">
          <a:solidFill>
            <a:srgbClr val="84A33D"/>
          </a:solidFill>
          <a:latin typeface="Arial" charset="0"/>
          <a:ea typeface="MS PGothic" panose="020B0600070205080204" pitchFamily="34" charset="-128"/>
          <a:cs typeface="Arial" charset="0"/>
        </a:defRPr>
      </a:lvl5pPr>
      <a:lvl6pPr marL="457200" algn="l" rtl="0" eaLnBrk="1" fontAlgn="base" hangingPunct="1">
        <a:lnSpc>
          <a:spcPct val="85000"/>
        </a:lnSpc>
        <a:spcBef>
          <a:spcPct val="0"/>
        </a:spcBef>
        <a:spcAft>
          <a:spcPct val="0"/>
        </a:spcAft>
        <a:defRPr sz="2000">
          <a:solidFill>
            <a:srgbClr val="84A33D"/>
          </a:solidFill>
          <a:latin typeface="Arial" charset="0"/>
          <a:cs typeface="Arial" charset="0"/>
        </a:defRPr>
      </a:lvl6pPr>
      <a:lvl7pPr marL="914400" algn="l" rtl="0" eaLnBrk="1" fontAlgn="base" hangingPunct="1">
        <a:lnSpc>
          <a:spcPct val="85000"/>
        </a:lnSpc>
        <a:spcBef>
          <a:spcPct val="0"/>
        </a:spcBef>
        <a:spcAft>
          <a:spcPct val="0"/>
        </a:spcAft>
        <a:defRPr sz="2000">
          <a:solidFill>
            <a:srgbClr val="84A33D"/>
          </a:solidFill>
          <a:latin typeface="Arial" charset="0"/>
          <a:cs typeface="Arial" charset="0"/>
        </a:defRPr>
      </a:lvl7pPr>
      <a:lvl8pPr marL="1371600" algn="l" rtl="0" eaLnBrk="1" fontAlgn="base" hangingPunct="1">
        <a:lnSpc>
          <a:spcPct val="85000"/>
        </a:lnSpc>
        <a:spcBef>
          <a:spcPct val="0"/>
        </a:spcBef>
        <a:spcAft>
          <a:spcPct val="0"/>
        </a:spcAft>
        <a:defRPr sz="2000">
          <a:solidFill>
            <a:srgbClr val="84A33D"/>
          </a:solidFill>
          <a:latin typeface="Arial" charset="0"/>
          <a:cs typeface="Arial" charset="0"/>
        </a:defRPr>
      </a:lvl8pPr>
      <a:lvl9pPr marL="1828800" algn="l" rtl="0" eaLnBrk="1" fontAlgn="base" hangingPunct="1">
        <a:lnSpc>
          <a:spcPct val="85000"/>
        </a:lnSpc>
        <a:spcBef>
          <a:spcPct val="0"/>
        </a:spcBef>
        <a:spcAft>
          <a:spcPct val="0"/>
        </a:spcAft>
        <a:defRPr sz="2000">
          <a:solidFill>
            <a:srgbClr val="84A33D"/>
          </a:solidFill>
          <a:latin typeface="Arial" charset="0"/>
          <a:cs typeface="Arial" charset="0"/>
        </a:defRPr>
      </a:lvl9pPr>
    </p:titleStyle>
    <p:bodyStyle>
      <a:lvl1pPr marL="342900" indent="-342900" algn="l" rtl="0" eaLnBrk="1" fontAlgn="base" hangingPunct="1">
        <a:spcBef>
          <a:spcPct val="5000"/>
        </a:spcBef>
        <a:spcAft>
          <a:spcPct val="0"/>
        </a:spcAft>
        <a:defRPr sz="1200">
          <a:solidFill>
            <a:schemeClr val="accent1">
              <a:lumMod val="75000"/>
            </a:schemeClr>
          </a:solidFill>
          <a:latin typeface="Segoe UI" panose="020B0502040204020203" pitchFamily="34" charset="0"/>
          <a:ea typeface="MS PGothic" panose="020B0600070205080204" pitchFamily="34" charset="-128"/>
          <a:cs typeface="Segoe UI" panose="020B0502040204020203" pitchFamily="34" charset="0"/>
        </a:defRPr>
      </a:lvl1pPr>
      <a:lvl2pPr marL="742950" indent="-285750" algn="l" rtl="0" eaLnBrk="1" fontAlgn="base" hangingPunct="1">
        <a:spcBef>
          <a:spcPct val="5000"/>
        </a:spcBef>
        <a:spcAft>
          <a:spcPct val="0"/>
        </a:spcAft>
        <a:buChar char="–"/>
        <a:defRPr sz="1200" b="1">
          <a:solidFill>
            <a:schemeClr val="accent1">
              <a:lumMod val="75000"/>
            </a:schemeClr>
          </a:solidFill>
          <a:latin typeface="Segoe UI" panose="020B0502040204020203" pitchFamily="34" charset="0"/>
          <a:ea typeface="MS PGothic" panose="020B0600070205080204" pitchFamily="34" charset="-128"/>
          <a:cs typeface="Segoe UI" panose="020B0502040204020203" pitchFamily="34" charset="0"/>
        </a:defRPr>
      </a:lvl2pPr>
      <a:lvl3pPr marL="1143000" indent="-228600" algn="l" rtl="0" eaLnBrk="1" fontAlgn="base" hangingPunct="1">
        <a:spcBef>
          <a:spcPct val="5000"/>
        </a:spcBef>
        <a:spcAft>
          <a:spcPct val="0"/>
        </a:spcAft>
        <a:buChar char="•"/>
        <a:defRPr sz="1200">
          <a:solidFill>
            <a:schemeClr val="accent1">
              <a:lumMod val="75000"/>
            </a:schemeClr>
          </a:solidFill>
          <a:latin typeface="Segoe UI" panose="020B0502040204020203" pitchFamily="34" charset="0"/>
          <a:ea typeface="MS PGothic" panose="020B0600070205080204" pitchFamily="34" charset="-128"/>
          <a:cs typeface="Segoe UI" panose="020B0502040204020203" pitchFamily="34" charset="0"/>
        </a:defRPr>
      </a:lvl3pPr>
      <a:lvl4pPr marL="1562100" indent="-228600" algn="l" rtl="0" eaLnBrk="1" fontAlgn="base" hangingPunct="1">
        <a:spcBef>
          <a:spcPct val="5000"/>
        </a:spcBef>
        <a:spcAft>
          <a:spcPct val="0"/>
        </a:spcAft>
        <a:buChar char="–"/>
        <a:defRPr sz="1200">
          <a:solidFill>
            <a:schemeClr val="accent1">
              <a:lumMod val="75000"/>
            </a:schemeClr>
          </a:solidFill>
          <a:latin typeface="Segoe UI" panose="020B0502040204020203" pitchFamily="34" charset="0"/>
          <a:ea typeface="MS PGothic" panose="020B0600070205080204" pitchFamily="34" charset="-128"/>
          <a:cs typeface="Segoe UI" panose="020B0502040204020203" pitchFamily="34" charset="0"/>
        </a:defRPr>
      </a:lvl4pPr>
      <a:lvl5pPr marL="1981200" indent="-228600" algn="l" rtl="0" eaLnBrk="1" fontAlgn="base" hangingPunct="1">
        <a:spcBef>
          <a:spcPct val="5000"/>
        </a:spcBef>
        <a:spcAft>
          <a:spcPct val="0"/>
        </a:spcAft>
        <a:buChar char="»"/>
        <a:defRPr sz="1200">
          <a:solidFill>
            <a:schemeClr val="accent1">
              <a:lumMod val="75000"/>
            </a:schemeClr>
          </a:solidFill>
          <a:latin typeface="Segoe UI" panose="020B0502040204020203" pitchFamily="34" charset="0"/>
          <a:ea typeface="MS PGothic" panose="020B0600070205080204" pitchFamily="34" charset="-128"/>
          <a:cs typeface="Segoe UI" panose="020B0502040204020203" pitchFamily="34" charset="0"/>
        </a:defRPr>
      </a:lvl5pPr>
      <a:lvl6pPr marL="2438400" indent="-228600" algn="l" rtl="0" eaLnBrk="1" fontAlgn="base" hangingPunct="1">
        <a:spcBef>
          <a:spcPct val="5000"/>
        </a:spcBef>
        <a:spcAft>
          <a:spcPct val="0"/>
        </a:spcAft>
        <a:buChar char="»"/>
        <a:defRPr sz="1200">
          <a:solidFill>
            <a:srgbClr val="505050"/>
          </a:solidFill>
          <a:latin typeface="+mn-lt"/>
          <a:ea typeface="+mn-ea"/>
        </a:defRPr>
      </a:lvl6pPr>
      <a:lvl7pPr marL="2895600" indent="-228600" algn="l" rtl="0" eaLnBrk="1" fontAlgn="base" hangingPunct="1">
        <a:spcBef>
          <a:spcPct val="5000"/>
        </a:spcBef>
        <a:spcAft>
          <a:spcPct val="0"/>
        </a:spcAft>
        <a:buChar char="»"/>
        <a:defRPr sz="1200">
          <a:solidFill>
            <a:srgbClr val="505050"/>
          </a:solidFill>
          <a:latin typeface="+mn-lt"/>
          <a:ea typeface="+mn-ea"/>
        </a:defRPr>
      </a:lvl7pPr>
      <a:lvl8pPr marL="3352800" indent="-228600" algn="l" rtl="0" eaLnBrk="1" fontAlgn="base" hangingPunct="1">
        <a:spcBef>
          <a:spcPct val="5000"/>
        </a:spcBef>
        <a:spcAft>
          <a:spcPct val="0"/>
        </a:spcAft>
        <a:buChar char="»"/>
        <a:defRPr sz="1200">
          <a:solidFill>
            <a:srgbClr val="505050"/>
          </a:solidFill>
          <a:latin typeface="+mn-lt"/>
          <a:ea typeface="+mn-ea"/>
        </a:defRPr>
      </a:lvl8pPr>
      <a:lvl9pPr marL="3810000" indent="-228600" algn="l" rtl="0" eaLnBrk="1" fontAlgn="base" hangingPunct="1">
        <a:spcBef>
          <a:spcPct val="5000"/>
        </a:spcBef>
        <a:spcAft>
          <a:spcPct val="0"/>
        </a:spcAft>
        <a:buChar char="»"/>
        <a:defRPr sz="1200">
          <a:solidFill>
            <a:srgbClr val="505050"/>
          </a:solidFill>
          <a:latin typeface="+mn-lt"/>
          <a:ea typeface="+mn-ea"/>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8.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440.png"/><Relationship Id="rId7" Type="http://schemas.openxmlformats.org/officeDocument/2006/relationships/image" Target="../media/image570.png"/><Relationship Id="rId12" Type="http://schemas.openxmlformats.org/officeDocument/2006/relationships/image" Target="../media/image66.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56.png"/><Relationship Id="rId11" Type="http://schemas.openxmlformats.org/officeDocument/2006/relationships/image" Target="../media/image610.png"/><Relationship Id="rId5" Type="http://schemas.openxmlformats.org/officeDocument/2006/relationships/image" Target="../media/image63.png"/><Relationship Id="rId10" Type="http://schemas.openxmlformats.org/officeDocument/2006/relationships/image" Target="../media/image65.png"/><Relationship Id="rId4" Type="http://schemas.openxmlformats.org/officeDocument/2006/relationships/image" Target="../media/image54.png"/><Relationship Id="rId9" Type="http://schemas.openxmlformats.org/officeDocument/2006/relationships/image" Target="../media/image59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O" dirty="0"/>
              <a:t>Text </a:t>
            </a:r>
            <a:r>
              <a:rPr lang="es-CO" dirty="0" err="1"/>
              <a:t>mining</a:t>
            </a:r>
            <a:r>
              <a:rPr lang="es-CO" dirty="0"/>
              <a:t> y </a:t>
            </a:r>
            <a:r>
              <a:rPr lang="es-CO" dirty="0" err="1"/>
              <a:t>visualición</a:t>
            </a:r>
            <a:endParaRPr lang="es-CO" dirty="0"/>
          </a:p>
        </p:txBody>
      </p:sp>
      <p:sp>
        <p:nvSpPr>
          <p:cNvPr id="40" name="Marcador de texto 39"/>
          <p:cNvSpPr>
            <a:spLocks noGrp="1"/>
          </p:cNvSpPr>
          <p:nvPr>
            <p:ph type="body" sz="quarter" idx="11"/>
          </p:nvPr>
        </p:nvSpPr>
        <p:spPr/>
        <p:txBody>
          <a:bodyPr/>
          <a:lstStyle/>
          <a:p>
            <a:r>
              <a:rPr lang="es-CO" dirty="0"/>
              <a:t>Clase 2</a:t>
            </a:r>
          </a:p>
        </p:txBody>
      </p:sp>
      <p:sp>
        <p:nvSpPr>
          <p:cNvPr id="41" name="Marcador de texto 40"/>
          <p:cNvSpPr>
            <a:spLocks noGrp="1"/>
          </p:cNvSpPr>
          <p:nvPr>
            <p:ph type="body" sz="quarter" idx="12"/>
          </p:nvPr>
        </p:nvSpPr>
        <p:spPr/>
        <p:txBody>
          <a:bodyPr/>
          <a:lstStyle/>
          <a:p>
            <a:r>
              <a:rPr lang="es-CO" b="1" dirty="0"/>
              <a:t>13 junio 2019</a:t>
            </a:r>
          </a:p>
        </p:txBody>
      </p:sp>
      <p:pic>
        <p:nvPicPr>
          <p:cNvPr id="6" name="Marcador de posición de imagen 5" descr="Imagen que contiene portátil, persona, interior, mesa&#10;&#10;Descripción generada automáticamente">
            <a:extLst>
              <a:ext uri="{FF2B5EF4-FFF2-40B4-BE49-F238E27FC236}">
                <a16:creationId xmlns:a16="http://schemas.microsoft.com/office/drawing/2014/main" id="{8E59A7D3-C8DB-493B-BD19-20F93475B887}"/>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571" b="1571"/>
          <a:stretch>
            <a:fillRect/>
          </a:stretch>
        </p:blipFill>
        <p:spPr/>
      </p:pic>
    </p:spTree>
    <p:extLst>
      <p:ext uri="{BB962C8B-B14F-4D97-AF65-F5344CB8AC3E}">
        <p14:creationId xmlns:p14="http://schemas.microsoft.com/office/powerpoint/2010/main" val="200684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7C86636-5E58-43B1-AF0A-FDB98FAC0B65}"/>
              </a:ext>
            </a:extLst>
          </p:cNvPr>
          <p:cNvSpPr>
            <a:spLocks noGrp="1"/>
          </p:cNvSpPr>
          <p:nvPr>
            <p:ph type="title"/>
          </p:nvPr>
        </p:nvSpPr>
        <p:spPr/>
        <p:txBody>
          <a:bodyPr/>
          <a:lstStyle/>
          <a:p>
            <a:r>
              <a:rPr lang="es-CO" dirty="0"/>
              <a:t>Segundo ejercicio: limpiar textos</a:t>
            </a:r>
            <a:endParaRPr lang="es-CO" b="1" dirty="0"/>
          </a:p>
        </p:txBody>
      </p:sp>
      <p:sp>
        <p:nvSpPr>
          <p:cNvPr id="3" name="Marcador de número de diapositiva 2">
            <a:extLst>
              <a:ext uri="{FF2B5EF4-FFF2-40B4-BE49-F238E27FC236}">
                <a16:creationId xmlns:a16="http://schemas.microsoft.com/office/drawing/2014/main" id="{E1F80C78-F3CE-4D96-B172-FD08B1571F64}"/>
              </a:ext>
            </a:extLst>
          </p:cNvPr>
          <p:cNvSpPr>
            <a:spLocks noGrp="1"/>
          </p:cNvSpPr>
          <p:nvPr>
            <p:ph type="sldNum" sz="quarter" idx="10"/>
          </p:nvPr>
        </p:nvSpPr>
        <p:spPr/>
        <p:txBody>
          <a:bodyPr/>
          <a:lstStyle/>
          <a:p>
            <a:pPr>
              <a:defRPr/>
            </a:pPr>
            <a:fld id="{5C12A3F3-78C8-448B-9D68-F99593E35AF6}" type="slidenum">
              <a:rPr lang="it-IT" smtClean="0"/>
              <a:pPr>
                <a:defRPr/>
              </a:pPr>
              <a:t>10</a:t>
            </a:fld>
            <a:endParaRPr lang="it-IT" dirty="0"/>
          </a:p>
        </p:txBody>
      </p:sp>
      <p:sp>
        <p:nvSpPr>
          <p:cNvPr id="5" name="Rectángulo 4">
            <a:extLst>
              <a:ext uri="{FF2B5EF4-FFF2-40B4-BE49-F238E27FC236}">
                <a16:creationId xmlns:a16="http://schemas.microsoft.com/office/drawing/2014/main" id="{FB92D3D6-D129-4EC0-B478-B1DB954350DE}"/>
              </a:ext>
            </a:extLst>
          </p:cNvPr>
          <p:cNvSpPr/>
          <p:nvPr/>
        </p:nvSpPr>
        <p:spPr>
          <a:xfrm>
            <a:off x="2066284" y="2924930"/>
            <a:ext cx="8113952" cy="923330"/>
          </a:xfrm>
          <a:prstGeom prst="rect">
            <a:avLst/>
          </a:prstGeom>
        </p:spPr>
        <p:txBody>
          <a:bodyPr wrap="none">
            <a:spAutoFit/>
          </a:bodyPr>
          <a:lstStyle/>
          <a:p>
            <a:pPr algn="ctr"/>
            <a:r>
              <a:rPr lang="es-CO" sz="1800" dirty="0">
                <a:latin typeface="Calibri" panose="020F0502020204030204" pitchFamily="34" charset="0"/>
                <a:cs typeface="Calibri" panose="020F0502020204030204" pitchFamily="34" charset="0"/>
              </a:rPr>
              <a:t>Dentro de los artículos de su bases de datos puede haber partes que </a:t>
            </a:r>
          </a:p>
          <a:p>
            <a:pPr algn="ctr"/>
            <a:r>
              <a:rPr lang="es-CO" sz="1800" dirty="0">
                <a:latin typeface="Calibri" panose="020F0502020204030204" pitchFamily="34" charset="0"/>
                <a:cs typeface="Calibri" panose="020F0502020204030204" pitchFamily="34" charset="0"/>
              </a:rPr>
              <a:t>no son parte del titulo o del texto del articulo.</a:t>
            </a:r>
          </a:p>
          <a:p>
            <a:pPr algn="ctr"/>
            <a:r>
              <a:rPr lang="es-CO" sz="1800" dirty="0">
                <a:latin typeface="Calibri" panose="020F0502020204030204" pitchFamily="34" charset="0"/>
                <a:cs typeface="Calibri" panose="020F0502020204030204" pitchFamily="34" charset="0"/>
              </a:rPr>
              <a:t>Encuentren patrones no pertinentes e intenten limpiarlos con expresiones regulares.</a:t>
            </a:r>
          </a:p>
        </p:txBody>
      </p:sp>
    </p:spTree>
    <p:extLst>
      <p:ext uri="{BB962C8B-B14F-4D97-AF65-F5344CB8AC3E}">
        <p14:creationId xmlns:p14="http://schemas.microsoft.com/office/powerpoint/2010/main" val="2461003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4">
            <a:extLst>
              <a:ext uri="{FF2B5EF4-FFF2-40B4-BE49-F238E27FC236}">
                <a16:creationId xmlns:a16="http://schemas.microsoft.com/office/drawing/2014/main" id="{20F819A8-8A94-461B-86F9-C47A5A6D3B52}"/>
              </a:ext>
            </a:extLst>
          </p:cNvPr>
          <p:cNvSpPr>
            <a:spLocks noGrp="1"/>
          </p:cNvSpPr>
          <p:nvPr>
            <p:ph type="title"/>
          </p:nvPr>
        </p:nvSpPr>
        <p:spPr/>
        <p:txBody>
          <a:bodyPr/>
          <a:lstStyle/>
          <a:p>
            <a:r>
              <a:rPr lang="es-CO" dirty="0" err="1"/>
              <a:t>Document</a:t>
            </a:r>
            <a:r>
              <a:rPr lang="es-CO" dirty="0"/>
              <a:t> </a:t>
            </a:r>
            <a:r>
              <a:rPr lang="es-CO" dirty="0" err="1"/>
              <a:t>term</a:t>
            </a:r>
            <a:r>
              <a:rPr lang="es-CO" dirty="0"/>
              <a:t> </a:t>
            </a:r>
            <a:r>
              <a:rPr lang="es-CO" dirty="0" err="1"/>
              <a:t>matrix</a:t>
            </a:r>
            <a:endParaRPr lang="es-CO" dirty="0"/>
          </a:p>
        </p:txBody>
      </p:sp>
      <p:pic>
        <p:nvPicPr>
          <p:cNvPr id="5" name="Marcador de posición de imagen 4" descr="Imagen que contiene texto, crucigrama&#10;&#10;Descripción generada automáticamente">
            <a:extLst>
              <a:ext uri="{FF2B5EF4-FFF2-40B4-BE49-F238E27FC236}">
                <a16:creationId xmlns:a16="http://schemas.microsoft.com/office/drawing/2014/main" id="{CA7AEE5D-48D2-4048-BA85-09B79356E853}"/>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9487" r="29487"/>
          <a:stretch>
            <a:fillRect/>
          </a:stretch>
        </p:blipFill>
        <p:spPr/>
      </p:pic>
    </p:spTree>
    <p:extLst>
      <p:ext uri="{BB962C8B-B14F-4D97-AF65-F5344CB8AC3E}">
        <p14:creationId xmlns:p14="http://schemas.microsoft.com/office/powerpoint/2010/main" val="4005497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nvGraphicFramePr>
        <p:xfrm>
          <a:off x="1559370" y="2204830"/>
          <a:ext cx="9145268" cy="2961640"/>
        </p:xfrm>
        <a:graphic>
          <a:graphicData uri="http://schemas.openxmlformats.org/drawingml/2006/table">
            <a:tbl>
              <a:tblPr firstRow="1" bandRow="1">
                <a:tableStyleId>{5C22544A-7EE6-4342-B048-85BDC9FD1C3A}</a:tableStyleId>
              </a:tblPr>
              <a:tblGrid>
                <a:gridCol w="1656230">
                  <a:extLst>
                    <a:ext uri="{9D8B030D-6E8A-4147-A177-3AD203B41FA5}">
                      <a16:colId xmlns:a16="http://schemas.microsoft.com/office/drawing/2014/main" val="2901533477"/>
                    </a:ext>
                  </a:extLst>
                </a:gridCol>
                <a:gridCol w="1248173">
                  <a:extLst>
                    <a:ext uri="{9D8B030D-6E8A-4147-A177-3AD203B41FA5}">
                      <a16:colId xmlns:a16="http://schemas.microsoft.com/office/drawing/2014/main" val="2953383214"/>
                    </a:ext>
                  </a:extLst>
                </a:gridCol>
                <a:gridCol w="1248173">
                  <a:extLst>
                    <a:ext uri="{9D8B030D-6E8A-4147-A177-3AD203B41FA5}">
                      <a16:colId xmlns:a16="http://schemas.microsoft.com/office/drawing/2014/main" val="655241915"/>
                    </a:ext>
                  </a:extLst>
                </a:gridCol>
                <a:gridCol w="1248173">
                  <a:extLst>
                    <a:ext uri="{9D8B030D-6E8A-4147-A177-3AD203B41FA5}">
                      <a16:colId xmlns:a16="http://schemas.microsoft.com/office/drawing/2014/main" val="1103725526"/>
                    </a:ext>
                  </a:extLst>
                </a:gridCol>
                <a:gridCol w="1248173">
                  <a:extLst>
                    <a:ext uri="{9D8B030D-6E8A-4147-A177-3AD203B41FA5}">
                      <a16:colId xmlns:a16="http://schemas.microsoft.com/office/drawing/2014/main" val="421666883"/>
                    </a:ext>
                  </a:extLst>
                </a:gridCol>
                <a:gridCol w="1248173">
                  <a:extLst>
                    <a:ext uri="{9D8B030D-6E8A-4147-A177-3AD203B41FA5}">
                      <a16:colId xmlns:a16="http://schemas.microsoft.com/office/drawing/2014/main" val="3419206701"/>
                    </a:ext>
                  </a:extLst>
                </a:gridCol>
                <a:gridCol w="1248173">
                  <a:extLst>
                    <a:ext uri="{9D8B030D-6E8A-4147-A177-3AD203B41FA5}">
                      <a16:colId xmlns:a16="http://schemas.microsoft.com/office/drawing/2014/main" val="4107613531"/>
                    </a:ext>
                  </a:extLst>
                </a:gridCol>
              </a:tblGrid>
              <a:tr h="370840">
                <a:tc>
                  <a:txBody>
                    <a:bodyPr/>
                    <a:lstStyle/>
                    <a:p>
                      <a:endParaRPr lang="es-CO" dirty="0"/>
                    </a:p>
                  </a:txBody>
                  <a:tcPr>
                    <a:solidFill>
                      <a:schemeClr val="bg1"/>
                    </a:solidFill>
                  </a:tcPr>
                </a:tc>
                <a:tc>
                  <a:txBody>
                    <a:bodyPr/>
                    <a:lstStyle/>
                    <a:p>
                      <a:pPr algn="ctr"/>
                      <a:r>
                        <a:rPr lang="es-CO" dirty="0"/>
                        <a:t>Palabra 1</a:t>
                      </a:r>
                    </a:p>
                  </a:txBody>
                  <a:tcP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Palabra 2</a:t>
                      </a:r>
                    </a:p>
                  </a:txBody>
                  <a:tcP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t>Palabra 3</a:t>
                      </a:r>
                    </a:p>
                  </a:txBody>
                  <a:tcPr>
                    <a:solidFill>
                      <a:schemeClr val="accent2"/>
                    </a:solidFill>
                  </a:tcPr>
                </a:tc>
                <a:tc>
                  <a:txBody>
                    <a:bodyPr/>
                    <a:lstStyle/>
                    <a:p>
                      <a:pPr algn="ctr"/>
                      <a:r>
                        <a:rPr lang="es-CO" dirty="0"/>
                        <a:t>Palabra 4</a:t>
                      </a:r>
                    </a:p>
                  </a:txBody>
                  <a:tcPr>
                    <a:solidFill>
                      <a:schemeClr val="accent2"/>
                    </a:solidFill>
                  </a:tcPr>
                </a:tc>
                <a:tc>
                  <a:txBody>
                    <a:bodyPr/>
                    <a:lstStyle/>
                    <a:p>
                      <a:pPr algn="ctr"/>
                      <a:r>
                        <a:rPr lang="es-CO" dirty="0"/>
                        <a:t>Palabra 5</a:t>
                      </a:r>
                    </a:p>
                  </a:txBody>
                  <a:tcPr>
                    <a:solidFill>
                      <a:schemeClr val="accent2"/>
                    </a:solidFill>
                  </a:tcPr>
                </a:tc>
                <a:tc>
                  <a:txBody>
                    <a:bodyPr/>
                    <a:lstStyle/>
                    <a:p>
                      <a:pPr algn="ctr"/>
                      <a:r>
                        <a:rPr lang="es-CO" dirty="0"/>
                        <a:t>Palabra 6</a:t>
                      </a:r>
                    </a:p>
                  </a:txBody>
                  <a:tcPr>
                    <a:solidFill>
                      <a:schemeClr val="accent2"/>
                    </a:solidFill>
                  </a:tcPr>
                </a:tc>
                <a:extLst>
                  <a:ext uri="{0D108BD9-81ED-4DB2-BD59-A6C34878D82A}">
                    <a16:rowId xmlns:a16="http://schemas.microsoft.com/office/drawing/2014/main" val="3148067841"/>
                  </a:ext>
                </a:extLst>
              </a:tr>
              <a:tr h="370840">
                <a:tc>
                  <a:txBody>
                    <a:bodyPr/>
                    <a:lstStyle/>
                    <a:p>
                      <a:pPr algn="ctr"/>
                      <a:r>
                        <a:rPr lang="es-CO" b="1" dirty="0">
                          <a:solidFill>
                            <a:schemeClr val="bg1"/>
                          </a:solidFill>
                        </a:rPr>
                        <a:t>Documento 1</a:t>
                      </a:r>
                    </a:p>
                  </a:txBody>
                  <a:tcPr>
                    <a:solidFill>
                      <a:schemeClr val="accent2"/>
                    </a:solidFill>
                  </a:tcPr>
                </a:tc>
                <a:tc>
                  <a:txBody>
                    <a:bodyPr/>
                    <a:lstStyle/>
                    <a:p>
                      <a:pPr algn="ctr"/>
                      <a:r>
                        <a:rPr lang="es-CO" dirty="0"/>
                        <a:t>x</a:t>
                      </a:r>
                    </a:p>
                  </a:txBody>
                  <a:tcPr/>
                </a:tc>
                <a:tc>
                  <a:txBody>
                    <a:bodyPr/>
                    <a:lstStyle/>
                    <a:p>
                      <a:pPr algn="ctr"/>
                      <a:r>
                        <a:rPr lang="es-CO" dirty="0"/>
                        <a:t>x</a:t>
                      </a:r>
                    </a:p>
                  </a:txBody>
                  <a:tcPr/>
                </a:tc>
                <a:tc>
                  <a:txBody>
                    <a:bodyPr/>
                    <a:lstStyle/>
                    <a:p>
                      <a:pPr algn="ctr"/>
                      <a:endParaRPr lang="es-CO" dirty="0"/>
                    </a:p>
                  </a:txBody>
                  <a:tcPr/>
                </a:tc>
                <a:tc>
                  <a:txBody>
                    <a:bodyPr/>
                    <a:lstStyle/>
                    <a:p>
                      <a:pPr algn="ctr"/>
                      <a:r>
                        <a:rPr lang="es-CO" dirty="0"/>
                        <a:t>x</a:t>
                      </a:r>
                    </a:p>
                  </a:txBody>
                  <a:tcPr/>
                </a:tc>
                <a:tc>
                  <a:txBody>
                    <a:bodyPr/>
                    <a:lstStyle/>
                    <a:p>
                      <a:pPr algn="ctr"/>
                      <a:endParaRPr lang="es-CO"/>
                    </a:p>
                  </a:txBody>
                  <a:tcPr/>
                </a:tc>
                <a:tc>
                  <a:txBody>
                    <a:bodyPr/>
                    <a:lstStyle/>
                    <a:p>
                      <a:pPr algn="ctr"/>
                      <a:endParaRPr lang="es-CO"/>
                    </a:p>
                  </a:txBody>
                  <a:tcPr/>
                </a:tc>
                <a:extLst>
                  <a:ext uri="{0D108BD9-81ED-4DB2-BD59-A6C34878D82A}">
                    <a16:rowId xmlns:a16="http://schemas.microsoft.com/office/drawing/2014/main" val="5413053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a:solidFill>
                            <a:schemeClr val="bg1"/>
                          </a:solidFill>
                        </a:rPr>
                        <a:t>Documento 2</a:t>
                      </a:r>
                    </a:p>
                  </a:txBody>
                  <a:tcPr>
                    <a:solidFill>
                      <a:schemeClr val="accent2"/>
                    </a:solidFill>
                  </a:tcPr>
                </a:tc>
                <a:tc>
                  <a:txBody>
                    <a:bodyPr/>
                    <a:lstStyle/>
                    <a:p>
                      <a:pPr algn="ctr"/>
                      <a:endParaRPr lang="es-CO"/>
                    </a:p>
                  </a:txBody>
                  <a:tcPr/>
                </a:tc>
                <a:tc>
                  <a:txBody>
                    <a:bodyPr/>
                    <a:lstStyle/>
                    <a:p>
                      <a:pPr algn="ctr"/>
                      <a:r>
                        <a:rPr lang="es-CO" dirty="0"/>
                        <a:t>x</a:t>
                      </a:r>
                    </a:p>
                  </a:txBody>
                  <a:tcPr/>
                </a:tc>
                <a:tc>
                  <a:txBody>
                    <a:bodyPr/>
                    <a:lstStyle/>
                    <a:p>
                      <a:pPr algn="ctr"/>
                      <a:r>
                        <a:rPr lang="es-CO" dirty="0"/>
                        <a:t>x</a:t>
                      </a:r>
                    </a:p>
                  </a:txBody>
                  <a:tcPr/>
                </a:tc>
                <a:tc>
                  <a:txBody>
                    <a:bodyPr/>
                    <a:lstStyle/>
                    <a:p>
                      <a:pPr algn="ctr"/>
                      <a:endParaRPr lang="es-CO"/>
                    </a:p>
                  </a:txBody>
                  <a:tcPr/>
                </a:tc>
                <a:tc>
                  <a:txBody>
                    <a:bodyPr/>
                    <a:lstStyle/>
                    <a:p>
                      <a:pPr algn="ctr"/>
                      <a:r>
                        <a:rPr lang="es-CO" dirty="0"/>
                        <a:t>x</a:t>
                      </a:r>
                    </a:p>
                  </a:txBody>
                  <a:tcPr/>
                </a:tc>
                <a:tc>
                  <a:txBody>
                    <a:bodyPr/>
                    <a:lstStyle/>
                    <a:p>
                      <a:pPr algn="ctr"/>
                      <a:endParaRPr lang="es-CO"/>
                    </a:p>
                  </a:txBody>
                  <a:tcPr/>
                </a:tc>
                <a:extLst>
                  <a:ext uri="{0D108BD9-81ED-4DB2-BD59-A6C34878D82A}">
                    <a16:rowId xmlns:a16="http://schemas.microsoft.com/office/drawing/2014/main" val="75120221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a:solidFill>
                            <a:schemeClr val="bg1"/>
                          </a:solidFill>
                        </a:rPr>
                        <a:t>Documento 3</a:t>
                      </a:r>
                    </a:p>
                  </a:txBody>
                  <a:tcPr>
                    <a:solidFill>
                      <a:schemeClr val="accent2"/>
                    </a:solidFill>
                  </a:tcPr>
                </a:tc>
                <a:tc>
                  <a:txBody>
                    <a:bodyPr/>
                    <a:lstStyle/>
                    <a:p>
                      <a:pPr algn="ctr"/>
                      <a:endParaRPr lang="es-CO"/>
                    </a:p>
                  </a:txBody>
                  <a:tcPr/>
                </a:tc>
                <a:tc>
                  <a:txBody>
                    <a:bodyPr/>
                    <a:lstStyle/>
                    <a:p>
                      <a:pPr algn="ctr"/>
                      <a:r>
                        <a:rPr lang="es-CO" dirty="0"/>
                        <a:t>x</a:t>
                      </a:r>
                    </a:p>
                  </a:txBody>
                  <a:tcPr/>
                </a:tc>
                <a:tc>
                  <a:txBody>
                    <a:bodyPr/>
                    <a:lstStyle/>
                    <a:p>
                      <a:pPr algn="ctr"/>
                      <a:endParaRPr lang="es-CO"/>
                    </a:p>
                  </a:txBody>
                  <a:tcPr/>
                </a:tc>
                <a:tc>
                  <a:txBody>
                    <a:bodyPr/>
                    <a:lstStyle/>
                    <a:p>
                      <a:pPr algn="ctr"/>
                      <a:endParaRPr lang="es-CO"/>
                    </a:p>
                  </a:txBody>
                  <a:tcPr/>
                </a:tc>
                <a:tc>
                  <a:txBody>
                    <a:bodyPr/>
                    <a:lstStyle/>
                    <a:p>
                      <a:pPr algn="ctr"/>
                      <a:endParaRPr lang="es-CO"/>
                    </a:p>
                  </a:txBody>
                  <a:tcPr/>
                </a:tc>
                <a:tc>
                  <a:txBody>
                    <a:bodyPr/>
                    <a:lstStyle/>
                    <a:p>
                      <a:pPr algn="ctr"/>
                      <a:r>
                        <a:rPr lang="es-CO" dirty="0"/>
                        <a:t>x</a:t>
                      </a:r>
                    </a:p>
                  </a:txBody>
                  <a:tcPr/>
                </a:tc>
                <a:extLst>
                  <a:ext uri="{0D108BD9-81ED-4DB2-BD59-A6C34878D82A}">
                    <a16:rowId xmlns:a16="http://schemas.microsoft.com/office/drawing/2014/main" val="41558453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a:solidFill>
                            <a:schemeClr val="bg1"/>
                          </a:solidFill>
                        </a:rPr>
                        <a:t>Documento 4</a:t>
                      </a:r>
                    </a:p>
                  </a:txBody>
                  <a:tcPr>
                    <a:solidFill>
                      <a:schemeClr val="accent2"/>
                    </a:solidFill>
                  </a:tcPr>
                </a:tc>
                <a:tc>
                  <a:txBody>
                    <a:bodyPr/>
                    <a:lstStyle/>
                    <a:p>
                      <a:pPr algn="ctr"/>
                      <a:r>
                        <a:rPr lang="es-CO" dirty="0"/>
                        <a:t>x</a:t>
                      </a:r>
                    </a:p>
                  </a:txBody>
                  <a:tcPr/>
                </a:tc>
                <a:tc>
                  <a:txBody>
                    <a:bodyPr/>
                    <a:lstStyle/>
                    <a:p>
                      <a:pPr algn="ctr"/>
                      <a:endParaRPr lang="es-CO"/>
                    </a:p>
                  </a:txBody>
                  <a:tcPr/>
                </a:tc>
                <a:tc>
                  <a:txBody>
                    <a:bodyPr/>
                    <a:lstStyle/>
                    <a:p>
                      <a:pPr algn="ctr"/>
                      <a:r>
                        <a:rPr lang="es-CO" dirty="0"/>
                        <a:t>x</a:t>
                      </a:r>
                    </a:p>
                  </a:txBody>
                  <a:tcPr/>
                </a:tc>
                <a:tc>
                  <a:txBody>
                    <a:bodyPr/>
                    <a:lstStyle/>
                    <a:p>
                      <a:pPr algn="ctr"/>
                      <a:r>
                        <a:rPr lang="es-CO" dirty="0"/>
                        <a:t>x</a:t>
                      </a:r>
                    </a:p>
                  </a:txBody>
                  <a:tcPr/>
                </a:tc>
                <a:tc>
                  <a:txBody>
                    <a:bodyPr/>
                    <a:lstStyle/>
                    <a:p>
                      <a:pPr algn="ctr"/>
                      <a:endParaRPr lang="es-CO"/>
                    </a:p>
                  </a:txBody>
                  <a:tcPr/>
                </a:tc>
                <a:tc>
                  <a:txBody>
                    <a:bodyPr/>
                    <a:lstStyle/>
                    <a:p>
                      <a:pPr algn="ctr"/>
                      <a:r>
                        <a:rPr lang="es-CO" dirty="0"/>
                        <a:t>x</a:t>
                      </a:r>
                    </a:p>
                  </a:txBody>
                  <a:tcPr/>
                </a:tc>
                <a:extLst>
                  <a:ext uri="{0D108BD9-81ED-4DB2-BD59-A6C34878D82A}">
                    <a16:rowId xmlns:a16="http://schemas.microsoft.com/office/drawing/2014/main" val="335728117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a:solidFill>
                            <a:schemeClr val="bg1"/>
                          </a:solidFill>
                        </a:rPr>
                        <a:t>Documento 5</a:t>
                      </a:r>
                    </a:p>
                  </a:txBody>
                  <a:tcPr>
                    <a:solidFill>
                      <a:schemeClr val="accent2"/>
                    </a:solidFill>
                  </a:tcPr>
                </a:tc>
                <a:tc>
                  <a:txBody>
                    <a:bodyPr/>
                    <a:lstStyle/>
                    <a:p>
                      <a:pPr algn="ctr"/>
                      <a:r>
                        <a:rPr lang="es-CO" dirty="0"/>
                        <a:t>x</a:t>
                      </a:r>
                    </a:p>
                  </a:txBody>
                  <a:tcPr/>
                </a:tc>
                <a:tc>
                  <a:txBody>
                    <a:bodyPr/>
                    <a:lstStyle/>
                    <a:p>
                      <a:pPr algn="ctr"/>
                      <a:r>
                        <a:rPr lang="es-CO" dirty="0"/>
                        <a:t>x</a:t>
                      </a:r>
                    </a:p>
                  </a:txBody>
                  <a:tcPr/>
                </a:tc>
                <a:tc>
                  <a:txBody>
                    <a:bodyPr/>
                    <a:lstStyle/>
                    <a:p>
                      <a:pPr algn="ctr"/>
                      <a:r>
                        <a:rPr lang="es-CO" dirty="0"/>
                        <a:t>x</a:t>
                      </a:r>
                    </a:p>
                  </a:txBody>
                  <a:tcPr/>
                </a:tc>
                <a:tc>
                  <a:txBody>
                    <a:bodyPr/>
                    <a:lstStyle/>
                    <a:p>
                      <a:pPr algn="ctr"/>
                      <a:r>
                        <a:rPr lang="es-CO" dirty="0"/>
                        <a:t>x</a:t>
                      </a:r>
                    </a:p>
                  </a:txBody>
                  <a:tcPr/>
                </a:tc>
                <a:tc>
                  <a:txBody>
                    <a:bodyPr/>
                    <a:lstStyle/>
                    <a:p>
                      <a:pPr algn="ctr"/>
                      <a:r>
                        <a:rPr lang="es-CO" dirty="0"/>
                        <a:t>x</a:t>
                      </a:r>
                    </a:p>
                  </a:txBody>
                  <a:tcPr/>
                </a:tc>
                <a:tc>
                  <a:txBody>
                    <a:bodyPr/>
                    <a:lstStyle/>
                    <a:p>
                      <a:pPr algn="ctr"/>
                      <a:endParaRPr lang="es-CO"/>
                    </a:p>
                  </a:txBody>
                  <a:tcPr/>
                </a:tc>
                <a:extLst>
                  <a:ext uri="{0D108BD9-81ED-4DB2-BD59-A6C34878D82A}">
                    <a16:rowId xmlns:a16="http://schemas.microsoft.com/office/drawing/2014/main" val="8446097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a:solidFill>
                            <a:schemeClr val="bg1"/>
                          </a:solidFill>
                        </a:rPr>
                        <a:t>Documento 6</a:t>
                      </a:r>
                    </a:p>
                  </a:txBody>
                  <a:tcPr>
                    <a:solidFill>
                      <a:schemeClr val="accent2"/>
                    </a:solidFill>
                  </a:tcPr>
                </a:tc>
                <a:tc>
                  <a:txBody>
                    <a:bodyPr/>
                    <a:lstStyle/>
                    <a:p>
                      <a:pPr algn="ctr"/>
                      <a:endParaRPr lang="es-CO"/>
                    </a:p>
                  </a:txBody>
                  <a:tcPr/>
                </a:tc>
                <a:tc>
                  <a:txBody>
                    <a:bodyPr/>
                    <a:lstStyle/>
                    <a:p>
                      <a:pPr algn="ctr"/>
                      <a:r>
                        <a:rPr lang="es-CO" dirty="0"/>
                        <a:t>x</a:t>
                      </a:r>
                    </a:p>
                  </a:txBody>
                  <a:tcPr/>
                </a:tc>
                <a:tc>
                  <a:txBody>
                    <a:bodyPr/>
                    <a:lstStyle/>
                    <a:p>
                      <a:pPr algn="ctr"/>
                      <a:r>
                        <a:rPr lang="es-CO" dirty="0"/>
                        <a:t>x</a:t>
                      </a:r>
                    </a:p>
                  </a:txBody>
                  <a:tcPr/>
                </a:tc>
                <a:tc>
                  <a:txBody>
                    <a:bodyPr/>
                    <a:lstStyle/>
                    <a:p>
                      <a:pPr algn="ctr"/>
                      <a:endParaRPr lang="es-CO"/>
                    </a:p>
                  </a:txBody>
                  <a:tcPr/>
                </a:tc>
                <a:tc>
                  <a:txBody>
                    <a:bodyPr/>
                    <a:lstStyle/>
                    <a:p>
                      <a:pPr algn="ctr"/>
                      <a:endParaRPr lang="es-CO"/>
                    </a:p>
                  </a:txBody>
                  <a:tcPr/>
                </a:tc>
                <a:tc>
                  <a:txBody>
                    <a:bodyPr/>
                    <a:lstStyle/>
                    <a:p>
                      <a:pPr algn="ctr"/>
                      <a:r>
                        <a:rPr lang="es-CO" dirty="0"/>
                        <a:t>x</a:t>
                      </a:r>
                    </a:p>
                  </a:txBody>
                  <a:tcPr/>
                </a:tc>
                <a:extLst>
                  <a:ext uri="{0D108BD9-81ED-4DB2-BD59-A6C34878D82A}">
                    <a16:rowId xmlns:a16="http://schemas.microsoft.com/office/drawing/2014/main" val="4163762278"/>
                  </a:ext>
                </a:extLst>
              </a:tr>
              <a:tr h="303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a:solidFill>
                            <a:schemeClr val="bg1"/>
                          </a:solidFill>
                        </a:rPr>
                        <a:t>Documento 7</a:t>
                      </a:r>
                    </a:p>
                  </a:txBody>
                  <a:tcPr>
                    <a:solidFill>
                      <a:schemeClr val="accent2"/>
                    </a:solidFill>
                  </a:tcPr>
                </a:tc>
                <a:tc>
                  <a:txBody>
                    <a:bodyPr/>
                    <a:lstStyle/>
                    <a:p>
                      <a:pPr algn="ctr"/>
                      <a:r>
                        <a:rPr lang="es-CO" dirty="0"/>
                        <a:t>x</a:t>
                      </a:r>
                    </a:p>
                  </a:txBody>
                  <a:tcPr/>
                </a:tc>
                <a:tc>
                  <a:txBody>
                    <a:bodyPr/>
                    <a:lstStyle/>
                    <a:p>
                      <a:pPr algn="ctr"/>
                      <a:endParaRPr lang="es-CO"/>
                    </a:p>
                  </a:txBody>
                  <a:tcPr/>
                </a:tc>
                <a:tc>
                  <a:txBody>
                    <a:bodyPr/>
                    <a:lstStyle/>
                    <a:p>
                      <a:pPr algn="ctr"/>
                      <a:r>
                        <a:rPr lang="es-CO" dirty="0"/>
                        <a:t>x</a:t>
                      </a:r>
                    </a:p>
                  </a:txBody>
                  <a:tcPr/>
                </a:tc>
                <a:tc>
                  <a:txBody>
                    <a:bodyPr/>
                    <a:lstStyle/>
                    <a:p>
                      <a:pPr algn="ctr"/>
                      <a:endParaRPr lang="es-CO"/>
                    </a:p>
                  </a:txBody>
                  <a:tcPr/>
                </a:tc>
                <a:tc>
                  <a:txBody>
                    <a:bodyPr/>
                    <a:lstStyle/>
                    <a:p>
                      <a:pPr algn="ctr"/>
                      <a:r>
                        <a:rPr lang="es-CO" dirty="0"/>
                        <a:t>x</a:t>
                      </a:r>
                    </a:p>
                  </a:txBody>
                  <a:tcPr/>
                </a:tc>
                <a:tc>
                  <a:txBody>
                    <a:bodyPr/>
                    <a:lstStyle/>
                    <a:p>
                      <a:pPr algn="ctr"/>
                      <a:endParaRPr lang="es-CO" dirty="0"/>
                    </a:p>
                  </a:txBody>
                  <a:tcPr/>
                </a:tc>
                <a:extLst>
                  <a:ext uri="{0D108BD9-81ED-4DB2-BD59-A6C34878D82A}">
                    <a16:rowId xmlns:a16="http://schemas.microsoft.com/office/drawing/2014/main" val="1868617512"/>
                  </a:ext>
                </a:extLst>
              </a:tr>
            </a:tbl>
          </a:graphicData>
        </a:graphic>
      </p:graphicFrame>
      <p:sp>
        <p:nvSpPr>
          <p:cNvPr id="4" name="Elipse 3"/>
          <p:cNvSpPr/>
          <p:nvPr/>
        </p:nvSpPr>
        <p:spPr bwMode="auto">
          <a:xfrm>
            <a:off x="2999570" y="1988800"/>
            <a:ext cx="8065120" cy="720100"/>
          </a:xfrm>
          <a:prstGeom prst="ellipse">
            <a:avLst/>
          </a:prstGeom>
          <a:noFill/>
          <a:ln w="2857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6" name="Rectángulo 5"/>
          <p:cNvSpPr/>
          <p:nvPr/>
        </p:nvSpPr>
        <p:spPr>
          <a:xfrm>
            <a:off x="5120757" y="1480063"/>
            <a:ext cx="3822745" cy="400110"/>
          </a:xfrm>
          <a:prstGeom prst="rect">
            <a:avLst/>
          </a:prstGeom>
          <a:solidFill>
            <a:schemeClr val="accent5">
              <a:lumMod val="20000"/>
              <a:lumOff val="80000"/>
            </a:schemeClr>
          </a:solidFill>
        </p:spPr>
        <p:txBody>
          <a:bodyPr wrap="square" anchor="ctr">
            <a:spAutoFit/>
          </a:bodyPr>
          <a:lstStyle/>
          <a:p>
            <a:pPr algn="ctr"/>
            <a:r>
              <a:rPr lang="es-CO" altLang="es-CO" sz="2000" b="1" dirty="0">
                <a:solidFill>
                  <a:schemeClr val="accent5">
                    <a:lumMod val="50000"/>
                  </a:schemeClr>
                </a:solidFill>
                <a:latin typeface="Calibri" panose="020F0502020204030204" pitchFamily="34" charset="0"/>
                <a:cs typeface="Calibri" panose="020F0502020204030204" pitchFamily="34" charset="0"/>
              </a:rPr>
              <a:t>BAG OF WORDS</a:t>
            </a:r>
          </a:p>
        </p:txBody>
      </p:sp>
      <p:sp>
        <p:nvSpPr>
          <p:cNvPr id="7" name="Elipse 6"/>
          <p:cNvSpPr/>
          <p:nvPr/>
        </p:nvSpPr>
        <p:spPr bwMode="auto">
          <a:xfrm>
            <a:off x="1199318" y="2457476"/>
            <a:ext cx="2160302" cy="3059813"/>
          </a:xfrm>
          <a:prstGeom prst="ellipse">
            <a:avLst/>
          </a:prstGeom>
          <a:noFill/>
          <a:ln w="2857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8" name="Rectángulo 7"/>
          <p:cNvSpPr/>
          <p:nvPr/>
        </p:nvSpPr>
        <p:spPr>
          <a:xfrm rot="16200000">
            <a:off x="-478739" y="3686412"/>
            <a:ext cx="2610986" cy="330669"/>
          </a:xfrm>
          <a:prstGeom prst="rect">
            <a:avLst/>
          </a:prstGeom>
          <a:solidFill>
            <a:schemeClr val="accent5">
              <a:lumMod val="20000"/>
              <a:lumOff val="80000"/>
            </a:schemeClr>
          </a:solidFill>
        </p:spPr>
        <p:txBody>
          <a:bodyPr wrap="square" anchor="ctr">
            <a:spAutoFit/>
          </a:bodyPr>
          <a:lstStyle/>
          <a:p>
            <a:pPr algn="ctr"/>
            <a:r>
              <a:rPr lang="es-CO" altLang="es-CO" sz="2000" b="1" dirty="0">
                <a:solidFill>
                  <a:schemeClr val="accent5">
                    <a:lumMod val="50000"/>
                  </a:schemeClr>
                </a:solidFill>
                <a:latin typeface="Calibri" panose="020F0502020204030204" pitchFamily="34" charset="0"/>
                <a:cs typeface="Calibri" panose="020F0502020204030204" pitchFamily="34" charset="0"/>
              </a:rPr>
              <a:t>CORPUS</a:t>
            </a:r>
          </a:p>
        </p:txBody>
      </p:sp>
      <p:sp>
        <p:nvSpPr>
          <p:cNvPr id="2" name="Título 1">
            <a:extLst>
              <a:ext uri="{FF2B5EF4-FFF2-40B4-BE49-F238E27FC236}">
                <a16:creationId xmlns:a16="http://schemas.microsoft.com/office/drawing/2014/main" id="{359ACC9D-1B7B-4D0C-B525-472977E2885E}"/>
              </a:ext>
            </a:extLst>
          </p:cNvPr>
          <p:cNvSpPr>
            <a:spLocks noGrp="1"/>
          </p:cNvSpPr>
          <p:nvPr>
            <p:ph type="title"/>
          </p:nvPr>
        </p:nvSpPr>
        <p:spPr/>
        <p:txBody>
          <a:bodyPr/>
          <a:lstStyle/>
          <a:p>
            <a:r>
              <a:rPr lang="es-ES" dirty="0" err="1"/>
              <a:t>Document</a:t>
            </a:r>
            <a:r>
              <a:rPr lang="es-ES" dirty="0"/>
              <a:t> </a:t>
            </a:r>
            <a:r>
              <a:rPr lang="es-ES" dirty="0" err="1"/>
              <a:t>term</a:t>
            </a:r>
            <a:r>
              <a:rPr lang="es-ES" dirty="0"/>
              <a:t> </a:t>
            </a:r>
            <a:r>
              <a:rPr lang="es-ES" dirty="0" err="1"/>
              <a:t>matrix</a:t>
            </a:r>
            <a:endParaRPr lang="es-ES" dirty="0"/>
          </a:p>
        </p:txBody>
      </p:sp>
      <p:sp>
        <p:nvSpPr>
          <p:cNvPr id="15" name="Marcador de número de diapositiva 2">
            <a:extLst>
              <a:ext uri="{FF2B5EF4-FFF2-40B4-BE49-F238E27FC236}">
                <a16:creationId xmlns:a16="http://schemas.microsoft.com/office/drawing/2014/main" id="{9F3F21C8-44F3-4D56-BB40-575D829C6E6C}"/>
              </a:ext>
            </a:extLst>
          </p:cNvPr>
          <p:cNvSpPr>
            <a:spLocks noGrp="1"/>
          </p:cNvSpPr>
          <p:nvPr>
            <p:ph type="sldNum" sz="quarter" idx="10"/>
          </p:nvPr>
        </p:nvSpPr>
        <p:spPr/>
        <p:txBody>
          <a:bodyPr/>
          <a:lstStyle/>
          <a:p>
            <a:pPr algn="ctr">
              <a:defRPr/>
            </a:pPr>
            <a:fld id="{5C12A3F3-78C8-448B-9D68-F99593E35AF6}" type="slidenum">
              <a:rPr lang="it-IT" sz="1800" b="1" smtClean="0"/>
              <a:pPr algn="ctr">
                <a:defRPr/>
              </a:pPr>
              <a:t>12</a:t>
            </a:fld>
            <a:endParaRPr lang="it-IT" sz="1800" b="1" dirty="0"/>
          </a:p>
        </p:txBody>
      </p:sp>
    </p:spTree>
    <p:extLst>
      <p:ext uri="{BB962C8B-B14F-4D97-AF65-F5344CB8AC3E}">
        <p14:creationId xmlns:p14="http://schemas.microsoft.com/office/powerpoint/2010/main" val="1896808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err="1">
                <a:latin typeface="Calibri" panose="020F0502020204030204" pitchFamily="34" charset="0"/>
                <a:cs typeface="Calibri" panose="020F0502020204030204" pitchFamily="34" charset="0"/>
              </a:rPr>
              <a:t>Tokenization</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13</a:t>
            </a:fld>
            <a:endParaRPr lang="it-IT" dirty="0">
              <a:latin typeface="Calibri" panose="020F0502020204030204" pitchFamily="34" charset="0"/>
              <a:cs typeface="Calibri" panose="020F0502020204030204" pitchFamily="34" charset="0"/>
            </a:endParaRPr>
          </a:p>
        </p:txBody>
      </p:sp>
      <p:sp>
        <p:nvSpPr>
          <p:cNvPr id="3" name="Rectángulo 2"/>
          <p:cNvSpPr/>
          <p:nvPr/>
        </p:nvSpPr>
        <p:spPr>
          <a:xfrm>
            <a:off x="2495500" y="1375592"/>
            <a:ext cx="737616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eaLnBrk="1" hangingPunct="1">
              <a:lnSpc>
                <a:spcPct val="150000"/>
              </a:lnSpc>
              <a:spcBef>
                <a:spcPct val="50000"/>
              </a:spcBef>
            </a:pPr>
            <a:r>
              <a:rPr lang="es-ES" sz="2000" b="1">
                <a:solidFill>
                  <a:schemeClr val="accent1"/>
                </a:solidFill>
                <a:latin typeface="Calibri" panose="020F0502020204030204" pitchFamily="34" charset="0"/>
                <a:cs typeface="Calibri" panose="020F0502020204030204" pitchFamily="34" charset="0"/>
              </a:rPr>
              <a:t>Es el proceso de romper una cadena de texto en tokens, es decir palabras, frases u otros elementos textuales dotados de sentido</a:t>
            </a:r>
          </a:p>
        </p:txBody>
      </p:sp>
      <p:grpSp>
        <p:nvGrpSpPr>
          <p:cNvPr id="5" name="Grupo 4"/>
          <p:cNvGrpSpPr>
            <a:grpSpLocks noChangeAspect="1"/>
          </p:cNvGrpSpPr>
          <p:nvPr/>
        </p:nvGrpSpPr>
        <p:grpSpPr>
          <a:xfrm>
            <a:off x="1991430" y="1426029"/>
            <a:ext cx="520625" cy="493783"/>
            <a:chOff x="806060" y="1900468"/>
            <a:chExt cx="520625" cy="493783"/>
          </a:xfrm>
        </p:grpSpPr>
        <p:sp>
          <p:nvSpPr>
            <p:cNvPr id="6" name="Paralelogramo 1"/>
            <p:cNvSpPr/>
            <p:nvPr/>
          </p:nvSpPr>
          <p:spPr>
            <a:xfrm>
              <a:off x="1005435"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 name="connsiteX0" fmla="*/ 0 w 345600"/>
                <a:gd name="connsiteY0" fmla="*/ 504000 h 504000"/>
                <a:gd name="connsiteX1" fmla="*/ 164808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164808" y="0"/>
                  </a:lnTo>
                  <a:lnTo>
                    <a:pt x="345600" y="0"/>
                  </a:lnTo>
                  <a:lnTo>
                    <a:pt x="151200" y="475200"/>
                  </a:lnTo>
                  <a:lnTo>
                    <a:pt x="0" y="504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sp>
          <p:nvSpPr>
            <p:cNvPr id="7" name="Paralelogramo 1"/>
            <p:cNvSpPr/>
            <p:nvPr/>
          </p:nvSpPr>
          <p:spPr>
            <a:xfrm>
              <a:off x="806060"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86400" y="0"/>
                  </a:lnTo>
                  <a:lnTo>
                    <a:pt x="345600" y="0"/>
                  </a:lnTo>
                  <a:lnTo>
                    <a:pt x="151200" y="475200"/>
                  </a:lnTo>
                  <a:lnTo>
                    <a:pt x="0" y="5040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grpSp>
      <p:grpSp>
        <p:nvGrpSpPr>
          <p:cNvPr id="8" name="Grupo 7"/>
          <p:cNvGrpSpPr>
            <a:grpSpLocks noChangeAspect="1"/>
          </p:cNvGrpSpPr>
          <p:nvPr/>
        </p:nvGrpSpPr>
        <p:grpSpPr>
          <a:xfrm rot="10800000">
            <a:off x="9769660" y="2606028"/>
            <a:ext cx="520625" cy="493783"/>
            <a:chOff x="806060" y="1900468"/>
            <a:chExt cx="520625" cy="493783"/>
          </a:xfrm>
        </p:grpSpPr>
        <p:sp>
          <p:nvSpPr>
            <p:cNvPr id="9" name="Paralelogramo 1"/>
            <p:cNvSpPr/>
            <p:nvPr/>
          </p:nvSpPr>
          <p:spPr>
            <a:xfrm>
              <a:off x="1005435"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 name="connsiteX0" fmla="*/ 0 w 345600"/>
                <a:gd name="connsiteY0" fmla="*/ 504000 h 504000"/>
                <a:gd name="connsiteX1" fmla="*/ 164808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164808" y="0"/>
                  </a:lnTo>
                  <a:lnTo>
                    <a:pt x="345600" y="0"/>
                  </a:lnTo>
                  <a:lnTo>
                    <a:pt x="151200" y="475200"/>
                  </a:lnTo>
                  <a:lnTo>
                    <a:pt x="0" y="504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sp>
          <p:nvSpPr>
            <p:cNvPr id="10" name="Paralelogramo 1"/>
            <p:cNvSpPr/>
            <p:nvPr/>
          </p:nvSpPr>
          <p:spPr>
            <a:xfrm>
              <a:off x="806060"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86400" y="0"/>
                  </a:lnTo>
                  <a:lnTo>
                    <a:pt x="345600" y="0"/>
                  </a:lnTo>
                  <a:lnTo>
                    <a:pt x="151200" y="475200"/>
                  </a:lnTo>
                  <a:lnTo>
                    <a:pt x="0" y="5040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grpSp>
      <p:pic>
        <p:nvPicPr>
          <p:cNvPr id="4" name="Imagen 3"/>
          <p:cNvPicPr>
            <a:picLocks noChangeAspect="1"/>
          </p:cNvPicPr>
          <p:nvPr/>
        </p:nvPicPr>
        <p:blipFill>
          <a:blip r:embed="rId3"/>
          <a:stretch>
            <a:fillRect/>
          </a:stretch>
        </p:blipFill>
        <p:spPr>
          <a:xfrm>
            <a:off x="3516658" y="3933070"/>
            <a:ext cx="5153025" cy="1562100"/>
          </a:xfrm>
          <a:prstGeom prst="rect">
            <a:avLst/>
          </a:prstGeom>
        </p:spPr>
      </p:pic>
    </p:spTree>
    <p:extLst>
      <p:ext uri="{BB962C8B-B14F-4D97-AF65-F5344CB8AC3E}">
        <p14:creationId xmlns:p14="http://schemas.microsoft.com/office/powerpoint/2010/main" val="3535528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err="1">
                <a:latin typeface="Calibri" panose="020F0502020204030204" pitchFamily="34" charset="0"/>
                <a:cs typeface="Calibri" panose="020F0502020204030204" pitchFamily="34" charset="0"/>
              </a:rPr>
              <a:t>Tokenization</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14</a:t>
            </a:fld>
            <a:endParaRPr lang="it-IT" dirty="0">
              <a:latin typeface="Calibri" panose="020F0502020204030204" pitchFamily="34" charset="0"/>
              <a:cs typeface="Calibri" panose="020F0502020204030204" pitchFamily="34" charset="0"/>
            </a:endParaRPr>
          </a:p>
        </p:txBody>
      </p:sp>
      <p:sp>
        <p:nvSpPr>
          <p:cNvPr id="3" name="Rectángulo 2"/>
          <p:cNvSpPr/>
          <p:nvPr/>
        </p:nvSpPr>
        <p:spPr>
          <a:xfrm>
            <a:off x="2495500" y="1375592"/>
            <a:ext cx="737616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eaLnBrk="1" hangingPunct="1">
              <a:lnSpc>
                <a:spcPct val="150000"/>
              </a:lnSpc>
              <a:spcBef>
                <a:spcPct val="50000"/>
              </a:spcBef>
            </a:pPr>
            <a:r>
              <a:rPr lang="es-ES" sz="2000" b="1" dirty="0">
                <a:solidFill>
                  <a:schemeClr val="accent1"/>
                </a:solidFill>
                <a:latin typeface="Calibri" panose="020F0502020204030204" pitchFamily="34" charset="0"/>
                <a:cs typeface="Calibri" panose="020F0502020204030204" pitchFamily="34" charset="0"/>
              </a:rPr>
              <a:t>Es el proceso de romper una cadena de texto en tokens, es decir palabras, frases u otros elementos textuales dotados de sentido</a:t>
            </a:r>
          </a:p>
        </p:txBody>
      </p:sp>
      <p:grpSp>
        <p:nvGrpSpPr>
          <p:cNvPr id="5" name="Grupo 4"/>
          <p:cNvGrpSpPr>
            <a:grpSpLocks noChangeAspect="1"/>
          </p:cNvGrpSpPr>
          <p:nvPr/>
        </p:nvGrpSpPr>
        <p:grpSpPr>
          <a:xfrm>
            <a:off x="1991430" y="1426029"/>
            <a:ext cx="520625" cy="493783"/>
            <a:chOff x="806060" y="1900468"/>
            <a:chExt cx="520625" cy="493783"/>
          </a:xfrm>
        </p:grpSpPr>
        <p:sp>
          <p:nvSpPr>
            <p:cNvPr id="6" name="Paralelogramo 1"/>
            <p:cNvSpPr/>
            <p:nvPr/>
          </p:nvSpPr>
          <p:spPr>
            <a:xfrm>
              <a:off x="1005435"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 name="connsiteX0" fmla="*/ 0 w 345600"/>
                <a:gd name="connsiteY0" fmla="*/ 504000 h 504000"/>
                <a:gd name="connsiteX1" fmla="*/ 164808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164808" y="0"/>
                  </a:lnTo>
                  <a:lnTo>
                    <a:pt x="345600" y="0"/>
                  </a:lnTo>
                  <a:lnTo>
                    <a:pt x="151200" y="475200"/>
                  </a:lnTo>
                  <a:lnTo>
                    <a:pt x="0" y="504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sp>
          <p:nvSpPr>
            <p:cNvPr id="7" name="Paralelogramo 1"/>
            <p:cNvSpPr/>
            <p:nvPr/>
          </p:nvSpPr>
          <p:spPr>
            <a:xfrm>
              <a:off x="806060"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86400" y="0"/>
                  </a:lnTo>
                  <a:lnTo>
                    <a:pt x="345600" y="0"/>
                  </a:lnTo>
                  <a:lnTo>
                    <a:pt x="151200" y="475200"/>
                  </a:lnTo>
                  <a:lnTo>
                    <a:pt x="0" y="5040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grpSp>
      <p:grpSp>
        <p:nvGrpSpPr>
          <p:cNvPr id="8" name="Grupo 7"/>
          <p:cNvGrpSpPr>
            <a:grpSpLocks noChangeAspect="1"/>
          </p:cNvGrpSpPr>
          <p:nvPr/>
        </p:nvGrpSpPr>
        <p:grpSpPr>
          <a:xfrm rot="10800000">
            <a:off x="9769660" y="2606028"/>
            <a:ext cx="520625" cy="493783"/>
            <a:chOff x="806060" y="1900468"/>
            <a:chExt cx="520625" cy="493783"/>
          </a:xfrm>
        </p:grpSpPr>
        <p:sp>
          <p:nvSpPr>
            <p:cNvPr id="9" name="Paralelogramo 1"/>
            <p:cNvSpPr/>
            <p:nvPr/>
          </p:nvSpPr>
          <p:spPr>
            <a:xfrm>
              <a:off x="1005435"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 name="connsiteX0" fmla="*/ 0 w 345600"/>
                <a:gd name="connsiteY0" fmla="*/ 504000 h 504000"/>
                <a:gd name="connsiteX1" fmla="*/ 164808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164808" y="0"/>
                  </a:lnTo>
                  <a:lnTo>
                    <a:pt x="345600" y="0"/>
                  </a:lnTo>
                  <a:lnTo>
                    <a:pt x="151200" y="475200"/>
                  </a:lnTo>
                  <a:lnTo>
                    <a:pt x="0" y="504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sp>
          <p:nvSpPr>
            <p:cNvPr id="10" name="Paralelogramo 1"/>
            <p:cNvSpPr/>
            <p:nvPr/>
          </p:nvSpPr>
          <p:spPr>
            <a:xfrm>
              <a:off x="806060"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86400" y="0"/>
                  </a:lnTo>
                  <a:lnTo>
                    <a:pt x="345600" y="0"/>
                  </a:lnTo>
                  <a:lnTo>
                    <a:pt x="151200" y="475200"/>
                  </a:lnTo>
                  <a:lnTo>
                    <a:pt x="0" y="5040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grpSp>
      <p:pic>
        <p:nvPicPr>
          <p:cNvPr id="4" name="Imagen 3"/>
          <p:cNvPicPr>
            <a:picLocks noChangeAspect="1"/>
          </p:cNvPicPr>
          <p:nvPr/>
        </p:nvPicPr>
        <p:blipFill>
          <a:blip r:embed="rId3"/>
          <a:stretch>
            <a:fillRect/>
          </a:stretch>
        </p:blipFill>
        <p:spPr>
          <a:xfrm>
            <a:off x="3516658" y="3933070"/>
            <a:ext cx="5153025" cy="1562100"/>
          </a:xfrm>
          <a:prstGeom prst="rect">
            <a:avLst/>
          </a:prstGeom>
        </p:spPr>
      </p:pic>
      <p:cxnSp>
        <p:nvCxnSpPr>
          <p:cNvPr id="12" name="Conector recto 11"/>
          <p:cNvCxnSpPr/>
          <p:nvPr/>
        </p:nvCxnSpPr>
        <p:spPr bwMode="auto">
          <a:xfrm>
            <a:off x="5274394" y="4554437"/>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13" name="Conector recto 12"/>
          <p:cNvCxnSpPr/>
          <p:nvPr/>
        </p:nvCxnSpPr>
        <p:spPr bwMode="auto">
          <a:xfrm>
            <a:off x="6168010" y="4554437"/>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14" name="Conector recto 13"/>
          <p:cNvCxnSpPr/>
          <p:nvPr/>
        </p:nvCxnSpPr>
        <p:spPr bwMode="auto">
          <a:xfrm>
            <a:off x="6476301" y="4554437"/>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15" name="Conector recto 14"/>
          <p:cNvCxnSpPr/>
          <p:nvPr/>
        </p:nvCxnSpPr>
        <p:spPr bwMode="auto">
          <a:xfrm>
            <a:off x="6879484" y="4554437"/>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16" name="Conector recto 15"/>
          <p:cNvCxnSpPr/>
          <p:nvPr/>
        </p:nvCxnSpPr>
        <p:spPr bwMode="auto">
          <a:xfrm>
            <a:off x="7121392" y="4554437"/>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17" name="Conector recto 16"/>
          <p:cNvCxnSpPr/>
          <p:nvPr/>
        </p:nvCxnSpPr>
        <p:spPr bwMode="auto">
          <a:xfrm>
            <a:off x="7493069" y="4554437"/>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18" name="Conector recto 17"/>
          <p:cNvCxnSpPr/>
          <p:nvPr/>
        </p:nvCxnSpPr>
        <p:spPr bwMode="auto">
          <a:xfrm>
            <a:off x="7688846" y="4554437"/>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19" name="Conector recto 18"/>
          <p:cNvCxnSpPr/>
          <p:nvPr/>
        </p:nvCxnSpPr>
        <p:spPr bwMode="auto">
          <a:xfrm>
            <a:off x="8328310" y="4554437"/>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20" name="Conector recto 19"/>
          <p:cNvCxnSpPr/>
          <p:nvPr/>
        </p:nvCxnSpPr>
        <p:spPr bwMode="auto">
          <a:xfrm>
            <a:off x="3999084" y="4833952"/>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21" name="Conector recto 20"/>
          <p:cNvCxnSpPr/>
          <p:nvPr/>
        </p:nvCxnSpPr>
        <p:spPr bwMode="auto">
          <a:xfrm>
            <a:off x="4773942" y="4833952"/>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22" name="Conector recto 21"/>
          <p:cNvCxnSpPr/>
          <p:nvPr/>
        </p:nvCxnSpPr>
        <p:spPr bwMode="auto">
          <a:xfrm>
            <a:off x="5456536" y="4833952"/>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23" name="Conector recto 22"/>
          <p:cNvCxnSpPr/>
          <p:nvPr/>
        </p:nvCxnSpPr>
        <p:spPr bwMode="auto">
          <a:xfrm>
            <a:off x="6121878" y="4833952"/>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24" name="Conector recto 23"/>
          <p:cNvCxnSpPr/>
          <p:nvPr/>
        </p:nvCxnSpPr>
        <p:spPr bwMode="auto">
          <a:xfrm>
            <a:off x="6375414" y="4833952"/>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25" name="Conector recto 24"/>
          <p:cNvCxnSpPr/>
          <p:nvPr/>
        </p:nvCxnSpPr>
        <p:spPr bwMode="auto">
          <a:xfrm>
            <a:off x="6807474" y="4833952"/>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26" name="Conector recto 25"/>
          <p:cNvCxnSpPr/>
          <p:nvPr/>
        </p:nvCxnSpPr>
        <p:spPr bwMode="auto">
          <a:xfrm>
            <a:off x="7477049" y="4833952"/>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27" name="Conector recto 26"/>
          <p:cNvCxnSpPr/>
          <p:nvPr/>
        </p:nvCxnSpPr>
        <p:spPr bwMode="auto">
          <a:xfrm>
            <a:off x="7942382" y="4833952"/>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28" name="Conector recto 27"/>
          <p:cNvCxnSpPr/>
          <p:nvPr/>
        </p:nvCxnSpPr>
        <p:spPr bwMode="auto">
          <a:xfrm>
            <a:off x="4269871" y="5102482"/>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29" name="Conector recto 28"/>
          <p:cNvCxnSpPr/>
          <p:nvPr/>
        </p:nvCxnSpPr>
        <p:spPr bwMode="auto">
          <a:xfrm>
            <a:off x="4592416" y="5102482"/>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30" name="Conector recto 29"/>
          <p:cNvCxnSpPr/>
          <p:nvPr/>
        </p:nvCxnSpPr>
        <p:spPr bwMode="auto">
          <a:xfrm>
            <a:off x="4845952" y="5102482"/>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31" name="Conector recto 30"/>
          <p:cNvCxnSpPr/>
          <p:nvPr/>
        </p:nvCxnSpPr>
        <p:spPr bwMode="auto">
          <a:xfrm>
            <a:off x="5352031" y="5102482"/>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32" name="Conector recto 31"/>
          <p:cNvCxnSpPr/>
          <p:nvPr/>
        </p:nvCxnSpPr>
        <p:spPr bwMode="auto">
          <a:xfrm>
            <a:off x="6409918" y="5102482"/>
            <a:ext cx="0" cy="305393"/>
          </a:xfrm>
          <a:prstGeom prst="line">
            <a:avLst/>
          </a:prstGeom>
          <a:noFill/>
          <a:ln w="19050" cap="flat" cmpd="sng" algn="ctr">
            <a:solidFill>
              <a:schemeClr val="accent5"/>
            </a:solidFill>
            <a:prstDash val="solid"/>
            <a:round/>
            <a:headEnd type="none" w="med" len="med"/>
            <a:tailEnd type="none" w="med" len="med"/>
          </a:ln>
          <a:effectLst/>
        </p:spPr>
      </p:cxnSp>
      <p:cxnSp>
        <p:nvCxnSpPr>
          <p:cNvPr id="33" name="Conector recto 32"/>
          <p:cNvCxnSpPr/>
          <p:nvPr/>
        </p:nvCxnSpPr>
        <p:spPr bwMode="auto">
          <a:xfrm>
            <a:off x="6608696" y="5102482"/>
            <a:ext cx="0" cy="305393"/>
          </a:xfrm>
          <a:prstGeom prst="line">
            <a:avLst/>
          </a:prstGeom>
          <a:noFill/>
          <a:ln w="19050" cap="flat" cmpd="sng" algn="ctr">
            <a:solidFill>
              <a:schemeClr val="accent5"/>
            </a:solidFill>
            <a:prstDash val="solid"/>
            <a:round/>
            <a:headEnd type="none" w="med" len="med"/>
            <a:tailEnd type="none" w="med" len="med"/>
          </a:ln>
          <a:effectLst/>
        </p:spPr>
      </p:cxnSp>
    </p:spTree>
    <p:extLst>
      <p:ext uri="{BB962C8B-B14F-4D97-AF65-F5344CB8AC3E}">
        <p14:creationId xmlns:p14="http://schemas.microsoft.com/office/powerpoint/2010/main" val="2306055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err="1">
                <a:latin typeface="Calibri" panose="020F0502020204030204" pitchFamily="34" charset="0"/>
                <a:cs typeface="Calibri" panose="020F0502020204030204" pitchFamily="34" charset="0"/>
              </a:rPr>
              <a:t>Sparse</a:t>
            </a:r>
            <a:r>
              <a:rPr lang="es-ES" b="1" dirty="0">
                <a:latin typeface="Calibri" panose="020F0502020204030204" pitchFamily="34" charset="0"/>
                <a:cs typeface="Calibri" panose="020F0502020204030204" pitchFamily="34" charset="0"/>
              </a:rPr>
              <a:t> </a:t>
            </a:r>
            <a:r>
              <a:rPr lang="es-ES" b="1" dirty="0" err="1">
                <a:latin typeface="Calibri" panose="020F0502020204030204" pitchFamily="34" charset="0"/>
                <a:cs typeface="Calibri" panose="020F0502020204030204" pitchFamily="34" charset="0"/>
              </a:rPr>
              <a:t>matrix</a:t>
            </a:r>
            <a:r>
              <a:rPr lang="es-ES" b="1" dirty="0">
                <a:latin typeface="Calibri" panose="020F0502020204030204" pitchFamily="34" charset="0"/>
                <a:cs typeface="Calibri" panose="020F0502020204030204" pitchFamily="34" charset="0"/>
              </a:rPr>
              <a:t> </a:t>
            </a:r>
            <a:r>
              <a:rPr lang="es-ES" b="1" dirty="0" err="1">
                <a:latin typeface="Calibri" panose="020F0502020204030204" pitchFamily="34" charset="0"/>
                <a:cs typeface="Calibri" panose="020F0502020204030204" pitchFamily="34" charset="0"/>
              </a:rPr>
              <a:t>issues</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15</a:t>
            </a:fld>
            <a:endParaRPr lang="it-IT" dirty="0">
              <a:latin typeface="Calibri" panose="020F0502020204030204" pitchFamily="34" charset="0"/>
              <a:cs typeface="Calibri" panose="020F0502020204030204" pitchFamily="34" charset="0"/>
            </a:endParaRPr>
          </a:p>
        </p:txBody>
      </p:sp>
      <p:pic>
        <p:nvPicPr>
          <p:cNvPr id="1026" name="Picture 2" descr="Resultado de imagen para sparse document term 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330" y="746582"/>
            <a:ext cx="8931694" cy="5778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619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err="1">
                <a:latin typeface="Calibri" panose="020F0502020204030204" pitchFamily="34" charset="0"/>
                <a:cs typeface="Calibri" panose="020F0502020204030204" pitchFamily="34" charset="0"/>
              </a:rPr>
              <a:t>Stopwords</a:t>
            </a:r>
            <a:r>
              <a:rPr lang="es-ES" b="1" dirty="0">
                <a:latin typeface="Calibri" panose="020F0502020204030204" pitchFamily="34" charset="0"/>
                <a:cs typeface="Calibri" panose="020F0502020204030204" pitchFamily="34" charset="0"/>
              </a:rPr>
              <a:t> </a:t>
            </a:r>
            <a:r>
              <a:rPr lang="es-ES" b="1" dirty="0" err="1">
                <a:latin typeface="Calibri" panose="020F0502020204030204" pitchFamily="34" charset="0"/>
                <a:cs typeface="Calibri" panose="020F0502020204030204" pitchFamily="34" charset="0"/>
              </a:rPr>
              <a:t>removing</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16</a:t>
            </a:fld>
            <a:endParaRPr lang="it-IT" dirty="0">
              <a:latin typeface="Calibri" panose="020F0502020204030204" pitchFamily="34" charset="0"/>
              <a:cs typeface="Calibri" panose="020F0502020204030204" pitchFamily="34" charset="0"/>
            </a:endParaRPr>
          </a:p>
        </p:txBody>
      </p:sp>
      <p:sp>
        <p:nvSpPr>
          <p:cNvPr id="3" name="Rectángulo 2"/>
          <p:cNvSpPr/>
          <p:nvPr/>
        </p:nvSpPr>
        <p:spPr>
          <a:xfrm>
            <a:off x="2279370" y="1466165"/>
            <a:ext cx="763421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eaLnBrk="1" hangingPunct="1">
              <a:lnSpc>
                <a:spcPct val="150000"/>
              </a:lnSpc>
              <a:spcBef>
                <a:spcPct val="50000"/>
              </a:spcBef>
            </a:pPr>
            <a:r>
              <a:rPr lang="es-CO" sz="2000" b="1" dirty="0">
                <a:solidFill>
                  <a:schemeClr val="accent1"/>
                </a:solidFill>
                <a:latin typeface="Calibri" panose="020F0502020204030204" pitchFamily="34" charset="0"/>
                <a:cs typeface="Calibri" panose="020F0502020204030204" pitchFamily="34" charset="0"/>
              </a:rPr>
              <a:t>Stop </a:t>
            </a:r>
            <a:r>
              <a:rPr lang="es-CO" sz="2000" b="1" dirty="0" err="1">
                <a:solidFill>
                  <a:schemeClr val="accent1"/>
                </a:solidFill>
                <a:latin typeface="Calibri" panose="020F0502020204030204" pitchFamily="34" charset="0"/>
                <a:cs typeface="Calibri" panose="020F0502020204030204" pitchFamily="34" charset="0"/>
              </a:rPr>
              <a:t>words</a:t>
            </a:r>
            <a:r>
              <a:rPr lang="es-CO" sz="2000" b="1" dirty="0">
                <a:solidFill>
                  <a:schemeClr val="accent1"/>
                </a:solidFill>
                <a:latin typeface="Calibri" panose="020F0502020204030204" pitchFamily="34" charset="0"/>
                <a:cs typeface="Calibri" panose="020F0502020204030204" pitchFamily="34" charset="0"/>
              </a:rPr>
              <a:t> o palabras vacías, son palabras que no añaden valor agregado a una frase. Normalmente son las palabras mas comunes dentro un determinado idioma.</a:t>
            </a:r>
          </a:p>
        </p:txBody>
      </p:sp>
      <p:grpSp>
        <p:nvGrpSpPr>
          <p:cNvPr id="5" name="Grupo 4"/>
          <p:cNvGrpSpPr>
            <a:grpSpLocks noChangeAspect="1"/>
          </p:cNvGrpSpPr>
          <p:nvPr/>
        </p:nvGrpSpPr>
        <p:grpSpPr>
          <a:xfrm>
            <a:off x="1559370" y="1124680"/>
            <a:ext cx="520625" cy="493783"/>
            <a:chOff x="806060" y="1900468"/>
            <a:chExt cx="520625" cy="493783"/>
          </a:xfrm>
        </p:grpSpPr>
        <p:sp>
          <p:nvSpPr>
            <p:cNvPr id="6" name="Paralelogramo 1"/>
            <p:cNvSpPr/>
            <p:nvPr/>
          </p:nvSpPr>
          <p:spPr>
            <a:xfrm>
              <a:off x="1005435"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 name="connsiteX0" fmla="*/ 0 w 345600"/>
                <a:gd name="connsiteY0" fmla="*/ 504000 h 504000"/>
                <a:gd name="connsiteX1" fmla="*/ 164808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164808" y="0"/>
                  </a:lnTo>
                  <a:lnTo>
                    <a:pt x="345600" y="0"/>
                  </a:lnTo>
                  <a:lnTo>
                    <a:pt x="151200" y="475200"/>
                  </a:lnTo>
                  <a:lnTo>
                    <a:pt x="0" y="504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sp>
          <p:nvSpPr>
            <p:cNvPr id="7" name="Paralelogramo 1"/>
            <p:cNvSpPr/>
            <p:nvPr/>
          </p:nvSpPr>
          <p:spPr>
            <a:xfrm>
              <a:off x="806060"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86400" y="0"/>
                  </a:lnTo>
                  <a:lnTo>
                    <a:pt x="345600" y="0"/>
                  </a:lnTo>
                  <a:lnTo>
                    <a:pt x="151200" y="475200"/>
                  </a:lnTo>
                  <a:lnTo>
                    <a:pt x="0" y="5040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grpSp>
      <p:grpSp>
        <p:nvGrpSpPr>
          <p:cNvPr id="8" name="Grupo 7"/>
          <p:cNvGrpSpPr>
            <a:grpSpLocks noChangeAspect="1"/>
          </p:cNvGrpSpPr>
          <p:nvPr/>
        </p:nvGrpSpPr>
        <p:grpSpPr>
          <a:xfrm rot="10800000">
            <a:off x="10097124" y="2204830"/>
            <a:ext cx="520625" cy="493783"/>
            <a:chOff x="806060" y="1900468"/>
            <a:chExt cx="520625" cy="493783"/>
          </a:xfrm>
        </p:grpSpPr>
        <p:sp>
          <p:nvSpPr>
            <p:cNvPr id="9" name="Paralelogramo 1"/>
            <p:cNvSpPr/>
            <p:nvPr/>
          </p:nvSpPr>
          <p:spPr>
            <a:xfrm>
              <a:off x="1005435"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 name="connsiteX0" fmla="*/ 0 w 345600"/>
                <a:gd name="connsiteY0" fmla="*/ 504000 h 504000"/>
                <a:gd name="connsiteX1" fmla="*/ 164808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164808" y="0"/>
                  </a:lnTo>
                  <a:lnTo>
                    <a:pt x="345600" y="0"/>
                  </a:lnTo>
                  <a:lnTo>
                    <a:pt x="151200" y="475200"/>
                  </a:lnTo>
                  <a:lnTo>
                    <a:pt x="0" y="504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sp>
          <p:nvSpPr>
            <p:cNvPr id="10" name="Paralelogramo 1"/>
            <p:cNvSpPr/>
            <p:nvPr/>
          </p:nvSpPr>
          <p:spPr>
            <a:xfrm>
              <a:off x="806060"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86400" y="0"/>
                  </a:lnTo>
                  <a:lnTo>
                    <a:pt x="345600" y="0"/>
                  </a:lnTo>
                  <a:lnTo>
                    <a:pt x="151200" y="475200"/>
                  </a:lnTo>
                  <a:lnTo>
                    <a:pt x="0" y="5040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grpSp>
      <p:pic>
        <p:nvPicPr>
          <p:cNvPr id="11" name="Imagen 10"/>
          <p:cNvPicPr>
            <a:picLocks noChangeAspect="1"/>
          </p:cNvPicPr>
          <p:nvPr/>
        </p:nvPicPr>
        <p:blipFill>
          <a:blip r:embed="rId3"/>
          <a:stretch>
            <a:fillRect/>
          </a:stretch>
        </p:blipFill>
        <p:spPr>
          <a:xfrm>
            <a:off x="3755367" y="3573020"/>
            <a:ext cx="4684568" cy="1420091"/>
          </a:xfrm>
          <a:prstGeom prst="rect">
            <a:avLst/>
          </a:prstGeom>
        </p:spPr>
      </p:pic>
    </p:spTree>
    <p:extLst>
      <p:ext uri="{BB962C8B-B14F-4D97-AF65-F5344CB8AC3E}">
        <p14:creationId xmlns:p14="http://schemas.microsoft.com/office/powerpoint/2010/main" val="226055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err="1">
                <a:latin typeface="Calibri" panose="020F0502020204030204" pitchFamily="34" charset="0"/>
                <a:cs typeface="Calibri" panose="020F0502020204030204" pitchFamily="34" charset="0"/>
              </a:rPr>
              <a:t>Stopwords</a:t>
            </a:r>
            <a:r>
              <a:rPr lang="es-ES" b="1" dirty="0">
                <a:latin typeface="Calibri" panose="020F0502020204030204" pitchFamily="34" charset="0"/>
                <a:cs typeface="Calibri" panose="020F0502020204030204" pitchFamily="34" charset="0"/>
              </a:rPr>
              <a:t> </a:t>
            </a:r>
            <a:r>
              <a:rPr lang="es-ES" b="1" dirty="0" err="1">
                <a:latin typeface="Calibri" panose="020F0502020204030204" pitchFamily="34" charset="0"/>
                <a:cs typeface="Calibri" panose="020F0502020204030204" pitchFamily="34" charset="0"/>
              </a:rPr>
              <a:t>removing</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17</a:t>
            </a:fld>
            <a:endParaRPr lang="it-IT" dirty="0">
              <a:latin typeface="Calibri" panose="020F0502020204030204" pitchFamily="34" charset="0"/>
              <a:cs typeface="Calibri" panose="020F0502020204030204" pitchFamily="34" charset="0"/>
            </a:endParaRPr>
          </a:p>
        </p:txBody>
      </p:sp>
      <p:sp>
        <p:nvSpPr>
          <p:cNvPr id="3" name="Rectángulo 2"/>
          <p:cNvSpPr/>
          <p:nvPr/>
        </p:nvSpPr>
        <p:spPr>
          <a:xfrm>
            <a:off x="2279370" y="1466165"/>
            <a:ext cx="763421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eaLnBrk="1" hangingPunct="1">
              <a:lnSpc>
                <a:spcPct val="150000"/>
              </a:lnSpc>
              <a:spcBef>
                <a:spcPct val="50000"/>
              </a:spcBef>
            </a:pPr>
            <a:r>
              <a:rPr lang="es-CO" sz="2000" b="1" dirty="0">
                <a:solidFill>
                  <a:schemeClr val="accent1"/>
                </a:solidFill>
                <a:latin typeface="Calibri" panose="020F0502020204030204" pitchFamily="34" charset="0"/>
                <a:cs typeface="Calibri" panose="020F0502020204030204" pitchFamily="34" charset="0"/>
              </a:rPr>
              <a:t>Stop </a:t>
            </a:r>
            <a:r>
              <a:rPr lang="es-CO" sz="2000" b="1" dirty="0" err="1">
                <a:solidFill>
                  <a:schemeClr val="accent1"/>
                </a:solidFill>
                <a:latin typeface="Calibri" panose="020F0502020204030204" pitchFamily="34" charset="0"/>
                <a:cs typeface="Calibri" panose="020F0502020204030204" pitchFamily="34" charset="0"/>
              </a:rPr>
              <a:t>words</a:t>
            </a:r>
            <a:r>
              <a:rPr lang="es-CO" sz="2000" b="1" dirty="0">
                <a:solidFill>
                  <a:schemeClr val="accent1"/>
                </a:solidFill>
                <a:latin typeface="Calibri" panose="020F0502020204030204" pitchFamily="34" charset="0"/>
                <a:cs typeface="Calibri" panose="020F0502020204030204" pitchFamily="34" charset="0"/>
              </a:rPr>
              <a:t> o palabras vacías, son palabras que no añaden valor agregado a una frase. Normalmente son las palabras mas comunes dentro un determinado idioma.</a:t>
            </a:r>
          </a:p>
        </p:txBody>
      </p:sp>
      <p:grpSp>
        <p:nvGrpSpPr>
          <p:cNvPr id="5" name="Grupo 4"/>
          <p:cNvGrpSpPr>
            <a:grpSpLocks noChangeAspect="1"/>
          </p:cNvGrpSpPr>
          <p:nvPr/>
        </p:nvGrpSpPr>
        <p:grpSpPr>
          <a:xfrm>
            <a:off x="1559370" y="1124680"/>
            <a:ext cx="520625" cy="493783"/>
            <a:chOff x="806060" y="1900468"/>
            <a:chExt cx="520625" cy="493783"/>
          </a:xfrm>
        </p:grpSpPr>
        <p:sp>
          <p:nvSpPr>
            <p:cNvPr id="6" name="Paralelogramo 1"/>
            <p:cNvSpPr/>
            <p:nvPr/>
          </p:nvSpPr>
          <p:spPr>
            <a:xfrm>
              <a:off x="1005435"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 name="connsiteX0" fmla="*/ 0 w 345600"/>
                <a:gd name="connsiteY0" fmla="*/ 504000 h 504000"/>
                <a:gd name="connsiteX1" fmla="*/ 164808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164808" y="0"/>
                  </a:lnTo>
                  <a:lnTo>
                    <a:pt x="345600" y="0"/>
                  </a:lnTo>
                  <a:lnTo>
                    <a:pt x="151200" y="475200"/>
                  </a:lnTo>
                  <a:lnTo>
                    <a:pt x="0" y="504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sp>
          <p:nvSpPr>
            <p:cNvPr id="7" name="Paralelogramo 1"/>
            <p:cNvSpPr/>
            <p:nvPr/>
          </p:nvSpPr>
          <p:spPr>
            <a:xfrm>
              <a:off x="806060"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86400" y="0"/>
                  </a:lnTo>
                  <a:lnTo>
                    <a:pt x="345600" y="0"/>
                  </a:lnTo>
                  <a:lnTo>
                    <a:pt x="151200" y="475200"/>
                  </a:lnTo>
                  <a:lnTo>
                    <a:pt x="0" y="5040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grpSp>
      <p:grpSp>
        <p:nvGrpSpPr>
          <p:cNvPr id="8" name="Grupo 7"/>
          <p:cNvGrpSpPr>
            <a:grpSpLocks noChangeAspect="1"/>
          </p:cNvGrpSpPr>
          <p:nvPr/>
        </p:nvGrpSpPr>
        <p:grpSpPr>
          <a:xfrm rot="10800000">
            <a:off x="10097124" y="2204830"/>
            <a:ext cx="520625" cy="493783"/>
            <a:chOff x="806060" y="1900468"/>
            <a:chExt cx="520625" cy="493783"/>
          </a:xfrm>
        </p:grpSpPr>
        <p:sp>
          <p:nvSpPr>
            <p:cNvPr id="9" name="Paralelogramo 1"/>
            <p:cNvSpPr/>
            <p:nvPr/>
          </p:nvSpPr>
          <p:spPr>
            <a:xfrm>
              <a:off x="1005435"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 name="connsiteX0" fmla="*/ 0 w 345600"/>
                <a:gd name="connsiteY0" fmla="*/ 504000 h 504000"/>
                <a:gd name="connsiteX1" fmla="*/ 164808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164808" y="0"/>
                  </a:lnTo>
                  <a:lnTo>
                    <a:pt x="345600" y="0"/>
                  </a:lnTo>
                  <a:lnTo>
                    <a:pt x="151200" y="475200"/>
                  </a:lnTo>
                  <a:lnTo>
                    <a:pt x="0" y="504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sp>
          <p:nvSpPr>
            <p:cNvPr id="10" name="Paralelogramo 1"/>
            <p:cNvSpPr/>
            <p:nvPr/>
          </p:nvSpPr>
          <p:spPr>
            <a:xfrm>
              <a:off x="806060"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86400" y="0"/>
                  </a:lnTo>
                  <a:lnTo>
                    <a:pt x="345600" y="0"/>
                  </a:lnTo>
                  <a:lnTo>
                    <a:pt x="151200" y="475200"/>
                  </a:lnTo>
                  <a:lnTo>
                    <a:pt x="0" y="5040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grpSp>
      <p:pic>
        <p:nvPicPr>
          <p:cNvPr id="11" name="Imagen 10"/>
          <p:cNvPicPr>
            <a:picLocks noChangeAspect="1"/>
          </p:cNvPicPr>
          <p:nvPr/>
        </p:nvPicPr>
        <p:blipFill>
          <a:blip r:embed="rId3"/>
          <a:stretch>
            <a:fillRect/>
          </a:stretch>
        </p:blipFill>
        <p:spPr>
          <a:xfrm>
            <a:off x="3755367" y="3573020"/>
            <a:ext cx="4684568" cy="1420091"/>
          </a:xfrm>
          <a:prstGeom prst="rect">
            <a:avLst/>
          </a:prstGeom>
        </p:spPr>
      </p:pic>
      <p:sp>
        <p:nvSpPr>
          <p:cNvPr id="4" name="Elipse 3"/>
          <p:cNvSpPr/>
          <p:nvPr/>
        </p:nvSpPr>
        <p:spPr bwMode="auto">
          <a:xfrm>
            <a:off x="6159045" y="4140135"/>
            <a:ext cx="288040" cy="288040"/>
          </a:xfrm>
          <a:prstGeom prst="ellipse">
            <a:avLst/>
          </a:prstGeom>
          <a:noFill/>
          <a:ln w="2857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13" name="Elipse 12"/>
          <p:cNvSpPr/>
          <p:nvPr/>
        </p:nvSpPr>
        <p:spPr bwMode="auto">
          <a:xfrm>
            <a:off x="6466184" y="4140135"/>
            <a:ext cx="288040" cy="288040"/>
          </a:xfrm>
          <a:prstGeom prst="ellipse">
            <a:avLst/>
          </a:prstGeom>
          <a:noFill/>
          <a:ln w="2857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14" name="Elipse 13"/>
          <p:cNvSpPr/>
          <p:nvPr/>
        </p:nvSpPr>
        <p:spPr bwMode="auto">
          <a:xfrm>
            <a:off x="6773323" y="4140135"/>
            <a:ext cx="288040" cy="288040"/>
          </a:xfrm>
          <a:prstGeom prst="ellipse">
            <a:avLst/>
          </a:prstGeom>
          <a:noFill/>
          <a:ln w="2857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15" name="Elipse 14"/>
          <p:cNvSpPr/>
          <p:nvPr/>
        </p:nvSpPr>
        <p:spPr bwMode="auto">
          <a:xfrm>
            <a:off x="7309505" y="4140135"/>
            <a:ext cx="288040" cy="288040"/>
          </a:xfrm>
          <a:prstGeom prst="ellipse">
            <a:avLst/>
          </a:prstGeom>
          <a:noFill/>
          <a:ln w="2857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16" name="Elipse 15"/>
          <p:cNvSpPr/>
          <p:nvPr/>
        </p:nvSpPr>
        <p:spPr bwMode="auto">
          <a:xfrm>
            <a:off x="3796851" y="4392315"/>
            <a:ext cx="421719" cy="288040"/>
          </a:xfrm>
          <a:prstGeom prst="ellipse">
            <a:avLst/>
          </a:prstGeom>
          <a:noFill/>
          <a:ln w="2857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17" name="Elipse 16"/>
          <p:cNvSpPr/>
          <p:nvPr/>
        </p:nvSpPr>
        <p:spPr bwMode="auto">
          <a:xfrm>
            <a:off x="6096606" y="4392315"/>
            <a:ext cx="261855" cy="288040"/>
          </a:xfrm>
          <a:prstGeom prst="ellipse">
            <a:avLst/>
          </a:prstGeom>
          <a:noFill/>
          <a:ln w="2857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18" name="Elipse 17"/>
          <p:cNvSpPr/>
          <p:nvPr/>
        </p:nvSpPr>
        <p:spPr bwMode="auto">
          <a:xfrm>
            <a:off x="5500820" y="4392315"/>
            <a:ext cx="617441" cy="288040"/>
          </a:xfrm>
          <a:prstGeom prst="ellipse">
            <a:avLst/>
          </a:prstGeom>
          <a:noFill/>
          <a:ln w="2857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19" name="Elipse 18"/>
          <p:cNvSpPr/>
          <p:nvPr/>
        </p:nvSpPr>
        <p:spPr bwMode="auto">
          <a:xfrm>
            <a:off x="7320170" y="4392315"/>
            <a:ext cx="463893" cy="288040"/>
          </a:xfrm>
          <a:prstGeom prst="ellipse">
            <a:avLst/>
          </a:prstGeom>
          <a:noFill/>
          <a:ln w="2857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20" name="Elipse 19"/>
          <p:cNvSpPr/>
          <p:nvPr/>
        </p:nvSpPr>
        <p:spPr bwMode="auto">
          <a:xfrm>
            <a:off x="4427684" y="4644205"/>
            <a:ext cx="316845" cy="288040"/>
          </a:xfrm>
          <a:prstGeom prst="ellipse">
            <a:avLst/>
          </a:prstGeom>
          <a:noFill/>
          <a:ln w="2857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23" name="Elipse 22"/>
          <p:cNvSpPr/>
          <p:nvPr/>
        </p:nvSpPr>
        <p:spPr bwMode="auto">
          <a:xfrm>
            <a:off x="4686491" y="4644205"/>
            <a:ext cx="316845" cy="288040"/>
          </a:xfrm>
          <a:prstGeom prst="ellipse">
            <a:avLst/>
          </a:prstGeom>
          <a:noFill/>
          <a:ln w="2857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Tree>
    <p:extLst>
      <p:ext uri="{BB962C8B-B14F-4D97-AF65-F5344CB8AC3E}">
        <p14:creationId xmlns:p14="http://schemas.microsoft.com/office/powerpoint/2010/main" val="1452919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a:solidFill>
                  <a:schemeClr val="bg1"/>
                </a:solidFill>
                <a:latin typeface="Calibri" panose="020F0502020204030204" pitchFamily="34" charset="0"/>
                <a:cs typeface="Calibri" panose="020F0502020204030204" pitchFamily="34" charset="0"/>
              </a:rPr>
              <a:t>Normalización de textos</a:t>
            </a:r>
            <a:endParaRPr lang="es-ES" dirty="0">
              <a:solidFill>
                <a:schemeClr val="bg1"/>
              </a:solidFill>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18</a:t>
            </a:fld>
            <a:endParaRPr lang="it-IT" dirty="0">
              <a:latin typeface="Calibri" panose="020F0502020204030204" pitchFamily="34" charset="0"/>
              <a:cs typeface="Calibri" panose="020F0502020204030204" pitchFamily="34" charset="0"/>
            </a:endParaRPr>
          </a:p>
        </p:txBody>
      </p:sp>
      <p:sp>
        <p:nvSpPr>
          <p:cNvPr id="4" name="Rectángulo 3"/>
          <p:cNvSpPr/>
          <p:nvPr/>
        </p:nvSpPr>
        <p:spPr>
          <a:xfrm>
            <a:off x="2279370" y="1280110"/>
            <a:ext cx="7634210" cy="96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eaLnBrk="1" hangingPunct="1">
              <a:lnSpc>
                <a:spcPct val="150000"/>
              </a:lnSpc>
              <a:spcBef>
                <a:spcPct val="50000"/>
              </a:spcBef>
            </a:pPr>
            <a:r>
              <a:rPr lang="es-CO" sz="2000" b="1" dirty="0">
                <a:solidFill>
                  <a:schemeClr val="accent1"/>
                </a:solidFill>
                <a:latin typeface="Calibri" panose="020F0502020204030204" pitchFamily="34" charset="0"/>
                <a:cs typeface="Calibri" panose="020F0502020204030204" pitchFamily="34" charset="0"/>
              </a:rPr>
              <a:t>Son una serie de operaciones por medio de las cuales normalizamos algunos grafemas o palabras para poderlos tratar mas fácilmente.</a:t>
            </a:r>
          </a:p>
        </p:txBody>
      </p:sp>
      <p:grpSp>
        <p:nvGrpSpPr>
          <p:cNvPr id="5" name="Grupo 4"/>
          <p:cNvGrpSpPr>
            <a:grpSpLocks noChangeAspect="1"/>
          </p:cNvGrpSpPr>
          <p:nvPr/>
        </p:nvGrpSpPr>
        <p:grpSpPr>
          <a:xfrm>
            <a:off x="1559370" y="1124680"/>
            <a:ext cx="520625" cy="493783"/>
            <a:chOff x="806060" y="1900468"/>
            <a:chExt cx="520625" cy="493783"/>
          </a:xfrm>
        </p:grpSpPr>
        <p:sp>
          <p:nvSpPr>
            <p:cNvPr id="6" name="Paralelogramo 1"/>
            <p:cNvSpPr/>
            <p:nvPr/>
          </p:nvSpPr>
          <p:spPr>
            <a:xfrm>
              <a:off x="1005435"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 name="connsiteX0" fmla="*/ 0 w 345600"/>
                <a:gd name="connsiteY0" fmla="*/ 504000 h 504000"/>
                <a:gd name="connsiteX1" fmla="*/ 164808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164808" y="0"/>
                  </a:lnTo>
                  <a:lnTo>
                    <a:pt x="345600" y="0"/>
                  </a:lnTo>
                  <a:lnTo>
                    <a:pt x="151200" y="475200"/>
                  </a:lnTo>
                  <a:lnTo>
                    <a:pt x="0" y="504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sp>
          <p:nvSpPr>
            <p:cNvPr id="7" name="Paralelogramo 1"/>
            <p:cNvSpPr/>
            <p:nvPr/>
          </p:nvSpPr>
          <p:spPr>
            <a:xfrm>
              <a:off x="806060"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86400" y="0"/>
                  </a:lnTo>
                  <a:lnTo>
                    <a:pt x="345600" y="0"/>
                  </a:lnTo>
                  <a:lnTo>
                    <a:pt x="151200" y="475200"/>
                  </a:lnTo>
                  <a:lnTo>
                    <a:pt x="0" y="5040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grpSp>
      <p:grpSp>
        <p:nvGrpSpPr>
          <p:cNvPr id="8" name="Grupo 7"/>
          <p:cNvGrpSpPr>
            <a:grpSpLocks noChangeAspect="1"/>
          </p:cNvGrpSpPr>
          <p:nvPr/>
        </p:nvGrpSpPr>
        <p:grpSpPr>
          <a:xfrm rot="10800000">
            <a:off x="10097124" y="1939423"/>
            <a:ext cx="520625" cy="493783"/>
            <a:chOff x="806060" y="1900468"/>
            <a:chExt cx="520625" cy="493783"/>
          </a:xfrm>
        </p:grpSpPr>
        <p:sp>
          <p:nvSpPr>
            <p:cNvPr id="9" name="Paralelogramo 1"/>
            <p:cNvSpPr/>
            <p:nvPr/>
          </p:nvSpPr>
          <p:spPr>
            <a:xfrm>
              <a:off x="1005435"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 name="connsiteX0" fmla="*/ 0 w 345600"/>
                <a:gd name="connsiteY0" fmla="*/ 504000 h 504000"/>
                <a:gd name="connsiteX1" fmla="*/ 164808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164808" y="0"/>
                  </a:lnTo>
                  <a:lnTo>
                    <a:pt x="345600" y="0"/>
                  </a:lnTo>
                  <a:lnTo>
                    <a:pt x="151200" y="475200"/>
                  </a:lnTo>
                  <a:lnTo>
                    <a:pt x="0" y="504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sp>
          <p:nvSpPr>
            <p:cNvPr id="10" name="Paralelogramo 1"/>
            <p:cNvSpPr/>
            <p:nvPr/>
          </p:nvSpPr>
          <p:spPr>
            <a:xfrm>
              <a:off x="806060"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86400" y="0"/>
                  </a:lnTo>
                  <a:lnTo>
                    <a:pt x="345600" y="0"/>
                  </a:lnTo>
                  <a:lnTo>
                    <a:pt x="151200" y="475200"/>
                  </a:lnTo>
                  <a:lnTo>
                    <a:pt x="0" y="5040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grpSp>
      <p:sp>
        <p:nvSpPr>
          <p:cNvPr id="21" name="Rectángulo 20"/>
          <p:cNvSpPr/>
          <p:nvPr/>
        </p:nvSpPr>
        <p:spPr bwMode="auto">
          <a:xfrm>
            <a:off x="1437493" y="2779917"/>
            <a:ext cx="3816530" cy="64809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Abreviaciones y acrónimos</a:t>
            </a:r>
          </a:p>
        </p:txBody>
      </p:sp>
      <p:sp>
        <p:nvSpPr>
          <p:cNvPr id="23" name="Rectángulo 22"/>
          <p:cNvSpPr/>
          <p:nvPr/>
        </p:nvSpPr>
        <p:spPr bwMode="auto">
          <a:xfrm>
            <a:off x="6960120" y="2779917"/>
            <a:ext cx="3816530" cy="64809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Números</a:t>
            </a:r>
          </a:p>
        </p:txBody>
      </p:sp>
      <p:sp>
        <p:nvSpPr>
          <p:cNvPr id="24" name="Rectángulo 23"/>
          <p:cNvSpPr/>
          <p:nvPr/>
        </p:nvSpPr>
        <p:spPr bwMode="auto">
          <a:xfrm>
            <a:off x="1437493" y="3563030"/>
            <a:ext cx="3816530" cy="64809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Jergas y formas dialectales</a:t>
            </a:r>
          </a:p>
        </p:txBody>
      </p:sp>
      <p:sp>
        <p:nvSpPr>
          <p:cNvPr id="25" name="Rectángulo 24"/>
          <p:cNvSpPr/>
          <p:nvPr/>
        </p:nvSpPr>
        <p:spPr bwMode="auto">
          <a:xfrm>
            <a:off x="1437493" y="4396140"/>
            <a:ext cx="3816530" cy="64809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Errores ortográficos</a:t>
            </a:r>
          </a:p>
        </p:txBody>
      </p:sp>
      <p:sp>
        <p:nvSpPr>
          <p:cNvPr id="26" name="Rectángulo 25"/>
          <p:cNvSpPr/>
          <p:nvPr/>
        </p:nvSpPr>
        <p:spPr bwMode="auto">
          <a:xfrm>
            <a:off x="6960120" y="3586021"/>
            <a:ext cx="3816530" cy="64809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White </a:t>
            </a:r>
            <a:r>
              <a:rPr lang="es-CO" altLang="ko-KR" sz="2000" dirty="0" err="1">
                <a:solidFill>
                  <a:schemeClr val="bg1"/>
                </a:solidFill>
                <a:latin typeface="Calibri" panose="020F0502020204030204" pitchFamily="34" charset="0"/>
                <a:ea typeface="굴림" charset="-127"/>
                <a:cs typeface="Calibri" panose="020F0502020204030204" pitchFamily="34" charset="0"/>
              </a:rPr>
              <a:t>spaces</a:t>
            </a:r>
            <a:endParaRPr lang="es-CO" altLang="ko-KR" sz="2000" dirty="0">
              <a:solidFill>
                <a:schemeClr val="bg1"/>
              </a:solidFill>
              <a:latin typeface="Calibri" panose="020F0502020204030204" pitchFamily="34" charset="0"/>
              <a:ea typeface="굴림" charset="-127"/>
              <a:cs typeface="Calibri" panose="020F0502020204030204" pitchFamily="34" charset="0"/>
            </a:endParaRPr>
          </a:p>
        </p:txBody>
      </p:sp>
      <p:sp>
        <p:nvSpPr>
          <p:cNvPr id="27" name="Rectángulo 26"/>
          <p:cNvSpPr/>
          <p:nvPr/>
        </p:nvSpPr>
        <p:spPr bwMode="auto">
          <a:xfrm>
            <a:off x="6960120" y="4369134"/>
            <a:ext cx="3816530" cy="64809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Caracteres especiales</a:t>
            </a:r>
          </a:p>
        </p:txBody>
      </p:sp>
      <p:sp>
        <p:nvSpPr>
          <p:cNvPr id="28" name="Rectángulo 27"/>
          <p:cNvSpPr/>
          <p:nvPr/>
        </p:nvSpPr>
        <p:spPr bwMode="auto">
          <a:xfrm>
            <a:off x="1437493" y="5229250"/>
            <a:ext cx="3816530" cy="64809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Puntuación</a:t>
            </a:r>
          </a:p>
        </p:txBody>
      </p:sp>
      <p:sp>
        <p:nvSpPr>
          <p:cNvPr id="29" name="Rectángulo 28"/>
          <p:cNvSpPr/>
          <p:nvPr/>
        </p:nvSpPr>
        <p:spPr bwMode="auto">
          <a:xfrm>
            <a:off x="6960120" y="5229250"/>
            <a:ext cx="3816530" cy="64809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Grafemas especiales</a:t>
            </a:r>
          </a:p>
        </p:txBody>
      </p:sp>
      <p:sp>
        <p:nvSpPr>
          <p:cNvPr id="30" name="Rectángulo 29"/>
          <p:cNvSpPr/>
          <p:nvPr/>
        </p:nvSpPr>
        <p:spPr bwMode="auto">
          <a:xfrm>
            <a:off x="4079720" y="6062360"/>
            <a:ext cx="3816530" cy="64809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Mayúsculas/minúsculas</a:t>
            </a:r>
          </a:p>
        </p:txBody>
      </p:sp>
      <p:sp>
        <p:nvSpPr>
          <p:cNvPr id="20" name="Rectangle 3">
            <a:extLst>
              <a:ext uri="{FF2B5EF4-FFF2-40B4-BE49-F238E27FC236}">
                <a16:creationId xmlns:a16="http://schemas.microsoft.com/office/drawing/2014/main" id="{189894CF-0D20-4AAD-8A92-8D761C59344D}"/>
              </a:ext>
            </a:extLst>
          </p:cNvPr>
          <p:cNvSpPr txBox="1">
            <a:spLocks noChangeArrowheads="1"/>
          </p:cNvSpPr>
          <p:nvPr/>
        </p:nvSpPr>
        <p:spPr>
          <a:xfrm>
            <a:off x="487600" y="268940"/>
            <a:ext cx="10585470" cy="327495"/>
          </a:xfrm>
          <a:prstGeom prst="rect">
            <a:avLst/>
          </a:prstGeom>
        </p:spPr>
        <p:txBody>
          <a:bodyPr anchor="ctr"/>
          <a:lstStyle>
            <a:lvl1pPr algn="l" rtl="0" eaLnBrk="1" fontAlgn="base" hangingPunct="1">
              <a:lnSpc>
                <a:spcPct val="85000"/>
              </a:lnSpc>
              <a:spcBef>
                <a:spcPct val="0"/>
              </a:spcBef>
              <a:spcAft>
                <a:spcPct val="0"/>
              </a:spcAft>
              <a:defRPr sz="2400" b="1">
                <a:solidFill>
                  <a:schemeClr val="accent1">
                    <a:lumMod val="75000"/>
                  </a:schemeClr>
                </a:solidFill>
                <a:latin typeface="Calibri" panose="020F0502020204030204" pitchFamily="34" charset="0"/>
                <a:ea typeface="MS PGothic" panose="020B0600070205080204" pitchFamily="34" charset="-128"/>
                <a:cs typeface="Calibri" panose="020F0502020204030204" pitchFamily="34" charset="0"/>
              </a:defRPr>
            </a:lvl1pPr>
            <a:lvl2pPr algn="l" rtl="0" eaLnBrk="1" fontAlgn="base" hangingPunct="1">
              <a:lnSpc>
                <a:spcPct val="85000"/>
              </a:lnSpc>
              <a:spcBef>
                <a:spcPct val="0"/>
              </a:spcBef>
              <a:spcAft>
                <a:spcPct val="0"/>
              </a:spcAft>
              <a:defRPr sz="2000">
                <a:solidFill>
                  <a:srgbClr val="84A33D"/>
                </a:solidFill>
                <a:latin typeface="Arial" charset="0"/>
                <a:ea typeface="MS PGothic" panose="020B0600070205080204" pitchFamily="34" charset="-128"/>
                <a:cs typeface="Arial" charset="0"/>
              </a:defRPr>
            </a:lvl2pPr>
            <a:lvl3pPr algn="l" rtl="0" eaLnBrk="1" fontAlgn="base" hangingPunct="1">
              <a:lnSpc>
                <a:spcPct val="85000"/>
              </a:lnSpc>
              <a:spcBef>
                <a:spcPct val="0"/>
              </a:spcBef>
              <a:spcAft>
                <a:spcPct val="0"/>
              </a:spcAft>
              <a:defRPr sz="2000">
                <a:solidFill>
                  <a:srgbClr val="84A33D"/>
                </a:solidFill>
                <a:latin typeface="Arial" charset="0"/>
                <a:ea typeface="MS PGothic" panose="020B0600070205080204" pitchFamily="34" charset="-128"/>
                <a:cs typeface="Arial" charset="0"/>
              </a:defRPr>
            </a:lvl3pPr>
            <a:lvl4pPr algn="l" rtl="0" eaLnBrk="1" fontAlgn="base" hangingPunct="1">
              <a:lnSpc>
                <a:spcPct val="85000"/>
              </a:lnSpc>
              <a:spcBef>
                <a:spcPct val="0"/>
              </a:spcBef>
              <a:spcAft>
                <a:spcPct val="0"/>
              </a:spcAft>
              <a:defRPr sz="2000">
                <a:solidFill>
                  <a:srgbClr val="84A33D"/>
                </a:solidFill>
                <a:latin typeface="Arial" charset="0"/>
                <a:ea typeface="MS PGothic" panose="020B0600070205080204" pitchFamily="34" charset="-128"/>
                <a:cs typeface="Arial" charset="0"/>
              </a:defRPr>
            </a:lvl4pPr>
            <a:lvl5pPr algn="l" rtl="0" eaLnBrk="1" fontAlgn="base" hangingPunct="1">
              <a:lnSpc>
                <a:spcPct val="85000"/>
              </a:lnSpc>
              <a:spcBef>
                <a:spcPct val="0"/>
              </a:spcBef>
              <a:spcAft>
                <a:spcPct val="0"/>
              </a:spcAft>
              <a:defRPr sz="2000">
                <a:solidFill>
                  <a:srgbClr val="84A33D"/>
                </a:solidFill>
                <a:latin typeface="Arial" charset="0"/>
                <a:ea typeface="MS PGothic" panose="020B0600070205080204" pitchFamily="34" charset="-128"/>
                <a:cs typeface="Arial" charset="0"/>
              </a:defRPr>
            </a:lvl5pPr>
            <a:lvl6pPr marL="457200" algn="l" rtl="0" eaLnBrk="1" fontAlgn="base" hangingPunct="1">
              <a:lnSpc>
                <a:spcPct val="85000"/>
              </a:lnSpc>
              <a:spcBef>
                <a:spcPct val="0"/>
              </a:spcBef>
              <a:spcAft>
                <a:spcPct val="0"/>
              </a:spcAft>
              <a:defRPr sz="2000">
                <a:solidFill>
                  <a:srgbClr val="84A33D"/>
                </a:solidFill>
                <a:latin typeface="Arial" charset="0"/>
                <a:cs typeface="Arial" charset="0"/>
              </a:defRPr>
            </a:lvl6pPr>
            <a:lvl7pPr marL="914400" algn="l" rtl="0" eaLnBrk="1" fontAlgn="base" hangingPunct="1">
              <a:lnSpc>
                <a:spcPct val="85000"/>
              </a:lnSpc>
              <a:spcBef>
                <a:spcPct val="0"/>
              </a:spcBef>
              <a:spcAft>
                <a:spcPct val="0"/>
              </a:spcAft>
              <a:defRPr sz="2000">
                <a:solidFill>
                  <a:srgbClr val="84A33D"/>
                </a:solidFill>
                <a:latin typeface="Arial" charset="0"/>
                <a:cs typeface="Arial" charset="0"/>
              </a:defRPr>
            </a:lvl7pPr>
            <a:lvl8pPr marL="1371600" algn="l" rtl="0" eaLnBrk="1" fontAlgn="base" hangingPunct="1">
              <a:lnSpc>
                <a:spcPct val="85000"/>
              </a:lnSpc>
              <a:spcBef>
                <a:spcPct val="0"/>
              </a:spcBef>
              <a:spcAft>
                <a:spcPct val="0"/>
              </a:spcAft>
              <a:defRPr sz="2000">
                <a:solidFill>
                  <a:srgbClr val="84A33D"/>
                </a:solidFill>
                <a:latin typeface="Arial" charset="0"/>
                <a:cs typeface="Arial" charset="0"/>
              </a:defRPr>
            </a:lvl8pPr>
            <a:lvl9pPr marL="1828800" algn="l" rtl="0" eaLnBrk="1" fontAlgn="base" hangingPunct="1">
              <a:lnSpc>
                <a:spcPct val="85000"/>
              </a:lnSpc>
              <a:spcBef>
                <a:spcPct val="0"/>
              </a:spcBef>
              <a:spcAft>
                <a:spcPct val="0"/>
              </a:spcAft>
              <a:defRPr sz="2000">
                <a:solidFill>
                  <a:srgbClr val="84A33D"/>
                </a:solidFill>
                <a:latin typeface="Arial" charset="0"/>
                <a:cs typeface="Arial" charset="0"/>
              </a:defRPr>
            </a:lvl9pPr>
          </a:lstStyle>
          <a:p>
            <a:pPr>
              <a:defRPr/>
            </a:pPr>
            <a:r>
              <a:rPr lang="es-ES" kern="0"/>
              <a:t>Normalización de textos</a:t>
            </a:r>
            <a:endParaRPr lang="es-ES" kern="0" dirty="0"/>
          </a:p>
        </p:txBody>
      </p:sp>
    </p:spTree>
    <p:extLst>
      <p:ext uri="{BB962C8B-B14F-4D97-AF65-F5344CB8AC3E}">
        <p14:creationId xmlns:p14="http://schemas.microsoft.com/office/powerpoint/2010/main" val="2458298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a:latin typeface="Calibri" panose="020F0502020204030204" pitchFamily="34" charset="0"/>
                <a:cs typeface="Calibri" panose="020F0502020204030204" pitchFamily="34" charset="0"/>
              </a:rPr>
              <a:t>Normalización de textos</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19</a:t>
            </a:fld>
            <a:endParaRPr lang="it-IT" dirty="0">
              <a:latin typeface="Calibri" panose="020F0502020204030204" pitchFamily="34" charset="0"/>
              <a:cs typeface="Calibri" panose="020F0502020204030204" pitchFamily="34" charset="0"/>
            </a:endParaRPr>
          </a:p>
        </p:txBody>
      </p:sp>
      <p:sp>
        <p:nvSpPr>
          <p:cNvPr id="4" name="Rectángulo 3"/>
          <p:cNvSpPr/>
          <p:nvPr/>
        </p:nvSpPr>
        <p:spPr>
          <a:xfrm>
            <a:off x="2279370" y="1473766"/>
            <a:ext cx="7634210" cy="96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eaLnBrk="1" hangingPunct="1">
              <a:lnSpc>
                <a:spcPct val="150000"/>
              </a:lnSpc>
              <a:spcBef>
                <a:spcPct val="50000"/>
              </a:spcBef>
            </a:pPr>
            <a:r>
              <a:rPr lang="es-CO" sz="2000" b="1" dirty="0">
                <a:solidFill>
                  <a:schemeClr val="accent1"/>
                </a:solidFill>
                <a:latin typeface="Calibri" panose="020F0502020204030204" pitchFamily="34" charset="0"/>
                <a:cs typeface="Calibri" panose="020F0502020204030204" pitchFamily="34" charset="0"/>
              </a:rPr>
              <a:t>Son una serie de operaciones por medio de las cuales normalizamos algunos grafemas o palabras para poderlos tratar mas fácilmente.</a:t>
            </a:r>
          </a:p>
        </p:txBody>
      </p:sp>
      <p:grpSp>
        <p:nvGrpSpPr>
          <p:cNvPr id="5" name="Grupo 4"/>
          <p:cNvGrpSpPr>
            <a:grpSpLocks noChangeAspect="1"/>
          </p:cNvGrpSpPr>
          <p:nvPr/>
        </p:nvGrpSpPr>
        <p:grpSpPr>
          <a:xfrm>
            <a:off x="1559370" y="1124680"/>
            <a:ext cx="520625" cy="493783"/>
            <a:chOff x="806060" y="1900468"/>
            <a:chExt cx="520625" cy="493783"/>
          </a:xfrm>
        </p:grpSpPr>
        <p:sp>
          <p:nvSpPr>
            <p:cNvPr id="6" name="Paralelogramo 1"/>
            <p:cNvSpPr/>
            <p:nvPr/>
          </p:nvSpPr>
          <p:spPr>
            <a:xfrm>
              <a:off x="1005435"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 name="connsiteX0" fmla="*/ 0 w 345600"/>
                <a:gd name="connsiteY0" fmla="*/ 504000 h 504000"/>
                <a:gd name="connsiteX1" fmla="*/ 164808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164808" y="0"/>
                  </a:lnTo>
                  <a:lnTo>
                    <a:pt x="345600" y="0"/>
                  </a:lnTo>
                  <a:lnTo>
                    <a:pt x="151200" y="475200"/>
                  </a:lnTo>
                  <a:lnTo>
                    <a:pt x="0" y="504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sp>
          <p:nvSpPr>
            <p:cNvPr id="7" name="Paralelogramo 1"/>
            <p:cNvSpPr/>
            <p:nvPr/>
          </p:nvSpPr>
          <p:spPr>
            <a:xfrm>
              <a:off x="806060"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86400" y="0"/>
                  </a:lnTo>
                  <a:lnTo>
                    <a:pt x="345600" y="0"/>
                  </a:lnTo>
                  <a:lnTo>
                    <a:pt x="151200" y="475200"/>
                  </a:lnTo>
                  <a:lnTo>
                    <a:pt x="0" y="5040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grpSp>
      <p:grpSp>
        <p:nvGrpSpPr>
          <p:cNvPr id="8" name="Grupo 7"/>
          <p:cNvGrpSpPr>
            <a:grpSpLocks noChangeAspect="1"/>
          </p:cNvGrpSpPr>
          <p:nvPr/>
        </p:nvGrpSpPr>
        <p:grpSpPr>
          <a:xfrm rot="10800000">
            <a:off x="10097124" y="1957745"/>
            <a:ext cx="520625" cy="493783"/>
            <a:chOff x="806060" y="1900468"/>
            <a:chExt cx="520625" cy="493783"/>
          </a:xfrm>
        </p:grpSpPr>
        <p:sp>
          <p:nvSpPr>
            <p:cNvPr id="9" name="Paralelogramo 1"/>
            <p:cNvSpPr/>
            <p:nvPr/>
          </p:nvSpPr>
          <p:spPr>
            <a:xfrm>
              <a:off x="1005435"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 name="connsiteX0" fmla="*/ 0 w 345600"/>
                <a:gd name="connsiteY0" fmla="*/ 504000 h 504000"/>
                <a:gd name="connsiteX1" fmla="*/ 164808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164808" y="0"/>
                  </a:lnTo>
                  <a:lnTo>
                    <a:pt x="345600" y="0"/>
                  </a:lnTo>
                  <a:lnTo>
                    <a:pt x="151200" y="475200"/>
                  </a:lnTo>
                  <a:lnTo>
                    <a:pt x="0" y="504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sp>
          <p:nvSpPr>
            <p:cNvPr id="10" name="Paralelogramo 1"/>
            <p:cNvSpPr/>
            <p:nvPr/>
          </p:nvSpPr>
          <p:spPr>
            <a:xfrm>
              <a:off x="806060"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86400" y="0"/>
                  </a:lnTo>
                  <a:lnTo>
                    <a:pt x="345600" y="0"/>
                  </a:lnTo>
                  <a:lnTo>
                    <a:pt x="151200" y="475200"/>
                  </a:lnTo>
                  <a:lnTo>
                    <a:pt x="0" y="5040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grpSp>
      <p:pic>
        <p:nvPicPr>
          <p:cNvPr id="11" name="Imagen 10"/>
          <p:cNvPicPr>
            <a:picLocks noChangeAspect="1"/>
          </p:cNvPicPr>
          <p:nvPr/>
        </p:nvPicPr>
        <p:blipFill>
          <a:blip r:embed="rId3"/>
          <a:stretch>
            <a:fillRect/>
          </a:stretch>
        </p:blipFill>
        <p:spPr>
          <a:xfrm>
            <a:off x="3755367" y="3573020"/>
            <a:ext cx="4684568" cy="1420091"/>
          </a:xfrm>
          <a:prstGeom prst="rect">
            <a:avLst/>
          </a:prstGeom>
        </p:spPr>
      </p:pic>
      <p:sp>
        <p:nvSpPr>
          <p:cNvPr id="3" name="Elipse 2"/>
          <p:cNvSpPr/>
          <p:nvPr/>
        </p:nvSpPr>
        <p:spPr bwMode="auto">
          <a:xfrm>
            <a:off x="4949398" y="4599090"/>
            <a:ext cx="458245" cy="339941"/>
          </a:xfrm>
          <a:prstGeom prst="ellipse">
            <a:avLst/>
          </a:prstGeom>
          <a:noFill/>
          <a:ln w="2857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12" name="CuadroTexto 11"/>
          <p:cNvSpPr txBox="1"/>
          <p:nvPr/>
        </p:nvSpPr>
        <p:spPr>
          <a:xfrm>
            <a:off x="5407643" y="5680627"/>
            <a:ext cx="2591785" cy="338554"/>
          </a:xfrm>
          <a:prstGeom prst="rect">
            <a:avLst/>
          </a:prstGeom>
          <a:noFill/>
        </p:spPr>
        <p:txBody>
          <a:bodyPr wrap="square" rtlCol="0">
            <a:spAutoFit/>
          </a:bodyPr>
          <a:lstStyle/>
          <a:p>
            <a:pPr algn="ctr"/>
            <a:r>
              <a:rPr lang="es-CO" sz="1600" b="1" dirty="0">
                <a:solidFill>
                  <a:schemeClr val="accent5">
                    <a:lumMod val="75000"/>
                  </a:schemeClr>
                </a:solidFill>
                <a:latin typeface="Calibri" panose="020F0502020204030204" pitchFamily="34" charset="0"/>
                <a:cs typeface="Calibri" panose="020F0502020204030204" pitchFamily="34" charset="0"/>
              </a:rPr>
              <a:t>Urbanización</a:t>
            </a:r>
          </a:p>
        </p:txBody>
      </p:sp>
      <p:sp>
        <p:nvSpPr>
          <p:cNvPr id="13" name="Forma libre: forma 12"/>
          <p:cNvSpPr/>
          <p:nvPr/>
        </p:nvSpPr>
        <p:spPr bwMode="auto">
          <a:xfrm>
            <a:off x="5225893" y="4957482"/>
            <a:ext cx="870107" cy="919841"/>
          </a:xfrm>
          <a:custGeom>
            <a:avLst/>
            <a:gdLst>
              <a:gd name="connsiteX0" fmla="*/ 531 w 941825"/>
              <a:gd name="connsiteY0" fmla="*/ 0 h 576217"/>
              <a:gd name="connsiteX1" fmla="*/ 152931 w 941825"/>
              <a:gd name="connsiteY1" fmla="*/ 519953 h 576217"/>
              <a:gd name="connsiteX2" fmla="*/ 941825 w 941825"/>
              <a:gd name="connsiteY2" fmla="*/ 537883 h 576217"/>
            </a:gdLst>
            <a:ahLst/>
            <a:cxnLst>
              <a:cxn ang="0">
                <a:pos x="connsiteX0" y="connsiteY0"/>
              </a:cxn>
              <a:cxn ang="0">
                <a:pos x="connsiteX1" y="connsiteY1"/>
              </a:cxn>
              <a:cxn ang="0">
                <a:pos x="connsiteX2" y="connsiteY2"/>
              </a:cxn>
            </a:cxnLst>
            <a:rect l="l" t="t" r="r" b="b"/>
            <a:pathLst>
              <a:path w="941825" h="576217">
                <a:moveTo>
                  <a:pt x="531" y="0"/>
                </a:moveTo>
                <a:cubicBezTo>
                  <a:pt x="-1710" y="215153"/>
                  <a:pt x="-3951" y="430306"/>
                  <a:pt x="152931" y="519953"/>
                </a:cubicBezTo>
                <a:cubicBezTo>
                  <a:pt x="309813" y="609600"/>
                  <a:pt x="625819" y="573741"/>
                  <a:pt x="941825" y="537883"/>
                </a:cubicBezTo>
              </a:path>
            </a:pathLst>
          </a:custGeom>
          <a:noFill/>
          <a:ln w="28575" cap="flat" cmpd="sng" algn="ctr">
            <a:solidFill>
              <a:schemeClr val="accent5"/>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15" name="Elipse 14"/>
          <p:cNvSpPr/>
          <p:nvPr/>
        </p:nvSpPr>
        <p:spPr bwMode="auto">
          <a:xfrm>
            <a:off x="6345686" y="4599090"/>
            <a:ext cx="235152" cy="339941"/>
          </a:xfrm>
          <a:prstGeom prst="ellipse">
            <a:avLst/>
          </a:prstGeom>
          <a:noFill/>
          <a:ln w="2857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16" name="CuadroTexto 15"/>
          <p:cNvSpPr txBox="1"/>
          <p:nvPr/>
        </p:nvSpPr>
        <p:spPr>
          <a:xfrm>
            <a:off x="6544978" y="5337527"/>
            <a:ext cx="2591785" cy="338554"/>
          </a:xfrm>
          <a:prstGeom prst="rect">
            <a:avLst/>
          </a:prstGeom>
          <a:noFill/>
        </p:spPr>
        <p:txBody>
          <a:bodyPr wrap="square" rtlCol="0">
            <a:spAutoFit/>
          </a:bodyPr>
          <a:lstStyle/>
          <a:p>
            <a:pPr algn="ctr"/>
            <a:r>
              <a:rPr lang="es-CO" sz="1600" b="1" dirty="0">
                <a:solidFill>
                  <a:schemeClr val="accent5">
                    <a:lumMod val="75000"/>
                  </a:schemeClr>
                </a:solidFill>
                <a:latin typeface="Calibri" panose="020F0502020204030204" pitchFamily="34" charset="0"/>
                <a:cs typeface="Calibri" panose="020F0502020204030204" pitchFamily="34" charset="0"/>
              </a:rPr>
              <a:t>Segunda</a:t>
            </a:r>
          </a:p>
        </p:txBody>
      </p:sp>
      <p:sp>
        <p:nvSpPr>
          <p:cNvPr id="17" name="Forma libre: forma 16"/>
          <p:cNvSpPr/>
          <p:nvPr/>
        </p:nvSpPr>
        <p:spPr bwMode="auto">
          <a:xfrm>
            <a:off x="6442646" y="4957482"/>
            <a:ext cx="941825" cy="576217"/>
          </a:xfrm>
          <a:custGeom>
            <a:avLst/>
            <a:gdLst>
              <a:gd name="connsiteX0" fmla="*/ 531 w 941825"/>
              <a:gd name="connsiteY0" fmla="*/ 0 h 576217"/>
              <a:gd name="connsiteX1" fmla="*/ 152931 w 941825"/>
              <a:gd name="connsiteY1" fmla="*/ 519953 h 576217"/>
              <a:gd name="connsiteX2" fmla="*/ 941825 w 941825"/>
              <a:gd name="connsiteY2" fmla="*/ 537883 h 576217"/>
            </a:gdLst>
            <a:ahLst/>
            <a:cxnLst>
              <a:cxn ang="0">
                <a:pos x="connsiteX0" y="connsiteY0"/>
              </a:cxn>
              <a:cxn ang="0">
                <a:pos x="connsiteX1" y="connsiteY1"/>
              </a:cxn>
              <a:cxn ang="0">
                <a:pos x="connsiteX2" y="connsiteY2"/>
              </a:cxn>
            </a:cxnLst>
            <a:rect l="l" t="t" r="r" b="b"/>
            <a:pathLst>
              <a:path w="941825" h="576217">
                <a:moveTo>
                  <a:pt x="531" y="0"/>
                </a:moveTo>
                <a:cubicBezTo>
                  <a:pt x="-1710" y="215153"/>
                  <a:pt x="-3951" y="430306"/>
                  <a:pt x="152931" y="519953"/>
                </a:cubicBezTo>
                <a:cubicBezTo>
                  <a:pt x="309813" y="609600"/>
                  <a:pt x="625819" y="573741"/>
                  <a:pt x="941825" y="537883"/>
                </a:cubicBezTo>
              </a:path>
            </a:pathLst>
          </a:custGeom>
          <a:noFill/>
          <a:ln w="28575" cap="flat" cmpd="sng" algn="ctr">
            <a:solidFill>
              <a:schemeClr val="accent5"/>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18" name="Elipse 17"/>
          <p:cNvSpPr/>
          <p:nvPr/>
        </p:nvSpPr>
        <p:spPr bwMode="auto">
          <a:xfrm>
            <a:off x="4714958" y="4366640"/>
            <a:ext cx="173193" cy="302948"/>
          </a:xfrm>
          <a:prstGeom prst="ellipse">
            <a:avLst/>
          </a:prstGeom>
          <a:noFill/>
          <a:ln w="28575" cap="flat" cmpd="sng" algn="ctr">
            <a:solidFill>
              <a:schemeClr val="accent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19" name="Forma libre: forma 18"/>
          <p:cNvSpPr/>
          <p:nvPr/>
        </p:nvSpPr>
        <p:spPr bwMode="auto">
          <a:xfrm flipH="1">
            <a:off x="4011355" y="4679346"/>
            <a:ext cx="703603" cy="919841"/>
          </a:xfrm>
          <a:custGeom>
            <a:avLst/>
            <a:gdLst>
              <a:gd name="connsiteX0" fmla="*/ 531 w 941825"/>
              <a:gd name="connsiteY0" fmla="*/ 0 h 576217"/>
              <a:gd name="connsiteX1" fmla="*/ 152931 w 941825"/>
              <a:gd name="connsiteY1" fmla="*/ 519953 h 576217"/>
              <a:gd name="connsiteX2" fmla="*/ 941825 w 941825"/>
              <a:gd name="connsiteY2" fmla="*/ 537883 h 576217"/>
            </a:gdLst>
            <a:ahLst/>
            <a:cxnLst>
              <a:cxn ang="0">
                <a:pos x="connsiteX0" y="connsiteY0"/>
              </a:cxn>
              <a:cxn ang="0">
                <a:pos x="connsiteX1" y="connsiteY1"/>
              </a:cxn>
              <a:cxn ang="0">
                <a:pos x="connsiteX2" y="connsiteY2"/>
              </a:cxn>
            </a:cxnLst>
            <a:rect l="l" t="t" r="r" b="b"/>
            <a:pathLst>
              <a:path w="941825" h="576217">
                <a:moveTo>
                  <a:pt x="531" y="0"/>
                </a:moveTo>
                <a:cubicBezTo>
                  <a:pt x="-1710" y="215153"/>
                  <a:pt x="-3951" y="430306"/>
                  <a:pt x="152931" y="519953"/>
                </a:cubicBezTo>
                <a:cubicBezTo>
                  <a:pt x="309813" y="609600"/>
                  <a:pt x="625819" y="573741"/>
                  <a:pt x="941825" y="537883"/>
                </a:cubicBezTo>
              </a:path>
            </a:pathLst>
          </a:custGeom>
          <a:noFill/>
          <a:ln w="28575" cap="flat" cmpd="sng" algn="ctr">
            <a:solidFill>
              <a:schemeClr val="accent5"/>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
        <p:nvSpPr>
          <p:cNvPr id="20" name="CuadroTexto 19"/>
          <p:cNvSpPr txBox="1"/>
          <p:nvPr/>
        </p:nvSpPr>
        <p:spPr>
          <a:xfrm>
            <a:off x="2287462" y="5337527"/>
            <a:ext cx="2591785" cy="338554"/>
          </a:xfrm>
          <a:prstGeom prst="rect">
            <a:avLst/>
          </a:prstGeom>
          <a:noFill/>
        </p:spPr>
        <p:txBody>
          <a:bodyPr wrap="square" rtlCol="0">
            <a:spAutoFit/>
          </a:bodyPr>
          <a:lstStyle/>
          <a:p>
            <a:pPr algn="ctr"/>
            <a:r>
              <a:rPr lang="es-CO" sz="1600" b="1" dirty="0">
                <a:solidFill>
                  <a:schemeClr val="accent5">
                    <a:lumMod val="75000"/>
                  </a:schemeClr>
                </a:solidFill>
                <a:latin typeface="Calibri" panose="020F0502020204030204" pitchFamily="34" charset="0"/>
                <a:cs typeface="Calibri" panose="020F0502020204030204" pitchFamily="34" charset="0"/>
              </a:rPr>
              <a:t>Horas</a:t>
            </a:r>
          </a:p>
        </p:txBody>
      </p:sp>
      <p:cxnSp>
        <p:nvCxnSpPr>
          <p:cNvPr id="21" name="Conector recto 20"/>
          <p:cNvCxnSpPr>
            <a:endCxn id="18" idx="1"/>
          </p:cNvCxnSpPr>
          <p:nvPr/>
        </p:nvCxnSpPr>
        <p:spPr bwMode="auto">
          <a:xfrm flipV="1">
            <a:off x="4223740" y="4411006"/>
            <a:ext cx="516582" cy="258582"/>
          </a:xfrm>
          <a:prstGeom prst="line">
            <a:avLst/>
          </a:prstGeom>
          <a:noFill/>
          <a:ln w="28575" cap="flat" cmpd="sng" algn="ctr">
            <a:solidFill>
              <a:srgbClr val="FF0000"/>
            </a:solidFill>
            <a:prstDash val="solid"/>
            <a:round/>
            <a:headEnd type="none" w="med" len="med"/>
            <a:tailEnd type="none" w="med" len="med"/>
          </a:ln>
          <a:effectLst/>
        </p:spPr>
      </p:cxnSp>
      <p:cxnSp>
        <p:nvCxnSpPr>
          <p:cNvPr id="23" name="Conector recto 22"/>
          <p:cNvCxnSpPr>
            <a:cxnSpLocks/>
          </p:cNvCxnSpPr>
          <p:nvPr/>
        </p:nvCxnSpPr>
        <p:spPr bwMode="auto">
          <a:xfrm flipV="1">
            <a:off x="7095995" y="4769060"/>
            <a:ext cx="276261" cy="146469"/>
          </a:xfrm>
          <a:prstGeom prst="line">
            <a:avLst/>
          </a:prstGeom>
          <a:noFill/>
          <a:ln w="28575" cap="flat" cmpd="sng" algn="ctr">
            <a:solidFill>
              <a:srgbClr val="FF0000"/>
            </a:solidFill>
            <a:prstDash val="solid"/>
            <a:round/>
            <a:headEnd type="none" w="med" len="med"/>
            <a:tailEnd type="none" w="med" len="med"/>
          </a:ln>
          <a:effectLst/>
        </p:spPr>
      </p:cxnSp>
      <p:cxnSp>
        <p:nvCxnSpPr>
          <p:cNvPr id="25" name="Conector recto 24"/>
          <p:cNvCxnSpPr>
            <a:cxnSpLocks/>
          </p:cNvCxnSpPr>
          <p:nvPr/>
        </p:nvCxnSpPr>
        <p:spPr bwMode="auto">
          <a:xfrm flipV="1">
            <a:off x="3723683" y="4209830"/>
            <a:ext cx="276261" cy="146469"/>
          </a:xfrm>
          <a:prstGeom prst="line">
            <a:avLst/>
          </a:prstGeom>
          <a:no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57887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01D71-78E7-4F1C-8E18-B51F4B87DE57}"/>
              </a:ext>
            </a:extLst>
          </p:cNvPr>
          <p:cNvSpPr>
            <a:spLocks noGrp="1"/>
          </p:cNvSpPr>
          <p:nvPr>
            <p:ph type="title"/>
          </p:nvPr>
        </p:nvSpPr>
        <p:spPr/>
        <p:txBody>
          <a:bodyPr/>
          <a:lstStyle/>
          <a:p>
            <a:r>
              <a:rPr lang="es-CO" dirty="0"/>
              <a:t>Text </a:t>
            </a:r>
            <a:r>
              <a:rPr lang="es-CO" dirty="0" err="1"/>
              <a:t>mining</a:t>
            </a:r>
            <a:r>
              <a:rPr lang="es-CO" dirty="0"/>
              <a:t> básico</a:t>
            </a:r>
            <a:endParaRPr lang="es-CO" b="1" dirty="0"/>
          </a:p>
        </p:txBody>
      </p:sp>
      <p:sp>
        <p:nvSpPr>
          <p:cNvPr id="3" name="Marcador de número de diapositiva 2">
            <a:extLst>
              <a:ext uri="{FF2B5EF4-FFF2-40B4-BE49-F238E27FC236}">
                <a16:creationId xmlns:a16="http://schemas.microsoft.com/office/drawing/2014/main" id="{E1F80C78-F3CE-4D96-B172-FD08B1571F64}"/>
              </a:ext>
            </a:extLst>
          </p:cNvPr>
          <p:cNvSpPr>
            <a:spLocks noGrp="1"/>
          </p:cNvSpPr>
          <p:nvPr>
            <p:ph type="sldNum" sz="quarter" idx="10"/>
          </p:nvPr>
        </p:nvSpPr>
        <p:spPr/>
        <p:txBody>
          <a:bodyPr/>
          <a:lstStyle/>
          <a:p>
            <a:pPr>
              <a:defRPr/>
            </a:pPr>
            <a:fld id="{5C12A3F3-78C8-448B-9D68-F99593E35AF6}" type="slidenum">
              <a:rPr lang="it-IT" smtClean="0"/>
              <a:pPr>
                <a:defRPr/>
              </a:pPr>
              <a:t>2</a:t>
            </a:fld>
            <a:endParaRPr lang="it-IT" dirty="0"/>
          </a:p>
        </p:txBody>
      </p:sp>
      <p:sp>
        <p:nvSpPr>
          <p:cNvPr id="30" name="Rectángulo 29">
            <a:extLst>
              <a:ext uri="{FF2B5EF4-FFF2-40B4-BE49-F238E27FC236}">
                <a16:creationId xmlns:a16="http://schemas.microsoft.com/office/drawing/2014/main" id="{070F9FA7-7EC6-490D-B1E9-7374BD20781A}"/>
              </a:ext>
            </a:extLst>
          </p:cNvPr>
          <p:cNvSpPr/>
          <p:nvPr/>
        </p:nvSpPr>
        <p:spPr>
          <a:xfrm>
            <a:off x="1152447" y="2867881"/>
            <a:ext cx="2321125" cy="792000"/>
          </a:xfrm>
          <a:prstGeom prst="rect">
            <a:avLst/>
          </a:prstGeom>
          <a:solidFill>
            <a:schemeClr val="accent2"/>
          </a:solidFill>
        </p:spPr>
        <p:txBody>
          <a:bodyPr wrap="square" anchor="ctr">
            <a:spAutoFit/>
          </a:bodyPr>
          <a:lstStyle/>
          <a:p>
            <a:pPr algn="ctr">
              <a:lnSpc>
                <a:spcPct val="115000"/>
              </a:lnSpc>
              <a:spcAft>
                <a:spcPts val="1000"/>
              </a:spcAft>
            </a:pPr>
            <a:r>
              <a:rPr lang="es-CO"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DB MANIPULATION</a:t>
            </a:r>
            <a:endParaRPr lang="es-CO"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2" name="Elipse 31">
            <a:extLst>
              <a:ext uri="{FF2B5EF4-FFF2-40B4-BE49-F238E27FC236}">
                <a16:creationId xmlns:a16="http://schemas.microsoft.com/office/drawing/2014/main" id="{D15CC168-C216-43D4-9FDB-2DB8FF7BB59A}"/>
              </a:ext>
            </a:extLst>
          </p:cNvPr>
          <p:cNvSpPr>
            <a:spLocks noChangeAspect="1"/>
          </p:cNvSpPr>
          <p:nvPr/>
        </p:nvSpPr>
        <p:spPr bwMode="auto">
          <a:xfrm>
            <a:off x="2049471" y="1911039"/>
            <a:ext cx="527076" cy="527076"/>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1</a:t>
            </a:r>
          </a:p>
        </p:txBody>
      </p:sp>
      <p:pic>
        <p:nvPicPr>
          <p:cNvPr id="5" name="Gráfico 4" descr="Base de datos">
            <a:extLst>
              <a:ext uri="{FF2B5EF4-FFF2-40B4-BE49-F238E27FC236}">
                <a16:creationId xmlns:a16="http://schemas.microsoft.com/office/drawing/2014/main" id="{475312A4-385A-48D8-809F-531E5D31A9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55809" y="3905119"/>
            <a:ext cx="914400" cy="914400"/>
          </a:xfrm>
          <a:prstGeom prst="rect">
            <a:avLst/>
          </a:prstGeom>
        </p:spPr>
      </p:pic>
      <p:sp>
        <p:nvSpPr>
          <p:cNvPr id="34" name="Rectángulo 33">
            <a:extLst>
              <a:ext uri="{FF2B5EF4-FFF2-40B4-BE49-F238E27FC236}">
                <a16:creationId xmlns:a16="http://schemas.microsoft.com/office/drawing/2014/main" id="{EC096DDA-1931-46BA-8F12-130E0321F213}"/>
              </a:ext>
            </a:extLst>
          </p:cNvPr>
          <p:cNvSpPr/>
          <p:nvPr/>
        </p:nvSpPr>
        <p:spPr>
          <a:xfrm>
            <a:off x="5029486" y="2867881"/>
            <a:ext cx="2321125" cy="792000"/>
          </a:xfrm>
          <a:prstGeom prst="rect">
            <a:avLst/>
          </a:prstGeom>
          <a:solidFill>
            <a:schemeClr val="accent2"/>
          </a:solidFill>
        </p:spPr>
        <p:txBody>
          <a:bodyPr wrap="square" anchor="ctr">
            <a:spAutoFit/>
          </a:bodyPr>
          <a:lstStyle/>
          <a:p>
            <a:pPr algn="ctr">
              <a:lnSpc>
                <a:spcPct val="115000"/>
              </a:lnSpc>
              <a:spcAft>
                <a:spcPts val="1000"/>
              </a:spcAft>
            </a:pPr>
            <a:r>
              <a:rPr lang="es-CO"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STRING MANIPULATION</a:t>
            </a:r>
            <a:endParaRPr lang="es-CO"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5" name="Elipse 34">
            <a:extLst>
              <a:ext uri="{FF2B5EF4-FFF2-40B4-BE49-F238E27FC236}">
                <a16:creationId xmlns:a16="http://schemas.microsoft.com/office/drawing/2014/main" id="{4122AE92-9AB0-4C5B-BB1C-6B40165616CA}"/>
              </a:ext>
            </a:extLst>
          </p:cNvPr>
          <p:cNvSpPr>
            <a:spLocks noChangeAspect="1"/>
          </p:cNvSpPr>
          <p:nvPr/>
        </p:nvSpPr>
        <p:spPr bwMode="auto">
          <a:xfrm>
            <a:off x="5926510" y="1911039"/>
            <a:ext cx="527076" cy="527076"/>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2</a:t>
            </a:r>
          </a:p>
        </p:txBody>
      </p:sp>
      <p:pic>
        <p:nvPicPr>
          <p:cNvPr id="7" name="Gráfico 6" descr="Documento">
            <a:extLst>
              <a:ext uri="{FF2B5EF4-FFF2-40B4-BE49-F238E27FC236}">
                <a16:creationId xmlns:a16="http://schemas.microsoft.com/office/drawing/2014/main" id="{29E16635-66AB-425C-960F-73E3591330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2848" y="3905119"/>
            <a:ext cx="914400" cy="914400"/>
          </a:xfrm>
          <a:prstGeom prst="rect">
            <a:avLst/>
          </a:prstGeom>
        </p:spPr>
      </p:pic>
      <p:sp>
        <p:nvSpPr>
          <p:cNvPr id="37" name="Rectángulo 36">
            <a:extLst>
              <a:ext uri="{FF2B5EF4-FFF2-40B4-BE49-F238E27FC236}">
                <a16:creationId xmlns:a16="http://schemas.microsoft.com/office/drawing/2014/main" id="{CEEA986E-8CE0-4DEE-8C44-D002711E0743}"/>
              </a:ext>
            </a:extLst>
          </p:cNvPr>
          <p:cNvSpPr/>
          <p:nvPr/>
        </p:nvSpPr>
        <p:spPr>
          <a:xfrm>
            <a:off x="8976400" y="2874159"/>
            <a:ext cx="2321125" cy="779444"/>
          </a:xfrm>
          <a:prstGeom prst="rect">
            <a:avLst/>
          </a:prstGeom>
          <a:solidFill>
            <a:schemeClr val="accent2"/>
          </a:solidFill>
        </p:spPr>
        <p:txBody>
          <a:bodyPr wrap="square" anchor="ctr">
            <a:spAutoFit/>
          </a:bodyPr>
          <a:lstStyle/>
          <a:p>
            <a:pPr algn="ctr">
              <a:lnSpc>
                <a:spcPct val="115000"/>
              </a:lnSpc>
              <a:spcAft>
                <a:spcPts val="1000"/>
              </a:spcAft>
            </a:pPr>
            <a:r>
              <a:rPr lang="es-CO"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DOCUMENT TERM MATRIX</a:t>
            </a:r>
            <a:endParaRPr lang="es-CO"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Elipse 37">
            <a:extLst>
              <a:ext uri="{FF2B5EF4-FFF2-40B4-BE49-F238E27FC236}">
                <a16:creationId xmlns:a16="http://schemas.microsoft.com/office/drawing/2014/main" id="{04E07339-E18B-4225-A10C-BA0198560DF3}"/>
              </a:ext>
            </a:extLst>
          </p:cNvPr>
          <p:cNvSpPr>
            <a:spLocks noChangeAspect="1"/>
          </p:cNvSpPr>
          <p:nvPr/>
        </p:nvSpPr>
        <p:spPr bwMode="auto">
          <a:xfrm>
            <a:off x="9873424" y="1911039"/>
            <a:ext cx="527076" cy="527076"/>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3</a:t>
            </a:r>
          </a:p>
        </p:txBody>
      </p:sp>
      <p:pic>
        <p:nvPicPr>
          <p:cNvPr id="44" name="Gráfico 43" descr="Tabla">
            <a:extLst>
              <a:ext uri="{FF2B5EF4-FFF2-40B4-BE49-F238E27FC236}">
                <a16:creationId xmlns:a16="http://schemas.microsoft.com/office/drawing/2014/main" id="{E09B4000-3A25-45EC-BC78-5BB04F3D69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83951" y="3905119"/>
            <a:ext cx="914400" cy="914400"/>
          </a:xfrm>
          <a:prstGeom prst="rect">
            <a:avLst/>
          </a:prstGeom>
        </p:spPr>
      </p:pic>
    </p:spTree>
    <p:extLst>
      <p:ext uri="{BB962C8B-B14F-4D97-AF65-F5344CB8AC3E}">
        <p14:creationId xmlns:p14="http://schemas.microsoft.com/office/powerpoint/2010/main" val="3400224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err="1">
                <a:latin typeface="Calibri" panose="020F0502020204030204" pitchFamily="34" charset="0"/>
                <a:cs typeface="Calibri" panose="020F0502020204030204" pitchFamily="34" charset="0"/>
              </a:rPr>
              <a:t>Stemming</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20</a:t>
            </a:fld>
            <a:endParaRPr lang="it-IT" dirty="0">
              <a:latin typeface="Calibri" panose="020F0502020204030204" pitchFamily="34" charset="0"/>
              <a:cs typeface="Calibri" panose="020F0502020204030204" pitchFamily="34" charset="0"/>
            </a:endParaRPr>
          </a:p>
        </p:txBody>
      </p:sp>
      <p:sp>
        <p:nvSpPr>
          <p:cNvPr id="3" name="Rectángulo 2"/>
          <p:cNvSpPr/>
          <p:nvPr/>
        </p:nvSpPr>
        <p:spPr>
          <a:xfrm>
            <a:off x="2407920" y="1196782"/>
            <a:ext cx="737616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eaLnBrk="1" hangingPunct="1">
              <a:lnSpc>
                <a:spcPct val="150000"/>
              </a:lnSpc>
              <a:spcBef>
                <a:spcPct val="50000"/>
              </a:spcBef>
            </a:pPr>
            <a:r>
              <a:rPr lang="es-CO" sz="2000" b="1" dirty="0">
                <a:solidFill>
                  <a:schemeClr val="accent1"/>
                </a:solidFill>
                <a:latin typeface="Calibri" panose="020F0502020204030204" pitchFamily="34" charset="0"/>
                <a:cs typeface="Calibri" panose="020F0502020204030204" pitchFamily="34" charset="0"/>
              </a:rPr>
              <a:t>Es el proceso por medio del cual se infieren las raíces morfológicas de las palabras, generalmente reduciendo las flexiones verbales (conjugación) y nominales (genero, número)</a:t>
            </a:r>
          </a:p>
        </p:txBody>
      </p:sp>
      <p:grpSp>
        <p:nvGrpSpPr>
          <p:cNvPr id="5" name="Grupo 4"/>
          <p:cNvGrpSpPr>
            <a:grpSpLocks noChangeAspect="1"/>
          </p:cNvGrpSpPr>
          <p:nvPr/>
        </p:nvGrpSpPr>
        <p:grpSpPr>
          <a:xfrm>
            <a:off x="1559370" y="1268792"/>
            <a:ext cx="520625" cy="493783"/>
            <a:chOff x="806060" y="1900468"/>
            <a:chExt cx="520625" cy="493783"/>
          </a:xfrm>
        </p:grpSpPr>
        <p:sp>
          <p:nvSpPr>
            <p:cNvPr id="6" name="Paralelogramo 1"/>
            <p:cNvSpPr/>
            <p:nvPr/>
          </p:nvSpPr>
          <p:spPr>
            <a:xfrm>
              <a:off x="1005435"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 name="connsiteX0" fmla="*/ 0 w 345600"/>
                <a:gd name="connsiteY0" fmla="*/ 504000 h 504000"/>
                <a:gd name="connsiteX1" fmla="*/ 164808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164808" y="0"/>
                  </a:lnTo>
                  <a:lnTo>
                    <a:pt x="345600" y="0"/>
                  </a:lnTo>
                  <a:lnTo>
                    <a:pt x="151200" y="475200"/>
                  </a:lnTo>
                  <a:lnTo>
                    <a:pt x="0" y="504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sp>
          <p:nvSpPr>
            <p:cNvPr id="7" name="Paralelogramo 1"/>
            <p:cNvSpPr/>
            <p:nvPr/>
          </p:nvSpPr>
          <p:spPr>
            <a:xfrm>
              <a:off x="806060"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86400" y="0"/>
                  </a:lnTo>
                  <a:lnTo>
                    <a:pt x="345600" y="0"/>
                  </a:lnTo>
                  <a:lnTo>
                    <a:pt x="151200" y="475200"/>
                  </a:lnTo>
                  <a:lnTo>
                    <a:pt x="0" y="5040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grpSp>
      <p:grpSp>
        <p:nvGrpSpPr>
          <p:cNvPr id="8" name="Grupo 7"/>
          <p:cNvGrpSpPr>
            <a:grpSpLocks noChangeAspect="1"/>
          </p:cNvGrpSpPr>
          <p:nvPr/>
        </p:nvGrpSpPr>
        <p:grpSpPr>
          <a:xfrm rot="10800000">
            <a:off x="10097124" y="2614609"/>
            <a:ext cx="520625" cy="493783"/>
            <a:chOff x="806060" y="1900468"/>
            <a:chExt cx="520625" cy="493783"/>
          </a:xfrm>
        </p:grpSpPr>
        <p:sp>
          <p:nvSpPr>
            <p:cNvPr id="9" name="Paralelogramo 1"/>
            <p:cNvSpPr/>
            <p:nvPr/>
          </p:nvSpPr>
          <p:spPr>
            <a:xfrm>
              <a:off x="1005435"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 name="connsiteX0" fmla="*/ 0 w 345600"/>
                <a:gd name="connsiteY0" fmla="*/ 504000 h 504000"/>
                <a:gd name="connsiteX1" fmla="*/ 164808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164808" y="0"/>
                  </a:lnTo>
                  <a:lnTo>
                    <a:pt x="345600" y="0"/>
                  </a:lnTo>
                  <a:lnTo>
                    <a:pt x="151200" y="475200"/>
                  </a:lnTo>
                  <a:lnTo>
                    <a:pt x="0" y="504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sp>
          <p:nvSpPr>
            <p:cNvPr id="10" name="Paralelogramo 1"/>
            <p:cNvSpPr/>
            <p:nvPr/>
          </p:nvSpPr>
          <p:spPr>
            <a:xfrm>
              <a:off x="806060"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86400" y="0"/>
                  </a:lnTo>
                  <a:lnTo>
                    <a:pt x="345600" y="0"/>
                  </a:lnTo>
                  <a:lnTo>
                    <a:pt x="151200" y="475200"/>
                  </a:lnTo>
                  <a:lnTo>
                    <a:pt x="0" y="5040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grpSp>
      <p:sp>
        <p:nvSpPr>
          <p:cNvPr id="4" name="CuadroTexto 3"/>
          <p:cNvSpPr txBox="1"/>
          <p:nvPr/>
        </p:nvSpPr>
        <p:spPr>
          <a:xfrm>
            <a:off x="3575650" y="3829570"/>
            <a:ext cx="1313189" cy="369332"/>
          </a:xfrm>
          <a:prstGeom prst="rect">
            <a:avLst/>
          </a:prstGeom>
          <a:noFill/>
        </p:spPr>
        <p:txBody>
          <a:bodyPr wrap="square" rtlCol="0">
            <a:spAutoFit/>
          </a:bodyPr>
          <a:lstStyle/>
          <a:p>
            <a:pPr algn="ctr"/>
            <a:r>
              <a:rPr lang="es-CO" sz="1800" dirty="0">
                <a:latin typeface="Calibri" panose="020F0502020204030204" pitchFamily="34" charset="0"/>
                <a:cs typeface="Calibri" panose="020F0502020204030204" pitchFamily="34" charset="0"/>
              </a:rPr>
              <a:t>Primero</a:t>
            </a:r>
          </a:p>
        </p:txBody>
      </p:sp>
      <p:sp>
        <p:nvSpPr>
          <p:cNvPr id="13" name="CuadroTexto 12"/>
          <p:cNvSpPr txBox="1"/>
          <p:nvPr/>
        </p:nvSpPr>
        <p:spPr>
          <a:xfrm>
            <a:off x="7176150" y="3829570"/>
            <a:ext cx="1313189" cy="369332"/>
          </a:xfrm>
          <a:prstGeom prst="rect">
            <a:avLst/>
          </a:prstGeom>
          <a:noFill/>
        </p:spPr>
        <p:txBody>
          <a:bodyPr wrap="square" rtlCol="0">
            <a:spAutoFit/>
          </a:bodyPr>
          <a:lstStyle/>
          <a:p>
            <a:pPr algn="ctr"/>
            <a:r>
              <a:rPr lang="es-CO" sz="1800" dirty="0">
                <a:latin typeface="Calibri" panose="020F0502020204030204" pitchFamily="34" charset="0"/>
                <a:cs typeface="Calibri" panose="020F0502020204030204" pitchFamily="34" charset="0"/>
              </a:rPr>
              <a:t>Primer</a:t>
            </a:r>
          </a:p>
        </p:txBody>
      </p:sp>
      <p:sp>
        <p:nvSpPr>
          <p:cNvPr id="14" name="CuadroTexto 13"/>
          <p:cNvSpPr txBox="1"/>
          <p:nvPr/>
        </p:nvSpPr>
        <p:spPr>
          <a:xfrm>
            <a:off x="3575650" y="4333640"/>
            <a:ext cx="1313189" cy="369332"/>
          </a:xfrm>
          <a:prstGeom prst="rect">
            <a:avLst/>
          </a:prstGeom>
          <a:noFill/>
        </p:spPr>
        <p:txBody>
          <a:bodyPr wrap="square" rtlCol="0">
            <a:spAutoFit/>
          </a:bodyPr>
          <a:lstStyle/>
          <a:p>
            <a:pPr algn="ctr"/>
            <a:r>
              <a:rPr lang="es-CO" sz="1800" dirty="0">
                <a:latin typeface="Calibri" panose="020F0502020204030204" pitchFamily="34" charset="0"/>
                <a:cs typeface="Calibri" panose="020F0502020204030204" pitchFamily="34" charset="0"/>
              </a:rPr>
              <a:t>Primera</a:t>
            </a:r>
          </a:p>
        </p:txBody>
      </p:sp>
      <p:sp>
        <p:nvSpPr>
          <p:cNvPr id="15" name="CuadroTexto 14"/>
          <p:cNvSpPr txBox="1"/>
          <p:nvPr/>
        </p:nvSpPr>
        <p:spPr>
          <a:xfrm>
            <a:off x="3575650" y="4830427"/>
            <a:ext cx="1313189" cy="369332"/>
          </a:xfrm>
          <a:prstGeom prst="rect">
            <a:avLst/>
          </a:prstGeom>
          <a:noFill/>
        </p:spPr>
        <p:txBody>
          <a:bodyPr wrap="square" rtlCol="0">
            <a:spAutoFit/>
          </a:bodyPr>
          <a:lstStyle/>
          <a:p>
            <a:pPr algn="ctr"/>
            <a:r>
              <a:rPr lang="es-CO" sz="1800" dirty="0">
                <a:latin typeface="Calibri" panose="020F0502020204030204" pitchFamily="34" charset="0"/>
                <a:cs typeface="Calibri" panose="020F0502020204030204" pitchFamily="34" charset="0"/>
              </a:rPr>
              <a:t>Primeros</a:t>
            </a:r>
          </a:p>
        </p:txBody>
      </p:sp>
      <p:sp>
        <p:nvSpPr>
          <p:cNvPr id="16" name="CuadroTexto 15"/>
          <p:cNvSpPr txBox="1"/>
          <p:nvPr/>
        </p:nvSpPr>
        <p:spPr>
          <a:xfrm>
            <a:off x="3575650" y="5332624"/>
            <a:ext cx="1313189" cy="369332"/>
          </a:xfrm>
          <a:prstGeom prst="rect">
            <a:avLst/>
          </a:prstGeom>
          <a:noFill/>
        </p:spPr>
        <p:txBody>
          <a:bodyPr wrap="square" rtlCol="0">
            <a:spAutoFit/>
          </a:bodyPr>
          <a:lstStyle/>
          <a:p>
            <a:pPr algn="ctr"/>
            <a:r>
              <a:rPr lang="es-CO" sz="1800" dirty="0">
                <a:latin typeface="Calibri" panose="020F0502020204030204" pitchFamily="34" charset="0"/>
                <a:cs typeface="Calibri" panose="020F0502020204030204" pitchFamily="34" charset="0"/>
              </a:rPr>
              <a:t>Primeras</a:t>
            </a:r>
          </a:p>
        </p:txBody>
      </p:sp>
      <p:sp>
        <p:nvSpPr>
          <p:cNvPr id="17" name="CuadroTexto 16"/>
          <p:cNvSpPr txBox="1"/>
          <p:nvPr/>
        </p:nvSpPr>
        <p:spPr>
          <a:xfrm>
            <a:off x="7176150" y="4333640"/>
            <a:ext cx="1313189" cy="369332"/>
          </a:xfrm>
          <a:prstGeom prst="rect">
            <a:avLst/>
          </a:prstGeom>
          <a:noFill/>
        </p:spPr>
        <p:txBody>
          <a:bodyPr wrap="square" rtlCol="0">
            <a:spAutoFit/>
          </a:bodyPr>
          <a:lstStyle/>
          <a:p>
            <a:pPr algn="ctr"/>
            <a:r>
              <a:rPr lang="es-CO" sz="1800" dirty="0">
                <a:latin typeface="Calibri" panose="020F0502020204030204" pitchFamily="34" charset="0"/>
                <a:cs typeface="Calibri" panose="020F0502020204030204" pitchFamily="34" charset="0"/>
              </a:rPr>
              <a:t>Primer</a:t>
            </a:r>
          </a:p>
        </p:txBody>
      </p:sp>
      <p:sp>
        <p:nvSpPr>
          <p:cNvPr id="18" name="CuadroTexto 17"/>
          <p:cNvSpPr txBox="1"/>
          <p:nvPr/>
        </p:nvSpPr>
        <p:spPr>
          <a:xfrm>
            <a:off x="7176150" y="4830427"/>
            <a:ext cx="1313189" cy="369332"/>
          </a:xfrm>
          <a:prstGeom prst="rect">
            <a:avLst/>
          </a:prstGeom>
          <a:noFill/>
        </p:spPr>
        <p:txBody>
          <a:bodyPr wrap="square" rtlCol="0">
            <a:spAutoFit/>
          </a:bodyPr>
          <a:lstStyle/>
          <a:p>
            <a:pPr algn="ctr"/>
            <a:r>
              <a:rPr lang="es-CO" sz="1800" dirty="0">
                <a:latin typeface="Calibri" panose="020F0502020204030204" pitchFamily="34" charset="0"/>
                <a:cs typeface="Calibri" panose="020F0502020204030204" pitchFamily="34" charset="0"/>
              </a:rPr>
              <a:t>Primer</a:t>
            </a:r>
          </a:p>
        </p:txBody>
      </p:sp>
      <p:sp>
        <p:nvSpPr>
          <p:cNvPr id="19" name="CuadroTexto 18"/>
          <p:cNvSpPr txBox="1"/>
          <p:nvPr/>
        </p:nvSpPr>
        <p:spPr>
          <a:xfrm>
            <a:off x="7176150" y="5332624"/>
            <a:ext cx="1313189" cy="369332"/>
          </a:xfrm>
          <a:prstGeom prst="rect">
            <a:avLst/>
          </a:prstGeom>
          <a:noFill/>
        </p:spPr>
        <p:txBody>
          <a:bodyPr wrap="square" rtlCol="0">
            <a:spAutoFit/>
          </a:bodyPr>
          <a:lstStyle/>
          <a:p>
            <a:pPr algn="ctr"/>
            <a:r>
              <a:rPr lang="es-CO" sz="1800" dirty="0">
                <a:latin typeface="Calibri" panose="020F0502020204030204" pitchFamily="34" charset="0"/>
                <a:cs typeface="Calibri" panose="020F0502020204030204" pitchFamily="34" charset="0"/>
              </a:rPr>
              <a:t>Primer</a:t>
            </a:r>
          </a:p>
        </p:txBody>
      </p:sp>
      <p:cxnSp>
        <p:nvCxnSpPr>
          <p:cNvPr id="20" name="Conector recto de flecha 19"/>
          <p:cNvCxnSpPr>
            <a:endCxn id="13" idx="1"/>
          </p:cNvCxnSpPr>
          <p:nvPr/>
        </p:nvCxnSpPr>
        <p:spPr bwMode="auto">
          <a:xfrm>
            <a:off x="5015850" y="4014236"/>
            <a:ext cx="2160300" cy="0"/>
          </a:xfrm>
          <a:prstGeom prst="straightConnector1">
            <a:avLst/>
          </a:prstGeom>
          <a:noFill/>
          <a:ln w="28575" cap="flat" cmpd="sng" algn="ctr">
            <a:solidFill>
              <a:schemeClr val="accent4"/>
            </a:solidFill>
            <a:prstDash val="solid"/>
            <a:round/>
            <a:headEnd type="none" w="med" len="med"/>
            <a:tailEnd type="triangle"/>
          </a:ln>
          <a:effectLst/>
        </p:spPr>
      </p:cxnSp>
      <p:cxnSp>
        <p:nvCxnSpPr>
          <p:cNvPr id="22" name="Conector recto de flecha 21"/>
          <p:cNvCxnSpPr/>
          <p:nvPr/>
        </p:nvCxnSpPr>
        <p:spPr bwMode="auto">
          <a:xfrm>
            <a:off x="5015850" y="4518306"/>
            <a:ext cx="2160300" cy="0"/>
          </a:xfrm>
          <a:prstGeom prst="straightConnector1">
            <a:avLst/>
          </a:prstGeom>
          <a:noFill/>
          <a:ln w="28575" cap="flat" cmpd="sng" algn="ctr">
            <a:solidFill>
              <a:schemeClr val="accent4"/>
            </a:solidFill>
            <a:prstDash val="solid"/>
            <a:round/>
            <a:headEnd type="none" w="med" len="med"/>
            <a:tailEnd type="triangle"/>
          </a:ln>
          <a:effectLst/>
        </p:spPr>
      </p:cxnSp>
      <p:cxnSp>
        <p:nvCxnSpPr>
          <p:cNvPr id="23" name="Conector recto de flecha 22"/>
          <p:cNvCxnSpPr/>
          <p:nvPr/>
        </p:nvCxnSpPr>
        <p:spPr bwMode="auto">
          <a:xfrm>
            <a:off x="5015850" y="5020368"/>
            <a:ext cx="2160300" cy="0"/>
          </a:xfrm>
          <a:prstGeom prst="straightConnector1">
            <a:avLst/>
          </a:prstGeom>
          <a:noFill/>
          <a:ln w="28575" cap="flat" cmpd="sng" algn="ctr">
            <a:solidFill>
              <a:schemeClr val="accent4"/>
            </a:solidFill>
            <a:prstDash val="solid"/>
            <a:round/>
            <a:headEnd type="none" w="med" len="med"/>
            <a:tailEnd type="triangle"/>
          </a:ln>
          <a:effectLst/>
        </p:spPr>
      </p:cxnSp>
      <p:cxnSp>
        <p:nvCxnSpPr>
          <p:cNvPr id="24" name="Conector recto de flecha 23"/>
          <p:cNvCxnSpPr/>
          <p:nvPr/>
        </p:nvCxnSpPr>
        <p:spPr bwMode="auto">
          <a:xfrm>
            <a:off x="5015850" y="5517290"/>
            <a:ext cx="2160300" cy="0"/>
          </a:xfrm>
          <a:prstGeom prst="straightConnector1">
            <a:avLst/>
          </a:prstGeom>
          <a:noFill/>
          <a:ln w="28575" cap="flat" cmpd="sng" algn="ctr">
            <a:solidFill>
              <a:schemeClr val="accent4"/>
            </a:solidFill>
            <a:prstDash val="solid"/>
            <a:round/>
            <a:headEnd type="none" w="med" len="med"/>
            <a:tailEnd type="triangle"/>
          </a:ln>
          <a:effectLst/>
        </p:spPr>
      </p:cxnSp>
    </p:spTree>
    <p:extLst>
      <p:ext uri="{BB962C8B-B14F-4D97-AF65-F5344CB8AC3E}">
        <p14:creationId xmlns:p14="http://schemas.microsoft.com/office/powerpoint/2010/main" val="3027540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a:latin typeface="Calibri" panose="020F0502020204030204" pitchFamily="34" charset="0"/>
                <a:cs typeface="Calibri" panose="020F0502020204030204" pitchFamily="34" charset="0"/>
              </a:rPr>
              <a:t>Pasos básicos hacia la </a:t>
            </a:r>
            <a:r>
              <a:rPr lang="es-ES" b="1" dirty="0" err="1">
                <a:latin typeface="Calibri" panose="020F0502020204030204" pitchFamily="34" charset="0"/>
                <a:cs typeface="Calibri" panose="020F0502020204030204" pitchFamily="34" charset="0"/>
              </a:rPr>
              <a:t>document</a:t>
            </a:r>
            <a:r>
              <a:rPr lang="es-ES" b="1" dirty="0">
                <a:latin typeface="Calibri" panose="020F0502020204030204" pitchFamily="34" charset="0"/>
                <a:cs typeface="Calibri" panose="020F0502020204030204" pitchFamily="34" charset="0"/>
              </a:rPr>
              <a:t> </a:t>
            </a:r>
            <a:r>
              <a:rPr lang="es-ES" b="1" dirty="0" err="1">
                <a:latin typeface="Calibri" panose="020F0502020204030204" pitchFamily="34" charset="0"/>
                <a:cs typeface="Calibri" panose="020F0502020204030204" pitchFamily="34" charset="0"/>
              </a:rPr>
              <a:t>term</a:t>
            </a:r>
            <a:r>
              <a:rPr lang="es-ES" b="1" dirty="0">
                <a:latin typeface="Calibri" panose="020F0502020204030204" pitchFamily="34" charset="0"/>
                <a:cs typeface="Calibri" panose="020F0502020204030204" pitchFamily="34" charset="0"/>
              </a:rPr>
              <a:t> </a:t>
            </a:r>
            <a:r>
              <a:rPr lang="es-ES" b="1" dirty="0" err="1">
                <a:latin typeface="Calibri" panose="020F0502020204030204" pitchFamily="34" charset="0"/>
                <a:cs typeface="Calibri" panose="020F0502020204030204" pitchFamily="34" charset="0"/>
              </a:rPr>
              <a:t>matrix</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21</a:t>
            </a:fld>
            <a:endParaRPr lang="it-IT" dirty="0">
              <a:latin typeface="Calibri" panose="020F0502020204030204" pitchFamily="34" charset="0"/>
              <a:cs typeface="Calibri" panose="020F0502020204030204" pitchFamily="34" charset="0"/>
            </a:endParaRPr>
          </a:p>
        </p:txBody>
      </p:sp>
      <p:pic>
        <p:nvPicPr>
          <p:cNvPr id="12" name="Gráfico 11" descr="Filtro">
            <a:extLst>
              <a:ext uri="{FF2B5EF4-FFF2-40B4-BE49-F238E27FC236}">
                <a16:creationId xmlns:a16="http://schemas.microsoft.com/office/drawing/2014/main" id="{1A84F69F-5031-4205-B522-299A653EC2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65517" y="1734994"/>
            <a:ext cx="914400" cy="914400"/>
          </a:xfrm>
          <a:prstGeom prst="rect">
            <a:avLst/>
          </a:prstGeom>
        </p:spPr>
      </p:pic>
      <p:pic>
        <p:nvPicPr>
          <p:cNvPr id="27" name="Gráfico 26" descr="Goma de borrar">
            <a:extLst>
              <a:ext uri="{FF2B5EF4-FFF2-40B4-BE49-F238E27FC236}">
                <a16:creationId xmlns:a16="http://schemas.microsoft.com/office/drawing/2014/main" id="{475B0250-DFCE-4615-8E6C-5BD6D798B1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76767" y="1749515"/>
            <a:ext cx="914400" cy="914400"/>
          </a:xfrm>
          <a:prstGeom prst="rect">
            <a:avLst/>
          </a:prstGeom>
        </p:spPr>
      </p:pic>
      <p:sp>
        <p:nvSpPr>
          <p:cNvPr id="31" name="Rectángulo 30">
            <a:extLst>
              <a:ext uri="{FF2B5EF4-FFF2-40B4-BE49-F238E27FC236}">
                <a16:creationId xmlns:a16="http://schemas.microsoft.com/office/drawing/2014/main" id="{E74EB81D-2D1A-4A4A-BC6E-278F799B7C2F}"/>
              </a:ext>
            </a:extLst>
          </p:cNvPr>
          <p:cNvSpPr/>
          <p:nvPr/>
        </p:nvSpPr>
        <p:spPr bwMode="auto">
          <a:xfrm>
            <a:off x="913621" y="2766388"/>
            <a:ext cx="2066147" cy="1379015"/>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Seleccionamos los tweets que queremos analizar</a:t>
            </a:r>
          </a:p>
        </p:txBody>
      </p:sp>
      <p:sp>
        <p:nvSpPr>
          <p:cNvPr id="32" name="Rectángulo 31">
            <a:extLst>
              <a:ext uri="{FF2B5EF4-FFF2-40B4-BE49-F238E27FC236}">
                <a16:creationId xmlns:a16="http://schemas.microsoft.com/office/drawing/2014/main" id="{C788B493-4C76-4E15-BE80-3DF972678CAD}"/>
              </a:ext>
            </a:extLst>
          </p:cNvPr>
          <p:cNvSpPr/>
          <p:nvPr/>
        </p:nvSpPr>
        <p:spPr bwMode="auto">
          <a:xfrm>
            <a:off x="6612214" y="2780910"/>
            <a:ext cx="2066147" cy="100814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s-CO" altLang="ko-KR" sz="2000" dirty="0" err="1">
                <a:solidFill>
                  <a:schemeClr val="bg1"/>
                </a:solidFill>
                <a:latin typeface="Calibri" panose="020F0502020204030204" pitchFamily="34" charset="0"/>
                <a:ea typeface="굴림" charset="-127"/>
                <a:cs typeface="Calibri" panose="020F0502020204030204" pitchFamily="34" charset="0"/>
              </a:rPr>
              <a:t>Tokenization</a:t>
            </a:r>
            <a:r>
              <a:rPr lang="es-CO" altLang="ko-KR" sz="2000" dirty="0">
                <a:solidFill>
                  <a:schemeClr val="bg1"/>
                </a:solidFill>
                <a:latin typeface="Calibri" panose="020F0502020204030204" pitchFamily="34" charset="0"/>
                <a:ea typeface="굴림" charset="-127"/>
                <a:cs typeface="Calibri" panose="020F0502020204030204" pitchFamily="34" charset="0"/>
              </a:rPr>
              <a:t> + normalización de textos</a:t>
            </a:r>
          </a:p>
        </p:txBody>
      </p:sp>
      <p:sp>
        <p:nvSpPr>
          <p:cNvPr id="34" name="Elipse 33">
            <a:extLst>
              <a:ext uri="{FF2B5EF4-FFF2-40B4-BE49-F238E27FC236}">
                <a16:creationId xmlns:a16="http://schemas.microsoft.com/office/drawing/2014/main" id="{2CC5DCD2-CD27-4AB5-B9DA-B24FC9CE149D}"/>
              </a:ext>
            </a:extLst>
          </p:cNvPr>
          <p:cNvSpPr>
            <a:spLocks noChangeAspect="1"/>
          </p:cNvSpPr>
          <p:nvPr/>
        </p:nvSpPr>
        <p:spPr bwMode="auto">
          <a:xfrm>
            <a:off x="1665051" y="984416"/>
            <a:ext cx="527076" cy="527076"/>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1</a:t>
            </a:r>
          </a:p>
        </p:txBody>
      </p:sp>
      <p:sp>
        <p:nvSpPr>
          <p:cNvPr id="35" name="Elipse 34">
            <a:extLst>
              <a:ext uri="{FF2B5EF4-FFF2-40B4-BE49-F238E27FC236}">
                <a16:creationId xmlns:a16="http://schemas.microsoft.com/office/drawing/2014/main" id="{4766CA84-C5E5-42D7-8F9C-201518EE2188}"/>
              </a:ext>
            </a:extLst>
          </p:cNvPr>
          <p:cNvSpPr>
            <a:spLocks noChangeAspect="1"/>
          </p:cNvSpPr>
          <p:nvPr/>
        </p:nvSpPr>
        <p:spPr bwMode="auto">
          <a:xfrm>
            <a:off x="7383886" y="984416"/>
            <a:ext cx="527076" cy="527076"/>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2400" b="1" dirty="0">
                <a:solidFill>
                  <a:schemeClr val="bg1"/>
                </a:solidFill>
                <a:latin typeface="Calibri" panose="020F0502020204030204" pitchFamily="34" charset="0"/>
                <a:ea typeface="ＭＳ Ｐゴシック" pitchFamily="84" charset="-128"/>
                <a:cs typeface="Calibri" panose="020F0502020204030204" pitchFamily="34" charset="0"/>
              </a:rPr>
              <a:t>3</a:t>
            </a:r>
            <a:endParaRPr kumimoji="0" lang="it-IT" sz="24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endParaRPr>
          </a:p>
        </p:txBody>
      </p:sp>
      <p:cxnSp>
        <p:nvCxnSpPr>
          <p:cNvPr id="37" name="Conector recto 36">
            <a:extLst>
              <a:ext uri="{FF2B5EF4-FFF2-40B4-BE49-F238E27FC236}">
                <a16:creationId xmlns:a16="http://schemas.microsoft.com/office/drawing/2014/main" id="{1C7F4742-4CE1-4EBB-85BA-7E0DD4EB4D80}"/>
              </a:ext>
            </a:extLst>
          </p:cNvPr>
          <p:cNvCxnSpPr>
            <a:cxnSpLocks/>
          </p:cNvCxnSpPr>
          <p:nvPr/>
        </p:nvCxnSpPr>
        <p:spPr bwMode="auto">
          <a:xfrm>
            <a:off x="7656153" y="4005080"/>
            <a:ext cx="0" cy="288040"/>
          </a:xfrm>
          <a:prstGeom prst="line">
            <a:avLst/>
          </a:prstGeom>
          <a:noFill/>
          <a:ln w="19050" cap="flat" cmpd="sng" algn="ctr">
            <a:solidFill>
              <a:schemeClr val="accent2"/>
            </a:solidFill>
            <a:prstDash val="solid"/>
            <a:round/>
            <a:headEnd type="none" w="med" len="med"/>
            <a:tailEnd type="none" w="med" len="med"/>
          </a:ln>
          <a:effectLst/>
        </p:spPr>
      </p:cxnSp>
      <p:sp>
        <p:nvSpPr>
          <p:cNvPr id="39" name="CuadroTexto 38">
            <a:extLst>
              <a:ext uri="{FF2B5EF4-FFF2-40B4-BE49-F238E27FC236}">
                <a16:creationId xmlns:a16="http://schemas.microsoft.com/office/drawing/2014/main" id="{CFF7F63F-D177-47EE-93ED-9132AEAB11E9}"/>
              </a:ext>
            </a:extLst>
          </p:cNvPr>
          <p:cNvSpPr txBox="1"/>
          <p:nvPr/>
        </p:nvSpPr>
        <p:spPr>
          <a:xfrm>
            <a:off x="6933898" y="4260064"/>
            <a:ext cx="1444508" cy="369332"/>
          </a:xfrm>
          <a:prstGeom prst="rect">
            <a:avLst/>
          </a:prstGeom>
          <a:noFill/>
        </p:spPr>
        <p:txBody>
          <a:bodyPr wrap="square" rtlCol="0" anchor="ctr">
            <a:spAutoFit/>
          </a:bodyPr>
          <a:lstStyle/>
          <a:p>
            <a:pPr algn="ctr"/>
            <a:r>
              <a:rPr lang="es-CO" sz="1800" dirty="0" err="1">
                <a:solidFill>
                  <a:srgbClr val="FF0000"/>
                </a:solidFill>
                <a:latin typeface="Calibri" panose="020F0502020204030204" pitchFamily="34" charset="0"/>
                <a:cs typeface="Calibri" panose="020F0502020204030204" pitchFamily="34" charset="0"/>
              </a:rPr>
              <a:t>Tokenization</a:t>
            </a:r>
            <a:endParaRPr lang="es-CO" sz="1800" dirty="0">
              <a:solidFill>
                <a:srgbClr val="FF0000"/>
              </a:solidFill>
              <a:latin typeface="Calibri" panose="020F0502020204030204" pitchFamily="34" charset="0"/>
              <a:cs typeface="Calibri" panose="020F0502020204030204" pitchFamily="34" charset="0"/>
            </a:endParaRPr>
          </a:p>
        </p:txBody>
      </p:sp>
      <p:sp>
        <p:nvSpPr>
          <p:cNvPr id="40" name="CuadroTexto 39">
            <a:extLst>
              <a:ext uri="{FF2B5EF4-FFF2-40B4-BE49-F238E27FC236}">
                <a16:creationId xmlns:a16="http://schemas.microsoft.com/office/drawing/2014/main" id="{A6BF5769-4CEB-449D-B71E-740DEE34958F}"/>
              </a:ext>
            </a:extLst>
          </p:cNvPr>
          <p:cNvSpPr txBox="1"/>
          <p:nvPr/>
        </p:nvSpPr>
        <p:spPr>
          <a:xfrm>
            <a:off x="6861673" y="4754350"/>
            <a:ext cx="1588959" cy="1754326"/>
          </a:xfrm>
          <a:prstGeom prst="rect">
            <a:avLst/>
          </a:prstGeom>
          <a:noFill/>
        </p:spPr>
        <p:txBody>
          <a:bodyPr wrap="square" rtlCol="0" anchor="ctr">
            <a:spAutoFit/>
          </a:bodyPr>
          <a:lstStyle/>
          <a:p>
            <a:pPr algn="ctr"/>
            <a:r>
              <a:rPr lang="es-CO" sz="1800" dirty="0">
                <a:solidFill>
                  <a:srgbClr val="FF0000"/>
                </a:solidFill>
                <a:latin typeface="Calibri" panose="020F0502020204030204" pitchFamily="34" charset="0"/>
                <a:cs typeface="Calibri" panose="020F0502020204030204" pitchFamily="34" charset="0"/>
              </a:rPr>
              <a:t>Remover puntuación, caracteres separadores, números, símbolos,</a:t>
            </a:r>
          </a:p>
        </p:txBody>
      </p:sp>
      <p:sp>
        <p:nvSpPr>
          <p:cNvPr id="43" name="Rectángulo 42">
            <a:extLst>
              <a:ext uri="{FF2B5EF4-FFF2-40B4-BE49-F238E27FC236}">
                <a16:creationId xmlns:a16="http://schemas.microsoft.com/office/drawing/2014/main" id="{4B2E31A6-A796-4124-8F64-6F146BE0CD7D}"/>
              </a:ext>
            </a:extLst>
          </p:cNvPr>
          <p:cNvSpPr/>
          <p:nvPr/>
        </p:nvSpPr>
        <p:spPr bwMode="auto">
          <a:xfrm>
            <a:off x="9212232" y="2780910"/>
            <a:ext cx="2066147" cy="43206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s-CO" altLang="ko-KR" sz="2000" dirty="0" err="1">
                <a:solidFill>
                  <a:schemeClr val="bg1"/>
                </a:solidFill>
                <a:latin typeface="Calibri" panose="020F0502020204030204" pitchFamily="34" charset="0"/>
                <a:ea typeface="굴림" charset="-127"/>
                <a:cs typeface="Calibri" panose="020F0502020204030204" pitchFamily="34" charset="0"/>
              </a:rPr>
              <a:t>Stopwords</a:t>
            </a:r>
            <a:endParaRPr lang="es-CO" altLang="ko-KR" sz="2000" dirty="0">
              <a:solidFill>
                <a:schemeClr val="bg1"/>
              </a:solidFill>
              <a:latin typeface="Calibri" panose="020F0502020204030204" pitchFamily="34" charset="0"/>
              <a:ea typeface="굴림" charset="-127"/>
              <a:cs typeface="Calibri" panose="020F0502020204030204" pitchFamily="34" charset="0"/>
            </a:endParaRPr>
          </a:p>
        </p:txBody>
      </p:sp>
      <p:sp>
        <p:nvSpPr>
          <p:cNvPr id="44" name="Elipse 43">
            <a:extLst>
              <a:ext uri="{FF2B5EF4-FFF2-40B4-BE49-F238E27FC236}">
                <a16:creationId xmlns:a16="http://schemas.microsoft.com/office/drawing/2014/main" id="{600E5614-0121-4BC6-8ACA-8560B77DE786}"/>
              </a:ext>
            </a:extLst>
          </p:cNvPr>
          <p:cNvSpPr>
            <a:spLocks noChangeAspect="1"/>
          </p:cNvSpPr>
          <p:nvPr/>
        </p:nvSpPr>
        <p:spPr bwMode="auto">
          <a:xfrm>
            <a:off x="9983904" y="984416"/>
            <a:ext cx="527076" cy="527076"/>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4</a:t>
            </a:r>
          </a:p>
        </p:txBody>
      </p:sp>
      <p:sp>
        <p:nvSpPr>
          <p:cNvPr id="45" name="CuadroTexto 44">
            <a:extLst>
              <a:ext uri="{FF2B5EF4-FFF2-40B4-BE49-F238E27FC236}">
                <a16:creationId xmlns:a16="http://schemas.microsoft.com/office/drawing/2014/main" id="{ABC74936-2F2B-4554-BD3B-A49AD6C90292}"/>
              </a:ext>
            </a:extLst>
          </p:cNvPr>
          <p:cNvSpPr txBox="1"/>
          <p:nvPr/>
        </p:nvSpPr>
        <p:spPr>
          <a:xfrm>
            <a:off x="9654625" y="1883550"/>
            <a:ext cx="1085280" cy="646331"/>
          </a:xfrm>
          <a:prstGeom prst="rect">
            <a:avLst/>
          </a:prstGeom>
          <a:noFill/>
        </p:spPr>
        <p:txBody>
          <a:bodyPr wrap="square" rtlCol="0" anchor="ctr">
            <a:spAutoFit/>
          </a:bodyPr>
          <a:lstStyle/>
          <a:p>
            <a:pPr algn="ctr"/>
            <a:r>
              <a:rPr lang="es-CO" sz="3600" b="1" dirty="0">
                <a:ln w="22225">
                  <a:solidFill>
                    <a:schemeClr val="accent2"/>
                  </a:solidFill>
                  <a:prstDash val="solid"/>
                </a:ln>
                <a:solidFill>
                  <a:schemeClr val="accent2"/>
                </a:solidFill>
                <a:latin typeface="Calibri" panose="020F0502020204030204" pitchFamily="34" charset="0"/>
                <a:cs typeface="Calibri" panose="020F0502020204030204" pitchFamily="34" charset="0"/>
              </a:rPr>
              <a:t>EL</a:t>
            </a:r>
          </a:p>
        </p:txBody>
      </p:sp>
      <p:cxnSp>
        <p:nvCxnSpPr>
          <p:cNvPr id="46" name="Conector recto 45">
            <a:extLst>
              <a:ext uri="{FF2B5EF4-FFF2-40B4-BE49-F238E27FC236}">
                <a16:creationId xmlns:a16="http://schemas.microsoft.com/office/drawing/2014/main" id="{1C7AACE9-0E17-4EEF-9DF7-51C714F747C3}"/>
              </a:ext>
            </a:extLst>
          </p:cNvPr>
          <p:cNvCxnSpPr/>
          <p:nvPr/>
        </p:nvCxnSpPr>
        <p:spPr bwMode="auto">
          <a:xfrm>
            <a:off x="9808974" y="2051873"/>
            <a:ext cx="798271" cy="296977"/>
          </a:xfrm>
          <a:prstGeom prst="line">
            <a:avLst/>
          </a:prstGeom>
          <a:noFill/>
          <a:ln w="28575" cap="flat" cmpd="sng" algn="ctr">
            <a:solidFill>
              <a:schemeClr val="accent2"/>
            </a:solidFill>
            <a:prstDash val="solid"/>
            <a:round/>
            <a:headEnd type="none" w="med" len="med"/>
            <a:tailEnd type="none" w="med" len="med"/>
          </a:ln>
          <a:effectLst/>
        </p:spPr>
      </p:cxnSp>
      <p:sp>
        <p:nvSpPr>
          <p:cNvPr id="49" name="Rectángulo 48">
            <a:extLst>
              <a:ext uri="{FF2B5EF4-FFF2-40B4-BE49-F238E27FC236}">
                <a16:creationId xmlns:a16="http://schemas.microsoft.com/office/drawing/2014/main" id="{EDD42CCD-B66B-4CC3-83B3-D3376D1AF3A4}"/>
              </a:ext>
            </a:extLst>
          </p:cNvPr>
          <p:cNvSpPr/>
          <p:nvPr/>
        </p:nvSpPr>
        <p:spPr bwMode="auto">
          <a:xfrm>
            <a:off x="3731287" y="2766389"/>
            <a:ext cx="2066147" cy="43206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Creo el corpus</a:t>
            </a:r>
          </a:p>
        </p:txBody>
      </p:sp>
      <p:sp>
        <p:nvSpPr>
          <p:cNvPr id="50" name="Elipse 49">
            <a:extLst>
              <a:ext uri="{FF2B5EF4-FFF2-40B4-BE49-F238E27FC236}">
                <a16:creationId xmlns:a16="http://schemas.microsoft.com/office/drawing/2014/main" id="{43E58CFA-D8F2-4753-B5BB-98DCAC1E2B22}"/>
              </a:ext>
            </a:extLst>
          </p:cNvPr>
          <p:cNvSpPr>
            <a:spLocks noChangeAspect="1"/>
          </p:cNvSpPr>
          <p:nvPr/>
        </p:nvSpPr>
        <p:spPr bwMode="auto">
          <a:xfrm>
            <a:off x="4482717" y="984416"/>
            <a:ext cx="527076" cy="527076"/>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2</a:t>
            </a:r>
          </a:p>
        </p:txBody>
      </p:sp>
      <p:pic>
        <p:nvPicPr>
          <p:cNvPr id="51" name="Gráfico 50" descr="Documento">
            <a:extLst>
              <a:ext uri="{FF2B5EF4-FFF2-40B4-BE49-F238E27FC236}">
                <a16:creationId xmlns:a16="http://schemas.microsoft.com/office/drawing/2014/main" id="{953E8136-9DF9-436E-B15D-B9DD3B99F9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27676" y="1788793"/>
            <a:ext cx="914400" cy="914400"/>
          </a:xfrm>
          <a:prstGeom prst="rect">
            <a:avLst/>
          </a:prstGeom>
        </p:spPr>
      </p:pic>
      <p:pic>
        <p:nvPicPr>
          <p:cNvPr id="55" name="Gráfico 54" descr="Documento">
            <a:extLst>
              <a:ext uri="{FF2B5EF4-FFF2-40B4-BE49-F238E27FC236}">
                <a16:creationId xmlns:a16="http://schemas.microsoft.com/office/drawing/2014/main" id="{630E7E72-FB20-461F-952A-6636E25D2B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89055" y="1788793"/>
            <a:ext cx="914400" cy="914400"/>
          </a:xfrm>
          <a:prstGeom prst="rect">
            <a:avLst/>
          </a:prstGeom>
        </p:spPr>
      </p:pic>
      <p:pic>
        <p:nvPicPr>
          <p:cNvPr id="56" name="Gráfico 55" descr="Documento">
            <a:extLst>
              <a:ext uri="{FF2B5EF4-FFF2-40B4-BE49-F238E27FC236}">
                <a16:creationId xmlns:a16="http://schemas.microsoft.com/office/drawing/2014/main" id="{3B5E8E5C-BC6F-436A-A5E6-69EDA116DB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5022" y="1788793"/>
            <a:ext cx="914400" cy="914400"/>
          </a:xfrm>
          <a:prstGeom prst="rect">
            <a:avLst/>
          </a:prstGeom>
        </p:spPr>
      </p:pic>
      <p:sp>
        <p:nvSpPr>
          <p:cNvPr id="52" name="Rectángulo 51">
            <a:extLst>
              <a:ext uri="{FF2B5EF4-FFF2-40B4-BE49-F238E27FC236}">
                <a16:creationId xmlns:a16="http://schemas.microsoft.com/office/drawing/2014/main" id="{C74595DD-710A-4A0B-BC3C-25D13E21051E}"/>
              </a:ext>
            </a:extLst>
          </p:cNvPr>
          <p:cNvSpPr/>
          <p:nvPr/>
        </p:nvSpPr>
        <p:spPr>
          <a:xfrm>
            <a:off x="6612214" y="4260064"/>
            <a:ext cx="418704" cy="369332"/>
          </a:xfrm>
          <a:prstGeom prst="rect">
            <a:avLst/>
          </a:prstGeom>
        </p:spPr>
        <p:txBody>
          <a:bodyPr wrap="none">
            <a:spAutoFit/>
          </a:bodyPr>
          <a:lstStyle/>
          <a:p>
            <a:r>
              <a:rPr lang="es-CO" sz="1800" dirty="0">
                <a:solidFill>
                  <a:srgbClr val="FF0000"/>
                </a:solidFill>
                <a:latin typeface="Calibri" panose="020F0502020204030204" pitchFamily="34" charset="0"/>
                <a:cs typeface="Calibri" panose="020F0502020204030204" pitchFamily="34" charset="0"/>
              </a:rPr>
              <a:t>a) </a:t>
            </a:r>
            <a:endParaRPr lang="it-IT" sz="1800" dirty="0"/>
          </a:p>
        </p:txBody>
      </p:sp>
      <p:sp>
        <p:nvSpPr>
          <p:cNvPr id="58" name="Rectángulo 57">
            <a:extLst>
              <a:ext uri="{FF2B5EF4-FFF2-40B4-BE49-F238E27FC236}">
                <a16:creationId xmlns:a16="http://schemas.microsoft.com/office/drawing/2014/main" id="{B2D43607-5633-4C15-9170-22A141BD09E8}"/>
              </a:ext>
            </a:extLst>
          </p:cNvPr>
          <p:cNvSpPr/>
          <p:nvPr/>
        </p:nvSpPr>
        <p:spPr>
          <a:xfrm>
            <a:off x="6612214" y="5446847"/>
            <a:ext cx="429926" cy="369332"/>
          </a:xfrm>
          <a:prstGeom prst="rect">
            <a:avLst/>
          </a:prstGeom>
        </p:spPr>
        <p:txBody>
          <a:bodyPr wrap="none">
            <a:spAutoFit/>
          </a:bodyPr>
          <a:lstStyle/>
          <a:p>
            <a:r>
              <a:rPr lang="es-CO" sz="1800" dirty="0">
                <a:solidFill>
                  <a:srgbClr val="FF0000"/>
                </a:solidFill>
                <a:latin typeface="Calibri" panose="020F0502020204030204" pitchFamily="34" charset="0"/>
                <a:cs typeface="Calibri" panose="020F0502020204030204" pitchFamily="34" charset="0"/>
              </a:rPr>
              <a:t>b) </a:t>
            </a:r>
            <a:endParaRPr lang="it-IT" sz="1800" dirty="0"/>
          </a:p>
        </p:txBody>
      </p:sp>
    </p:spTree>
    <p:extLst>
      <p:ext uri="{BB962C8B-B14F-4D97-AF65-F5344CB8AC3E}">
        <p14:creationId xmlns:p14="http://schemas.microsoft.com/office/powerpoint/2010/main" val="2611338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a:latin typeface="Calibri" panose="020F0502020204030204" pitchFamily="34" charset="0"/>
                <a:cs typeface="Calibri" panose="020F0502020204030204" pitchFamily="34" charset="0"/>
              </a:rPr>
              <a:t>Pasos avanzados con la </a:t>
            </a:r>
            <a:r>
              <a:rPr lang="es-ES" b="1" dirty="0" err="1">
                <a:latin typeface="Calibri" panose="020F0502020204030204" pitchFamily="34" charset="0"/>
                <a:cs typeface="Calibri" panose="020F0502020204030204" pitchFamily="34" charset="0"/>
              </a:rPr>
              <a:t>document</a:t>
            </a:r>
            <a:r>
              <a:rPr lang="es-ES" b="1" dirty="0">
                <a:latin typeface="Calibri" panose="020F0502020204030204" pitchFamily="34" charset="0"/>
                <a:cs typeface="Calibri" panose="020F0502020204030204" pitchFamily="34" charset="0"/>
              </a:rPr>
              <a:t> </a:t>
            </a:r>
            <a:r>
              <a:rPr lang="es-ES" b="1" dirty="0" err="1">
                <a:latin typeface="Calibri" panose="020F0502020204030204" pitchFamily="34" charset="0"/>
                <a:cs typeface="Calibri" panose="020F0502020204030204" pitchFamily="34" charset="0"/>
              </a:rPr>
              <a:t>term</a:t>
            </a:r>
            <a:r>
              <a:rPr lang="es-ES" b="1" dirty="0">
                <a:latin typeface="Calibri" panose="020F0502020204030204" pitchFamily="34" charset="0"/>
                <a:cs typeface="Calibri" panose="020F0502020204030204" pitchFamily="34" charset="0"/>
              </a:rPr>
              <a:t> </a:t>
            </a:r>
            <a:r>
              <a:rPr lang="es-ES" b="1" dirty="0" err="1">
                <a:latin typeface="Calibri" panose="020F0502020204030204" pitchFamily="34" charset="0"/>
                <a:cs typeface="Calibri" panose="020F0502020204030204" pitchFamily="34" charset="0"/>
              </a:rPr>
              <a:t>matrix</a:t>
            </a:r>
            <a:r>
              <a:rPr lang="es-ES" b="1" dirty="0">
                <a:latin typeface="Calibri" panose="020F0502020204030204" pitchFamily="34" charset="0"/>
                <a:cs typeface="Calibri" panose="020F0502020204030204" pitchFamily="34" charset="0"/>
              </a:rPr>
              <a:t> para reducir la complejidad</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22</a:t>
            </a:fld>
            <a:endParaRPr lang="it-IT" dirty="0">
              <a:latin typeface="Calibri" panose="020F0502020204030204" pitchFamily="34" charset="0"/>
              <a:cs typeface="Calibri" panose="020F0502020204030204" pitchFamily="34" charset="0"/>
            </a:endParaRPr>
          </a:p>
        </p:txBody>
      </p:sp>
      <p:sp>
        <p:nvSpPr>
          <p:cNvPr id="31" name="Rectángulo 30">
            <a:extLst>
              <a:ext uri="{FF2B5EF4-FFF2-40B4-BE49-F238E27FC236}">
                <a16:creationId xmlns:a16="http://schemas.microsoft.com/office/drawing/2014/main" id="{E74EB81D-2D1A-4A4A-BC6E-278F799B7C2F}"/>
              </a:ext>
            </a:extLst>
          </p:cNvPr>
          <p:cNvSpPr/>
          <p:nvPr/>
        </p:nvSpPr>
        <p:spPr bwMode="auto">
          <a:xfrm>
            <a:off x="1146426" y="2766388"/>
            <a:ext cx="2066147" cy="432061"/>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s-CO" altLang="ko-KR" sz="2000" dirty="0" err="1">
                <a:solidFill>
                  <a:schemeClr val="bg1"/>
                </a:solidFill>
                <a:latin typeface="Calibri" panose="020F0502020204030204" pitchFamily="34" charset="0"/>
                <a:ea typeface="굴림" charset="-127"/>
                <a:cs typeface="Calibri" panose="020F0502020204030204" pitchFamily="34" charset="0"/>
              </a:rPr>
              <a:t>Stemming</a:t>
            </a:r>
            <a:endParaRPr lang="es-CO" altLang="ko-KR" sz="2000" dirty="0">
              <a:solidFill>
                <a:schemeClr val="bg1"/>
              </a:solidFill>
              <a:latin typeface="Calibri" panose="020F0502020204030204" pitchFamily="34" charset="0"/>
              <a:ea typeface="굴림" charset="-127"/>
              <a:cs typeface="Calibri" panose="020F0502020204030204" pitchFamily="34" charset="0"/>
            </a:endParaRPr>
          </a:p>
        </p:txBody>
      </p:sp>
      <p:sp>
        <p:nvSpPr>
          <p:cNvPr id="32" name="Rectángulo 31">
            <a:extLst>
              <a:ext uri="{FF2B5EF4-FFF2-40B4-BE49-F238E27FC236}">
                <a16:creationId xmlns:a16="http://schemas.microsoft.com/office/drawing/2014/main" id="{C788B493-4C76-4E15-BE80-3DF972678CAD}"/>
              </a:ext>
            </a:extLst>
          </p:cNvPr>
          <p:cNvSpPr/>
          <p:nvPr/>
        </p:nvSpPr>
        <p:spPr bwMode="auto">
          <a:xfrm>
            <a:off x="5052061" y="2780910"/>
            <a:ext cx="2066147" cy="158422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Eliminamos </a:t>
            </a:r>
            <a:r>
              <a:rPr lang="es-CO" altLang="ko-KR" sz="2000" dirty="0" err="1">
                <a:solidFill>
                  <a:schemeClr val="bg1"/>
                </a:solidFill>
                <a:latin typeface="Calibri" panose="020F0502020204030204" pitchFamily="34" charset="0"/>
                <a:ea typeface="굴림" charset="-127"/>
                <a:cs typeface="Calibri" panose="020F0502020204030204" pitchFamily="34" charset="0"/>
              </a:rPr>
              <a:t>stems</a:t>
            </a:r>
            <a:r>
              <a:rPr lang="es-CO" altLang="ko-KR" sz="2000" dirty="0">
                <a:solidFill>
                  <a:schemeClr val="bg1"/>
                </a:solidFill>
                <a:latin typeface="Calibri" panose="020F0502020204030204" pitchFamily="34" charset="0"/>
                <a:ea typeface="굴림" charset="-127"/>
                <a:cs typeface="Calibri" panose="020F0502020204030204" pitchFamily="34" charset="0"/>
              </a:rPr>
              <a:t> cortos y nos quedamos con los </a:t>
            </a:r>
            <a:r>
              <a:rPr lang="es-CO" altLang="ko-KR" sz="2000" dirty="0" err="1">
                <a:solidFill>
                  <a:schemeClr val="bg1"/>
                </a:solidFill>
                <a:latin typeface="Calibri" panose="020F0502020204030204" pitchFamily="34" charset="0"/>
                <a:ea typeface="굴림" charset="-127"/>
                <a:cs typeface="Calibri" panose="020F0502020204030204" pitchFamily="34" charset="0"/>
              </a:rPr>
              <a:t>stems</a:t>
            </a:r>
            <a:r>
              <a:rPr lang="es-CO" altLang="ko-KR" sz="2000" dirty="0">
                <a:solidFill>
                  <a:schemeClr val="bg1"/>
                </a:solidFill>
                <a:latin typeface="Calibri" panose="020F0502020204030204" pitchFamily="34" charset="0"/>
                <a:ea typeface="굴림" charset="-127"/>
                <a:cs typeface="Calibri" panose="020F0502020204030204" pitchFamily="34" charset="0"/>
              </a:rPr>
              <a:t> mas frecuentes</a:t>
            </a:r>
          </a:p>
        </p:txBody>
      </p:sp>
      <p:sp>
        <p:nvSpPr>
          <p:cNvPr id="34" name="Elipse 33">
            <a:extLst>
              <a:ext uri="{FF2B5EF4-FFF2-40B4-BE49-F238E27FC236}">
                <a16:creationId xmlns:a16="http://schemas.microsoft.com/office/drawing/2014/main" id="{2CC5DCD2-CD27-4AB5-B9DA-B24FC9CE149D}"/>
              </a:ext>
            </a:extLst>
          </p:cNvPr>
          <p:cNvSpPr>
            <a:spLocks noChangeAspect="1"/>
          </p:cNvSpPr>
          <p:nvPr/>
        </p:nvSpPr>
        <p:spPr bwMode="auto">
          <a:xfrm>
            <a:off x="1946694" y="984416"/>
            <a:ext cx="527076" cy="527076"/>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2400" b="1" dirty="0">
                <a:solidFill>
                  <a:schemeClr val="bg1"/>
                </a:solidFill>
                <a:latin typeface="Calibri" panose="020F0502020204030204" pitchFamily="34" charset="0"/>
                <a:ea typeface="ＭＳ Ｐゴシック" pitchFamily="84" charset="-128"/>
                <a:cs typeface="Calibri" panose="020F0502020204030204" pitchFamily="34" charset="0"/>
              </a:rPr>
              <a:t>5</a:t>
            </a:r>
            <a:endParaRPr kumimoji="0" lang="it-IT" sz="24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endParaRPr>
          </a:p>
        </p:txBody>
      </p:sp>
      <p:sp>
        <p:nvSpPr>
          <p:cNvPr id="35" name="Elipse 34">
            <a:extLst>
              <a:ext uri="{FF2B5EF4-FFF2-40B4-BE49-F238E27FC236}">
                <a16:creationId xmlns:a16="http://schemas.microsoft.com/office/drawing/2014/main" id="{4766CA84-C5E5-42D7-8F9C-201518EE2188}"/>
              </a:ext>
            </a:extLst>
          </p:cNvPr>
          <p:cNvSpPr>
            <a:spLocks noChangeAspect="1"/>
          </p:cNvSpPr>
          <p:nvPr/>
        </p:nvSpPr>
        <p:spPr bwMode="auto">
          <a:xfrm>
            <a:off x="5823733" y="984416"/>
            <a:ext cx="527076" cy="527076"/>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6</a:t>
            </a:r>
          </a:p>
        </p:txBody>
      </p:sp>
      <p:sp>
        <p:nvSpPr>
          <p:cNvPr id="43" name="Rectángulo 42">
            <a:extLst>
              <a:ext uri="{FF2B5EF4-FFF2-40B4-BE49-F238E27FC236}">
                <a16:creationId xmlns:a16="http://schemas.microsoft.com/office/drawing/2014/main" id="{4B2E31A6-A796-4124-8F64-6F146BE0CD7D}"/>
              </a:ext>
            </a:extLst>
          </p:cNvPr>
          <p:cNvSpPr/>
          <p:nvPr/>
        </p:nvSpPr>
        <p:spPr bwMode="auto">
          <a:xfrm>
            <a:off x="8667698" y="2780909"/>
            <a:ext cx="2066147" cy="1656231"/>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Eliminamos los documentos (tweets) que no tienen relación con ningún </a:t>
            </a:r>
            <a:r>
              <a:rPr lang="es-CO" altLang="ko-KR" sz="2000" dirty="0" err="1">
                <a:solidFill>
                  <a:schemeClr val="bg1"/>
                </a:solidFill>
                <a:latin typeface="Calibri" panose="020F0502020204030204" pitchFamily="34" charset="0"/>
                <a:ea typeface="굴림" charset="-127"/>
                <a:cs typeface="Calibri" panose="020F0502020204030204" pitchFamily="34" charset="0"/>
              </a:rPr>
              <a:t>stem</a:t>
            </a:r>
            <a:endParaRPr lang="es-CO" altLang="ko-KR" sz="2000" dirty="0">
              <a:solidFill>
                <a:schemeClr val="bg1"/>
              </a:solidFill>
              <a:latin typeface="Calibri" panose="020F0502020204030204" pitchFamily="34" charset="0"/>
              <a:ea typeface="굴림" charset="-127"/>
              <a:cs typeface="Calibri" panose="020F0502020204030204" pitchFamily="34" charset="0"/>
            </a:endParaRPr>
          </a:p>
        </p:txBody>
      </p:sp>
      <p:sp>
        <p:nvSpPr>
          <p:cNvPr id="44" name="Elipse 43">
            <a:extLst>
              <a:ext uri="{FF2B5EF4-FFF2-40B4-BE49-F238E27FC236}">
                <a16:creationId xmlns:a16="http://schemas.microsoft.com/office/drawing/2014/main" id="{600E5614-0121-4BC6-8ACA-8560B77DE786}"/>
              </a:ext>
            </a:extLst>
          </p:cNvPr>
          <p:cNvSpPr>
            <a:spLocks noChangeAspect="1"/>
          </p:cNvSpPr>
          <p:nvPr/>
        </p:nvSpPr>
        <p:spPr bwMode="auto">
          <a:xfrm>
            <a:off x="9439370" y="984416"/>
            <a:ext cx="527076" cy="527076"/>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7</a:t>
            </a:r>
          </a:p>
        </p:txBody>
      </p:sp>
      <p:pic>
        <p:nvPicPr>
          <p:cNvPr id="4" name="Gráfico 3" descr="Tijeras">
            <a:extLst>
              <a:ext uri="{FF2B5EF4-FFF2-40B4-BE49-F238E27FC236}">
                <a16:creationId xmlns:a16="http://schemas.microsoft.com/office/drawing/2014/main" id="{95942ED7-4DFD-4CA0-A819-C2E440CA21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2089" y="1678641"/>
            <a:ext cx="914400" cy="914400"/>
          </a:xfrm>
          <a:prstGeom prst="rect">
            <a:avLst/>
          </a:prstGeom>
        </p:spPr>
      </p:pic>
      <p:sp>
        <p:nvSpPr>
          <p:cNvPr id="21" name="CuadroTexto 20">
            <a:extLst>
              <a:ext uri="{FF2B5EF4-FFF2-40B4-BE49-F238E27FC236}">
                <a16:creationId xmlns:a16="http://schemas.microsoft.com/office/drawing/2014/main" id="{4EF4F922-0FFD-4EBB-BB29-CA24586EF1F2}"/>
              </a:ext>
            </a:extLst>
          </p:cNvPr>
          <p:cNvSpPr txBox="1"/>
          <p:nvPr/>
        </p:nvSpPr>
        <p:spPr>
          <a:xfrm>
            <a:off x="1487978" y="3983066"/>
            <a:ext cx="1444508" cy="923330"/>
          </a:xfrm>
          <a:prstGeom prst="rect">
            <a:avLst/>
          </a:prstGeom>
          <a:noFill/>
        </p:spPr>
        <p:txBody>
          <a:bodyPr wrap="square" rtlCol="0" anchor="ctr">
            <a:spAutoFit/>
          </a:bodyPr>
          <a:lstStyle/>
          <a:p>
            <a:pPr algn="ctr"/>
            <a:r>
              <a:rPr lang="es-CO" sz="1800" dirty="0">
                <a:solidFill>
                  <a:srgbClr val="FF0000"/>
                </a:solidFill>
                <a:latin typeface="Calibri" panose="020F0502020204030204" pitchFamily="34" charset="0"/>
                <a:cs typeface="Calibri" panose="020F0502020204030204" pitchFamily="34" charset="0"/>
              </a:rPr>
              <a:t>Encontrar las raíces de las palabras</a:t>
            </a:r>
          </a:p>
        </p:txBody>
      </p:sp>
      <p:cxnSp>
        <p:nvCxnSpPr>
          <p:cNvPr id="22" name="Conector recto 21">
            <a:extLst>
              <a:ext uri="{FF2B5EF4-FFF2-40B4-BE49-F238E27FC236}">
                <a16:creationId xmlns:a16="http://schemas.microsoft.com/office/drawing/2014/main" id="{3252D80B-9E13-4CC8-8070-765AF1A80DF0}"/>
              </a:ext>
            </a:extLst>
          </p:cNvPr>
          <p:cNvCxnSpPr>
            <a:cxnSpLocks/>
          </p:cNvCxnSpPr>
          <p:nvPr/>
        </p:nvCxnSpPr>
        <p:spPr bwMode="auto">
          <a:xfrm>
            <a:off x="2179499" y="3356990"/>
            <a:ext cx="0" cy="679183"/>
          </a:xfrm>
          <a:prstGeom prst="line">
            <a:avLst/>
          </a:prstGeom>
          <a:noFill/>
          <a:ln w="19050" cap="flat" cmpd="sng" algn="ctr">
            <a:solidFill>
              <a:schemeClr val="accent2"/>
            </a:solidFill>
            <a:prstDash val="solid"/>
            <a:round/>
            <a:headEnd type="none" w="med" len="med"/>
            <a:tailEnd type="none" w="med" len="med"/>
          </a:ln>
          <a:effectLst/>
        </p:spPr>
      </p:cxnSp>
      <p:pic>
        <p:nvPicPr>
          <p:cNvPr id="6" name="Gráfico 5" descr="Gráfico de barras">
            <a:extLst>
              <a:ext uri="{FF2B5EF4-FFF2-40B4-BE49-F238E27FC236}">
                <a16:creationId xmlns:a16="http://schemas.microsoft.com/office/drawing/2014/main" id="{96189463-B2FA-4D00-93C1-DDF64B04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1678641"/>
            <a:ext cx="914400" cy="914400"/>
          </a:xfrm>
          <a:prstGeom prst="rect">
            <a:avLst/>
          </a:prstGeom>
        </p:spPr>
      </p:pic>
      <p:pic>
        <p:nvPicPr>
          <p:cNvPr id="33" name="Gráfico 32" descr="Tabla">
            <a:extLst>
              <a:ext uri="{FF2B5EF4-FFF2-40B4-BE49-F238E27FC236}">
                <a16:creationId xmlns:a16="http://schemas.microsoft.com/office/drawing/2014/main" id="{3AD75748-2A17-4C1F-92E6-9A806D25FD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29933" y="1678641"/>
            <a:ext cx="564576" cy="564576"/>
          </a:xfrm>
          <a:prstGeom prst="rect">
            <a:avLst/>
          </a:prstGeom>
        </p:spPr>
      </p:pic>
      <p:pic>
        <p:nvPicPr>
          <p:cNvPr id="36" name="Gráfico 35" descr="Tabla">
            <a:extLst>
              <a:ext uri="{FF2B5EF4-FFF2-40B4-BE49-F238E27FC236}">
                <a16:creationId xmlns:a16="http://schemas.microsoft.com/office/drawing/2014/main" id="{B7601B21-61C4-4326-9A1E-4B4C112334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29933" y="1973145"/>
            <a:ext cx="564576" cy="564576"/>
          </a:xfrm>
          <a:prstGeom prst="rect">
            <a:avLst/>
          </a:prstGeom>
        </p:spPr>
      </p:pic>
      <p:cxnSp>
        <p:nvCxnSpPr>
          <p:cNvPr id="8" name="Conector recto 7">
            <a:extLst>
              <a:ext uri="{FF2B5EF4-FFF2-40B4-BE49-F238E27FC236}">
                <a16:creationId xmlns:a16="http://schemas.microsoft.com/office/drawing/2014/main" id="{A8E57EA9-8939-4C89-B422-86056FDB2127}"/>
              </a:ext>
            </a:extLst>
          </p:cNvPr>
          <p:cNvCxnSpPr/>
          <p:nvPr/>
        </p:nvCxnSpPr>
        <p:spPr bwMode="auto">
          <a:xfrm>
            <a:off x="9358977" y="1955039"/>
            <a:ext cx="758516" cy="0"/>
          </a:xfrm>
          <a:prstGeom prst="line">
            <a:avLst/>
          </a:prstGeom>
          <a:noFill/>
          <a:ln w="28575" cap="flat" cmpd="sng" algn="ctr">
            <a:solidFill>
              <a:schemeClr val="accent2"/>
            </a:solidFill>
            <a:prstDash val="solid"/>
            <a:round/>
            <a:headEnd type="none" w="med" len="med"/>
            <a:tailEnd type="none" w="med" len="med"/>
          </a:ln>
          <a:effectLst/>
        </p:spPr>
      </p:cxnSp>
      <p:cxnSp>
        <p:nvCxnSpPr>
          <p:cNvPr id="38" name="Conector recto 37">
            <a:extLst>
              <a:ext uri="{FF2B5EF4-FFF2-40B4-BE49-F238E27FC236}">
                <a16:creationId xmlns:a16="http://schemas.microsoft.com/office/drawing/2014/main" id="{08752717-CACC-4491-88C3-802748BCA85C}"/>
              </a:ext>
            </a:extLst>
          </p:cNvPr>
          <p:cNvCxnSpPr/>
          <p:nvPr/>
        </p:nvCxnSpPr>
        <p:spPr bwMode="auto">
          <a:xfrm>
            <a:off x="9358977" y="2243217"/>
            <a:ext cx="758516" cy="0"/>
          </a:xfrm>
          <a:prstGeom prst="line">
            <a:avLst/>
          </a:prstGeom>
          <a:noFill/>
          <a:ln w="28575"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3965231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err="1">
                <a:latin typeface="Calibri" panose="020F0502020204030204" pitchFamily="34" charset="0"/>
                <a:cs typeface="Calibri" panose="020F0502020204030204" pitchFamily="34" charset="0"/>
              </a:rPr>
              <a:t>Quanteda</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23</a:t>
            </a:fld>
            <a:endParaRPr lang="it-IT" dirty="0">
              <a:latin typeface="Calibri" panose="020F0502020204030204" pitchFamily="34" charset="0"/>
              <a:cs typeface="Calibri" panose="020F0502020204030204" pitchFamily="34" charset="0"/>
            </a:endParaRPr>
          </a:p>
        </p:txBody>
      </p:sp>
      <p:sp>
        <p:nvSpPr>
          <p:cNvPr id="25" name="Rectángulo 24">
            <a:extLst>
              <a:ext uri="{FF2B5EF4-FFF2-40B4-BE49-F238E27FC236}">
                <a16:creationId xmlns:a16="http://schemas.microsoft.com/office/drawing/2014/main" id="{43F63109-EDDC-4770-ACDF-F1991D02B118}"/>
              </a:ext>
            </a:extLst>
          </p:cNvPr>
          <p:cNvSpPr/>
          <p:nvPr/>
        </p:nvSpPr>
        <p:spPr>
          <a:xfrm>
            <a:off x="2359050" y="2720241"/>
            <a:ext cx="565348" cy="369332"/>
          </a:xfrm>
          <a:prstGeom prst="rect">
            <a:avLst/>
          </a:prstGeom>
          <a:solidFill>
            <a:schemeClr val="accent2"/>
          </a:solidFill>
        </p:spPr>
        <p:txBody>
          <a:bodyPr wrap="none">
            <a:spAutoFit/>
          </a:bodyPr>
          <a:lstStyle/>
          <a:p>
            <a:r>
              <a:rPr lang="es-CO" sz="1800" dirty="0">
                <a:solidFill>
                  <a:schemeClr val="bg1"/>
                </a:solidFill>
                <a:latin typeface="Calibri" panose="020F0502020204030204" pitchFamily="34" charset="0"/>
                <a:cs typeface="Calibri" panose="020F0502020204030204" pitchFamily="34" charset="0"/>
              </a:rPr>
              <a:t>Text</a:t>
            </a:r>
          </a:p>
        </p:txBody>
      </p:sp>
      <p:sp>
        <p:nvSpPr>
          <p:cNvPr id="26" name="Rectángulo 25">
            <a:extLst>
              <a:ext uri="{FF2B5EF4-FFF2-40B4-BE49-F238E27FC236}">
                <a16:creationId xmlns:a16="http://schemas.microsoft.com/office/drawing/2014/main" id="{6429AD46-9EE6-4D55-9119-DD79FB929C66}"/>
              </a:ext>
            </a:extLst>
          </p:cNvPr>
          <p:cNvSpPr/>
          <p:nvPr/>
        </p:nvSpPr>
        <p:spPr>
          <a:xfrm>
            <a:off x="2359050" y="3327685"/>
            <a:ext cx="821956" cy="369332"/>
          </a:xfrm>
          <a:prstGeom prst="rect">
            <a:avLst/>
          </a:prstGeom>
          <a:solidFill>
            <a:schemeClr val="accent2"/>
          </a:solidFill>
        </p:spPr>
        <p:txBody>
          <a:bodyPr wrap="none">
            <a:spAutoFit/>
          </a:bodyPr>
          <a:lstStyle/>
          <a:p>
            <a:r>
              <a:rPr lang="es-CO" sz="1800" dirty="0">
                <a:solidFill>
                  <a:schemeClr val="bg1"/>
                </a:solidFill>
                <a:latin typeface="Calibri" panose="020F0502020204030204" pitchFamily="34" charset="0"/>
                <a:cs typeface="Calibri" panose="020F0502020204030204" pitchFamily="34" charset="0"/>
              </a:rPr>
              <a:t>Tokens</a:t>
            </a:r>
          </a:p>
        </p:txBody>
      </p:sp>
      <p:sp>
        <p:nvSpPr>
          <p:cNvPr id="27" name="Rectángulo 26">
            <a:extLst>
              <a:ext uri="{FF2B5EF4-FFF2-40B4-BE49-F238E27FC236}">
                <a16:creationId xmlns:a16="http://schemas.microsoft.com/office/drawing/2014/main" id="{CB2F2AC7-83CE-432C-BB16-32F198111D55}"/>
              </a:ext>
            </a:extLst>
          </p:cNvPr>
          <p:cNvSpPr/>
          <p:nvPr/>
        </p:nvSpPr>
        <p:spPr>
          <a:xfrm>
            <a:off x="2359050" y="3962970"/>
            <a:ext cx="717632" cy="369332"/>
          </a:xfrm>
          <a:prstGeom prst="rect">
            <a:avLst/>
          </a:prstGeom>
          <a:solidFill>
            <a:schemeClr val="accent2"/>
          </a:solidFill>
        </p:spPr>
        <p:txBody>
          <a:bodyPr wrap="none">
            <a:spAutoFit/>
          </a:bodyPr>
          <a:lstStyle/>
          <a:p>
            <a:r>
              <a:rPr lang="es-CO" sz="1800" dirty="0" err="1">
                <a:solidFill>
                  <a:schemeClr val="bg1"/>
                </a:solidFill>
                <a:latin typeface="Calibri" panose="020F0502020204030204" pitchFamily="34" charset="0"/>
                <a:cs typeface="Calibri" panose="020F0502020204030204" pitchFamily="34" charset="0"/>
              </a:rPr>
              <a:t>Types</a:t>
            </a:r>
            <a:endParaRPr lang="es-CO" sz="1800" dirty="0">
              <a:solidFill>
                <a:schemeClr val="bg1"/>
              </a:solidFill>
              <a:latin typeface="Calibri" panose="020F0502020204030204" pitchFamily="34" charset="0"/>
              <a:cs typeface="Calibri" panose="020F0502020204030204" pitchFamily="34" charset="0"/>
            </a:endParaRPr>
          </a:p>
        </p:txBody>
      </p:sp>
      <p:sp>
        <p:nvSpPr>
          <p:cNvPr id="28" name="Rectángulo 27">
            <a:extLst>
              <a:ext uri="{FF2B5EF4-FFF2-40B4-BE49-F238E27FC236}">
                <a16:creationId xmlns:a16="http://schemas.microsoft.com/office/drawing/2014/main" id="{94F52F5F-C41C-454F-BF37-85AC5640F145}"/>
              </a:ext>
            </a:extLst>
          </p:cNvPr>
          <p:cNvSpPr/>
          <p:nvPr/>
        </p:nvSpPr>
        <p:spPr>
          <a:xfrm>
            <a:off x="2359050" y="4631414"/>
            <a:ext cx="1140249" cy="369332"/>
          </a:xfrm>
          <a:prstGeom prst="rect">
            <a:avLst/>
          </a:prstGeom>
          <a:solidFill>
            <a:schemeClr val="accent2"/>
          </a:solidFill>
        </p:spPr>
        <p:txBody>
          <a:bodyPr wrap="none">
            <a:spAutoFit/>
          </a:bodyPr>
          <a:lstStyle/>
          <a:p>
            <a:r>
              <a:rPr lang="es-CO" sz="1800" dirty="0" err="1">
                <a:solidFill>
                  <a:schemeClr val="bg1"/>
                </a:solidFill>
                <a:latin typeface="Calibri" panose="020F0502020204030204" pitchFamily="34" charset="0"/>
                <a:cs typeface="Calibri" panose="020F0502020204030204" pitchFamily="34" charset="0"/>
              </a:rPr>
              <a:t>Sentences</a:t>
            </a:r>
            <a:endParaRPr lang="es-CO" sz="1800" dirty="0">
              <a:solidFill>
                <a:schemeClr val="bg1"/>
              </a:solidFill>
              <a:latin typeface="Calibri" panose="020F0502020204030204" pitchFamily="34" charset="0"/>
              <a:cs typeface="Calibri" panose="020F0502020204030204" pitchFamily="34" charset="0"/>
            </a:endParaRPr>
          </a:p>
        </p:txBody>
      </p:sp>
      <p:sp>
        <p:nvSpPr>
          <p:cNvPr id="29" name="CuadroTexto 28">
            <a:extLst>
              <a:ext uri="{FF2B5EF4-FFF2-40B4-BE49-F238E27FC236}">
                <a16:creationId xmlns:a16="http://schemas.microsoft.com/office/drawing/2014/main" id="{ADE07F96-AC14-44A4-BE7A-CBF4E9FC5CF3}"/>
              </a:ext>
            </a:extLst>
          </p:cNvPr>
          <p:cNvSpPr txBox="1"/>
          <p:nvPr/>
        </p:nvSpPr>
        <p:spPr>
          <a:xfrm>
            <a:off x="5627346" y="2705609"/>
            <a:ext cx="1313189" cy="369332"/>
          </a:xfrm>
          <a:prstGeom prst="rect">
            <a:avLst/>
          </a:prstGeom>
          <a:noFill/>
        </p:spPr>
        <p:txBody>
          <a:bodyPr wrap="square" rtlCol="0">
            <a:spAutoFit/>
          </a:bodyPr>
          <a:lstStyle/>
          <a:p>
            <a:r>
              <a:rPr lang="es-CO" sz="1800" dirty="0">
                <a:latin typeface="Calibri" panose="020F0502020204030204" pitchFamily="34" charset="0"/>
                <a:cs typeface="Calibri" panose="020F0502020204030204" pitchFamily="34" charset="0"/>
              </a:rPr>
              <a:t>Tweet</a:t>
            </a:r>
          </a:p>
        </p:txBody>
      </p:sp>
      <p:cxnSp>
        <p:nvCxnSpPr>
          <p:cNvPr id="30" name="Conector recto de flecha 29">
            <a:extLst>
              <a:ext uri="{FF2B5EF4-FFF2-40B4-BE49-F238E27FC236}">
                <a16:creationId xmlns:a16="http://schemas.microsoft.com/office/drawing/2014/main" id="{86D32445-A09A-47AD-B877-89DB2D459C4F}"/>
              </a:ext>
            </a:extLst>
          </p:cNvPr>
          <p:cNvCxnSpPr>
            <a:cxnSpLocks/>
            <a:endCxn id="29" idx="1"/>
          </p:cNvCxnSpPr>
          <p:nvPr/>
        </p:nvCxnSpPr>
        <p:spPr bwMode="auto">
          <a:xfrm>
            <a:off x="3151160" y="2890275"/>
            <a:ext cx="2476186" cy="0"/>
          </a:xfrm>
          <a:prstGeom prst="straightConnector1">
            <a:avLst/>
          </a:prstGeom>
          <a:noFill/>
          <a:ln w="28575" cap="flat" cmpd="sng" algn="ctr">
            <a:solidFill>
              <a:schemeClr val="accent4"/>
            </a:solidFill>
            <a:prstDash val="solid"/>
            <a:round/>
            <a:headEnd type="none" w="med" len="med"/>
            <a:tailEnd type="triangle"/>
          </a:ln>
          <a:effectLst/>
        </p:spPr>
      </p:cxnSp>
      <p:sp>
        <p:nvSpPr>
          <p:cNvPr id="31" name="CuadroTexto 30">
            <a:extLst>
              <a:ext uri="{FF2B5EF4-FFF2-40B4-BE49-F238E27FC236}">
                <a16:creationId xmlns:a16="http://schemas.microsoft.com/office/drawing/2014/main" id="{F2CBA11F-1930-4F62-B61E-6C08AB235EA5}"/>
              </a:ext>
            </a:extLst>
          </p:cNvPr>
          <p:cNvSpPr txBox="1"/>
          <p:nvPr/>
        </p:nvSpPr>
        <p:spPr>
          <a:xfrm>
            <a:off x="5627346" y="3329424"/>
            <a:ext cx="5012854" cy="369332"/>
          </a:xfrm>
          <a:prstGeom prst="rect">
            <a:avLst/>
          </a:prstGeom>
          <a:noFill/>
        </p:spPr>
        <p:txBody>
          <a:bodyPr wrap="square" rtlCol="0">
            <a:spAutoFit/>
          </a:bodyPr>
          <a:lstStyle/>
          <a:p>
            <a:r>
              <a:rPr lang="es-CO" sz="1800" dirty="0">
                <a:latin typeface="Calibri" panose="020F0502020204030204" pitchFamily="34" charset="0"/>
                <a:cs typeface="Calibri" panose="020F0502020204030204" pitchFamily="34" charset="0"/>
              </a:rPr>
              <a:t>Número de palabras totales presentes en el texto</a:t>
            </a:r>
          </a:p>
        </p:txBody>
      </p:sp>
      <p:cxnSp>
        <p:nvCxnSpPr>
          <p:cNvPr id="32" name="Conector recto de flecha 31">
            <a:extLst>
              <a:ext uri="{FF2B5EF4-FFF2-40B4-BE49-F238E27FC236}">
                <a16:creationId xmlns:a16="http://schemas.microsoft.com/office/drawing/2014/main" id="{73D7A1EB-1A49-46A1-BF09-1737F666F828}"/>
              </a:ext>
            </a:extLst>
          </p:cNvPr>
          <p:cNvCxnSpPr>
            <a:cxnSpLocks/>
            <a:endCxn id="31" idx="1"/>
          </p:cNvCxnSpPr>
          <p:nvPr/>
        </p:nvCxnSpPr>
        <p:spPr bwMode="auto">
          <a:xfrm>
            <a:off x="3583220" y="3514090"/>
            <a:ext cx="2044126" cy="0"/>
          </a:xfrm>
          <a:prstGeom prst="straightConnector1">
            <a:avLst/>
          </a:prstGeom>
          <a:noFill/>
          <a:ln w="28575" cap="flat" cmpd="sng" algn="ctr">
            <a:solidFill>
              <a:schemeClr val="accent4"/>
            </a:solidFill>
            <a:prstDash val="solid"/>
            <a:round/>
            <a:headEnd type="none" w="med" len="med"/>
            <a:tailEnd type="triangle"/>
          </a:ln>
          <a:effectLst/>
        </p:spPr>
      </p:cxnSp>
      <p:sp>
        <p:nvSpPr>
          <p:cNvPr id="33" name="CuadroTexto 32">
            <a:extLst>
              <a:ext uri="{FF2B5EF4-FFF2-40B4-BE49-F238E27FC236}">
                <a16:creationId xmlns:a16="http://schemas.microsoft.com/office/drawing/2014/main" id="{DBCC412D-78AE-434F-9D35-4AF7FEF5E1C5}"/>
              </a:ext>
            </a:extLst>
          </p:cNvPr>
          <p:cNvSpPr txBox="1"/>
          <p:nvPr/>
        </p:nvSpPr>
        <p:spPr>
          <a:xfrm>
            <a:off x="5627346" y="3962970"/>
            <a:ext cx="5012854" cy="369332"/>
          </a:xfrm>
          <a:prstGeom prst="rect">
            <a:avLst/>
          </a:prstGeom>
          <a:noFill/>
        </p:spPr>
        <p:txBody>
          <a:bodyPr wrap="square" rtlCol="0">
            <a:spAutoFit/>
          </a:bodyPr>
          <a:lstStyle/>
          <a:p>
            <a:r>
              <a:rPr lang="es-CO" sz="1800" dirty="0">
                <a:latin typeface="Calibri" panose="020F0502020204030204" pitchFamily="34" charset="0"/>
                <a:cs typeface="Calibri" panose="020F0502020204030204" pitchFamily="34" charset="0"/>
              </a:rPr>
              <a:t>Número de palabras distintas presentes en el texto</a:t>
            </a:r>
          </a:p>
        </p:txBody>
      </p:sp>
      <p:cxnSp>
        <p:nvCxnSpPr>
          <p:cNvPr id="34" name="Conector recto de flecha 33">
            <a:extLst>
              <a:ext uri="{FF2B5EF4-FFF2-40B4-BE49-F238E27FC236}">
                <a16:creationId xmlns:a16="http://schemas.microsoft.com/office/drawing/2014/main" id="{0DE87DAB-3266-48F2-95EC-3F1B60D50A90}"/>
              </a:ext>
            </a:extLst>
          </p:cNvPr>
          <p:cNvCxnSpPr>
            <a:cxnSpLocks/>
            <a:endCxn id="33" idx="1"/>
          </p:cNvCxnSpPr>
          <p:nvPr/>
        </p:nvCxnSpPr>
        <p:spPr bwMode="auto">
          <a:xfrm>
            <a:off x="3439200" y="4147636"/>
            <a:ext cx="2188146" cy="0"/>
          </a:xfrm>
          <a:prstGeom prst="straightConnector1">
            <a:avLst/>
          </a:prstGeom>
          <a:noFill/>
          <a:ln w="28575" cap="flat" cmpd="sng" algn="ctr">
            <a:solidFill>
              <a:schemeClr val="accent4"/>
            </a:solidFill>
            <a:prstDash val="solid"/>
            <a:round/>
            <a:headEnd type="none" w="med" len="med"/>
            <a:tailEnd type="triangle"/>
          </a:ln>
          <a:effectLst/>
        </p:spPr>
      </p:cxnSp>
      <p:sp>
        <p:nvSpPr>
          <p:cNvPr id="39" name="CuadroTexto 38">
            <a:extLst>
              <a:ext uri="{FF2B5EF4-FFF2-40B4-BE49-F238E27FC236}">
                <a16:creationId xmlns:a16="http://schemas.microsoft.com/office/drawing/2014/main" id="{FD582250-5072-4F11-B9A0-1D0E8684059F}"/>
              </a:ext>
            </a:extLst>
          </p:cNvPr>
          <p:cNvSpPr txBox="1"/>
          <p:nvPr/>
        </p:nvSpPr>
        <p:spPr>
          <a:xfrm>
            <a:off x="5627346" y="4653170"/>
            <a:ext cx="5012854" cy="369332"/>
          </a:xfrm>
          <a:prstGeom prst="rect">
            <a:avLst/>
          </a:prstGeom>
          <a:noFill/>
        </p:spPr>
        <p:txBody>
          <a:bodyPr wrap="square" rtlCol="0">
            <a:spAutoFit/>
          </a:bodyPr>
          <a:lstStyle/>
          <a:p>
            <a:r>
              <a:rPr lang="es-CO" sz="1800" dirty="0">
                <a:latin typeface="Calibri" panose="020F0502020204030204" pitchFamily="34" charset="0"/>
                <a:cs typeface="Calibri" panose="020F0502020204030204" pitchFamily="34" charset="0"/>
              </a:rPr>
              <a:t>Número de oraciones</a:t>
            </a:r>
          </a:p>
        </p:txBody>
      </p:sp>
      <p:cxnSp>
        <p:nvCxnSpPr>
          <p:cNvPr id="40" name="Conector recto de flecha 39">
            <a:extLst>
              <a:ext uri="{FF2B5EF4-FFF2-40B4-BE49-F238E27FC236}">
                <a16:creationId xmlns:a16="http://schemas.microsoft.com/office/drawing/2014/main" id="{67E42B5A-BECE-442C-9ABC-33A01EC824C2}"/>
              </a:ext>
            </a:extLst>
          </p:cNvPr>
          <p:cNvCxnSpPr>
            <a:cxnSpLocks/>
            <a:endCxn id="39" idx="1"/>
          </p:cNvCxnSpPr>
          <p:nvPr/>
        </p:nvCxnSpPr>
        <p:spPr bwMode="auto">
          <a:xfrm>
            <a:off x="3935700" y="4837836"/>
            <a:ext cx="1691646" cy="0"/>
          </a:xfrm>
          <a:prstGeom prst="straightConnector1">
            <a:avLst/>
          </a:prstGeom>
          <a:noFill/>
          <a:ln w="28575" cap="flat" cmpd="sng" algn="ctr">
            <a:solidFill>
              <a:schemeClr val="accent4"/>
            </a:solidFill>
            <a:prstDash val="solid"/>
            <a:round/>
            <a:headEnd type="none" w="med" len="med"/>
            <a:tailEnd type="triangle"/>
          </a:ln>
          <a:effectLst/>
        </p:spPr>
      </p:cxnSp>
      <p:sp>
        <p:nvSpPr>
          <p:cNvPr id="44" name="CuadroTexto 43">
            <a:extLst>
              <a:ext uri="{FF2B5EF4-FFF2-40B4-BE49-F238E27FC236}">
                <a16:creationId xmlns:a16="http://schemas.microsoft.com/office/drawing/2014/main" id="{AB1C4C0C-EF18-42F1-9EB6-89E7EB608D03}"/>
              </a:ext>
            </a:extLst>
          </p:cNvPr>
          <p:cNvSpPr txBox="1"/>
          <p:nvPr/>
        </p:nvSpPr>
        <p:spPr>
          <a:xfrm>
            <a:off x="4781523" y="1249152"/>
            <a:ext cx="2304320" cy="369332"/>
          </a:xfrm>
          <a:prstGeom prst="rect">
            <a:avLst/>
          </a:prstGeom>
          <a:noFill/>
        </p:spPr>
        <p:txBody>
          <a:bodyPr wrap="square" rtlCol="0">
            <a:spAutoFit/>
          </a:bodyPr>
          <a:lstStyle/>
          <a:p>
            <a:pPr algn="ctr"/>
            <a:r>
              <a:rPr lang="es-CO" sz="1800" dirty="0">
                <a:latin typeface="Calibri" panose="020F0502020204030204" pitchFamily="34" charset="0"/>
                <a:cs typeface="Calibri" panose="020F0502020204030204" pitchFamily="34" charset="0"/>
              </a:rPr>
              <a:t>head(corpus)</a:t>
            </a:r>
          </a:p>
        </p:txBody>
      </p:sp>
    </p:spTree>
    <p:extLst>
      <p:ext uri="{BB962C8B-B14F-4D97-AF65-F5344CB8AC3E}">
        <p14:creationId xmlns:p14="http://schemas.microsoft.com/office/powerpoint/2010/main" val="3188891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a:latin typeface="Calibri" panose="020F0502020204030204" pitchFamily="34" charset="0"/>
                <a:cs typeface="Calibri" panose="020F0502020204030204" pitchFamily="34" charset="0"/>
              </a:rPr>
              <a:t>Ejercicios</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24</a:t>
            </a:fld>
            <a:endParaRPr lang="it-IT" dirty="0">
              <a:latin typeface="Calibri" panose="020F0502020204030204" pitchFamily="34" charset="0"/>
              <a:cs typeface="Calibri" panose="020F0502020204030204" pitchFamily="34" charset="0"/>
            </a:endParaRPr>
          </a:p>
        </p:txBody>
      </p:sp>
      <p:sp>
        <p:nvSpPr>
          <p:cNvPr id="19" name="Rectángulo 18">
            <a:extLst>
              <a:ext uri="{FF2B5EF4-FFF2-40B4-BE49-F238E27FC236}">
                <a16:creationId xmlns:a16="http://schemas.microsoft.com/office/drawing/2014/main" id="{31CCCDCD-EB14-41BC-83AB-9B2EC8899202}"/>
              </a:ext>
            </a:extLst>
          </p:cNvPr>
          <p:cNvSpPr/>
          <p:nvPr/>
        </p:nvSpPr>
        <p:spPr>
          <a:xfrm>
            <a:off x="3071580" y="1772770"/>
            <a:ext cx="5996385"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Creen la </a:t>
            </a:r>
            <a:r>
              <a:rPr lang="es-CO" sz="1800" dirty="0" err="1">
                <a:latin typeface="Calibri" panose="020F0502020204030204" pitchFamily="34" charset="0"/>
                <a:cs typeface="Calibri" panose="020F0502020204030204" pitchFamily="34" charset="0"/>
              </a:rPr>
              <a:t>document</a:t>
            </a:r>
            <a:r>
              <a:rPr lang="es-CO" sz="1800" dirty="0">
                <a:latin typeface="Calibri" panose="020F0502020204030204" pitchFamily="34" charset="0"/>
                <a:cs typeface="Calibri" panose="020F0502020204030204" pitchFamily="34" charset="0"/>
              </a:rPr>
              <a:t> </a:t>
            </a:r>
            <a:r>
              <a:rPr lang="es-CO" sz="1800" dirty="0" err="1">
                <a:latin typeface="Calibri" panose="020F0502020204030204" pitchFamily="34" charset="0"/>
                <a:cs typeface="Calibri" panose="020F0502020204030204" pitchFamily="34" charset="0"/>
              </a:rPr>
              <a:t>term</a:t>
            </a:r>
            <a:r>
              <a:rPr lang="es-CO" sz="1800" dirty="0">
                <a:latin typeface="Calibri" panose="020F0502020204030204" pitchFamily="34" charset="0"/>
                <a:cs typeface="Calibri" panose="020F0502020204030204" pitchFamily="34" charset="0"/>
              </a:rPr>
              <a:t> </a:t>
            </a:r>
            <a:r>
              <a:rPr lang="es-CO" sz="1800" dirty="0" err="1">
                <a:latin typeface="Calibri" panose="020F0502020204030204" pitchFamily="34" charset="0"/>
                <a:cs typeface="Calibri" panose="020F0502020204030204" pitchFamily="34" charset="0"/>
              </a:rPr>
              <a:t>matrix</a:t>
            </a:r>
            <a:r>
              <a:rPr lang="es-CO" sz="1800" dirty="0">
                <a:latin typeface="Calibri" panose="020F0502020204030204" pitchFamily="34" charset="0"/>
                <a:cs typeface="Calibri" panose="020F0502020204030204" pitchFamily="34" charset="0"/>
              </a:rPr>
              <a:t> con los pasos básicos (1,2,3,4)</a:t>
            </a:r>
          </a:p>
        </p:txBody>
      </p:sp>
      <p:sp>
        <p:nvSpPr>
          <p:cNvPr id="20" name="Elipse 19">
            <a:extLst>
              <a:ext uri="{FF2B5EF4-FFF2-40B4-BE49-F238E27FC236}">
                <a16:creationId xmlns:a16="http://schemas.microsoft.com/office/drawing/2014/main" id="{A7B6A774-FE59-44FD-B59B-40EC26B38C98}"/>
              </a:ext>
            </a:extLst>
          </p:cNvPr>
          <p:cNvSpPr>
            <a:spLocks noChangeAspect="1"/>
          </p:cNvSpPr>
          <p:nvPr/>
        </p:nvSpPr>
        <p:spPr bwMode="auto">
          <a:xfrm>
            <a:off x="2034198" y="1808676"/>
            <a:ext cx="297521" cy="297521"/>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6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1</a:t>
            </a:r>
          </a:p>
        </p:txBody>
      </p:sp>
      <p:sp>
        <p:nvSpPr>
          <p:cNvPr id="21" name="Rectángulo 20">
            <a:extLst>
              <a:ext uri="{FF2B5EF4-FFF2-40B4-BE49-F238E27FC236}">
                <a16:creationId xmlns:a16="http://schemas.microsoft.com/office/drawing/2014/main" id="{C6A6F171-ED28-47BA-93D6-93A6156FDF98}"/>
              </a:ext>
            </a:extLst>
          </p:cNvPr>
          <p:cNvSpPr/>
          <p:nvPr/>
        </p:nvSpPr>
        <p:spPr>
          <a:xfrm>
            <a:off x="3071580" y="2852920"/>
            <a:ext cx="4192302"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Encuentren las 10 palabras mas frecuentes</a:t>
            </a:r>
          </a:p>
        </p:txBody>
      </p:sp>
      <p:sp>
        <p:nvSpPr>
          <p:cNvPr id="22" name="Elipse 21">
            <a:extLst>
              <a:ext uri="{FF2B5EF4-FFF2-40B4-BE49-F238E27FC236}">
                <a16:creationId xmlns:a16="http://schemas.microsoft.com/office/drawing/2014/main" id="{7A367E8C-4C4D-416F-A5AE-B44A69C46622}"/>
              </a:ext>
            </a:extLst>
          </p:cNvPr>
          <p:cNvSpPr>
            <a:spLocks noChangeAspect="1"/>
          </p:cNvSpPr>
          <p:nvPr/>
        </p:nvSpPr>
        <p:spPr bwMode="auto">
          <a:xfrm>
            <a:off x="2034198" y="2888826"/>
            <a:ext cx="297521" cy="297521"/>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6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2</a:t>
            </a:r>
          </a:p>
        </p:txBody>
      </p:sp>
      <p:sp>
        <p:nvSpPr>
          <p:cNvPr id="10" name="Rectángulo 9">
            <a:extLst>
              <a:ext uri="{FF2B5EF4-FFF2-40B4-BE49-F238E27FC236}">
                <a16:creationId xmlns:a16="http://schemas.microsoft.com/office/drawing/2014/main" id="{8B8ABCA7-5EC6-4B3C-ADE6-34BC655A1453}"/>
              </a:ext>
            </a:extLst>
          </p:cNvPr>
          <p:cNvSpPr/>
          <p:nvPr/>
        </p:nvSpPr>
        <p:spPr>
          <a:xfrm>
            <a:off x="3071580" y="3926979"/>
            <a:ext cx="5331588"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Encuentren las correlaciones entre palabras frecuentes</a:t>
            </a:r>
          </a:p>
        </p:txBody>
      </p:sp>
      <p:sp>
        <p:nvSpPr>
          <p:cNvPr id="11" name="Elipse 10">
            <a:extLst>
              <a:ext uri="{FF2B5EF4-FFF2-40B4-BE49-F238E27FC236}">
                <a16:creationId xmlns:a16="http://schemas.microsoft.com/office/drawing/2014/main" id="{15817747-C3F5-429F-A499-06E644A45B01}"/>
              </a:ext>
            </a:extLst>
          </p:cNvPr>
          <p:cNvSpPr>
            <a:spLocks noChangeAspect="1"/>
          </p:cNvSpPr>
          <p:nvPr/>
        </p:nvSpPr>
        <p:spPr bwMode="auto">
          <a:xfrm>
            <a:off x="2034198" y="3962885"/>
            <a:ext cx="297521" cy="297521"/>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6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3</a:t>
            </a:r>
          </a:p>
        </p:txBody>
      </p:sp>
    </p:spTree>
    <p:extLst>
      <p:ext uri="{BB962C8B-B14F-4D97-AF65-F5344CB8AC3E}">
        <p14:creationId xmlns:p14="http://schemas.microsoft.com/office/powerpoint/2010/main" val="3358761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a:latin typeface="Calibri" panose="020F0502020204030204" pitchFamily="34" charset="0"/>
                <a:cs typeface="Calibri" panose="020F0502020204030204" pitchFamily="34" charset="0"/>
              </a:rPr>
              <a:t>Ejercicios</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25</a:t>
            </a:fld>
            <a:endParaRPr lang="it-IT" dirty="0">
              <a:latin typeface="Calibri" panose="020F0502020204030204" pitchFamily="34" charset="0"/>
              <a:cs typeface="Calibri" panose="020F0502020204030204" pitchFamily="34" charset="0"/>
            </a:endParaRPr>
          </a:p>
        </p:txBody>
      </p:sp>
      <p:sp>
        <p:nvSpPr>
          <p:cNvPr id="21" name="Rectángulo 20">
            <a:extLst>
              <a:ext uri="{FF2B5EF4-FFF2-40B4-BE49-F238E27FC236}">
                <a16:creationId xmlns:a16="http://schemas.microsoft.com/office/drawing/2014/main" id="{C6A6F171-ED28-47BA-93D6-93A6156FDF98}"/>
              </a:ext>
            </a:extLst>
          </p:cNvPr>
          <p:cNvSpPr/>
          <p:nvPr/>
        </p:nvSpPr>
        <p:spPr>
          <a:xfrm>
            <a:off x="3071580" y="2852920"/>
            <a:ext cx="4153829"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Encuentren los 10 </a:t>
            </a:r>
            <a:r>
              <a:rPr lang="es-CO" sz="1800" dirty="0" err="1">
                <a:latin typeface="Calibri" panose="020F0502020204030204" pitchFamily="34" charset="0"/>
                <a:cs typeface="Calibri" panose="020F0502020204030204" pitchFamily="34" charset="0"/>
              </a:rPr>
              <a:t>bigrams</a:t>
            </a:r>
            <a:r>
              <a:rPr lang="es-CO" sz="1800" dirty="0">
                <a:latin typeface="Calibri" panose="020F0502020204030204" pitchFamily="34" charset="0"/>
                <a:cs typeface="Calibri" panose="020F0502020204030204" pitchFamily="34" charset="0"/>
              </a:rPr>
              <a:t> mas frecuentes</a:t>
            </a:r>
          </a:p>
        </p:txBody>
      </p:sp>
      <p:sp>
        <p:nvSpPr>
          <p:cNvPr id="22" name="Elipse 21">
            <a:extLst>
              <a:ext uri="{FF2B5EF4-FFF2-40B4-BE49-F238E27FC236}">
                <a16:creationId xmlns:a16="http://schemas.microsoft.com/office/drawing/2014/main" id="{7A367E8C-4C4D-416F-A5AE-B44A69C46622}"/>
              </a:ext>
            </a:extLst>
          </p:cNvPr>
          <p:cNvSpPr>
            <a:spLocks noChangeAspect="1"/>
          </p:cNvSpPr>
          <p:nvPr/>
        </p:nvSpPr>
        <p:spPr bwMode="auto">
          <a:xfrm>
            <a:off x="2034198" y="2888826"/>
            <a:ext cx="297521" cy="297521"/>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6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1</a:t>
            </a:r>
          </a:p>
        </p:txBody>
      </p:sp>
      <p:sp>
        <p:nvSpPr>
          <p:cNvPr id="10" name="Rectángulo 9">
            <a:extLst>
              <a:ext uri="{FF2B5EF4-FFF2-40B4-BE49-F238E27FC236}">
                <a16:creationId xmlns:a16="http://schemas.microsoft.com/office/drawing/2014/main" id="{8B8ABCA7-5EC6-4B3C-ADE6-34BC655A1453}"/>
              </a:ext>
            </a:extLst>
          </p:cNvPr>
          <p:cNvSpPr/>
          <p:nvPr/>
        </p:nvSpPr>
        <p:spPr>
          <a:xfrm>
            <a:off x="3071580" y="3926979"/>
            <a:ext cx="5281895"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Encuentren las correlaciones entre </a:t>
            </a:r>
            <a:r>
              <a:rPr lang="es-CO" sz="1800" dirty="0" err="1">
                <a:latin typeface="Calibri" panose="020F0502020204030204" pitchFamily="34" charset="0"/>
                <a:cs typeface="Calibri" panose="020F0502020204030204" pitchFamily="34" charset="0"/>
              </a:rPr>
              <a:t>bigrams</a:t>
            </a:r>
            <a:r>
              <a:rPr lang="es-CO" sz="1800" dirty="0">
                <a:latin typeface="Calibri" panose="020F0502020204030204" pitchFamily="34" charset="0"/>
                <a:cs typeface="Calibri" panose="020F0502020204030204" pitchFamily="34" charset="0"/>
              </a:rPr>
              <a:t> frecuentes</a:t>
            </a:r>
          </a:p>
        </p:txBody>
      </p:sp>
      <p:sp>
        <p:nvSpPr>
          <p:cNvPr id="11" name="Elipse 10">
            <a:extLst>
              <a:ext uri="{FF2B5EF4-FFF2-40B4-BE49-F238E27FC236}">
                <a16:creationId xmlns:a16="http://schemas.microsoft.com/office/drawing/2014/main" id="{15817747-C3F5-429F-A499-06E644A45B01}"/>
              </a:ext>
            </a:extLst>
          </p:cNvPr>
          <p:cNvSpPr>
            <a:spLocks noChangeAspect="1"/>
          </p:cNvSpPr>
          <p:nvPr/>
        </p:nvSpPr>
        <p:spPr bwMode="auto">
          <a:xfrm>
            <a:off x="2034198" y="3962885"/>
            <a:ext cx="297521" cy="297521"/>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6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2</a:t>
            </a:r>
          </a:p>
        </p:txBody>
      </p:sp>
    </p:spTree>
    <p:extLst>
      <p:ext uri="{BB962C8B-B14F-4D97-AF65-F5344CB8AC3E}">
        <p14:creationId xmlns:p14="http://schemas.microsoft.com/office/powerpoint/2010/main" val="935200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a:latin typeface="Calibri" panose="020F0502020204030204" pitchFamily="34" charset="0"/>
                <a:cs typeface="Calibri" panose="020F0502020204030204" pitchFamily="34" charset="0"/>
              </a:rPr>
              <a:t>Ejercicios</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26</a:t>
            </a:fld>
            <a:endParaRPr lang="it-IT" dirty="0">
              <a:latin typeface="Calibri" panose="020F0502020204030204" pitchFamily="34" charset="0"/>
              <a:cs typeface="Calibri" panose="020F0502020204030204" pitchFamily="34" charset="0"/>
            </a:endParaRPr>
          </a:p>
        </p:txBody>
      </p:sp>
      <p:sp>
        <p:nvSpPr>
          <p:cNvPr id="21" name="Rectángulo 20">
            <a:extLst>
              <a:ext uri="{FF2B5EF4-FFF2-40B4-BE49-F238E27FC236}">
                <a16:creationId xmlns:a16="http://schemas.microsoft.com/office/drawing/2014/main" id="{C6A6F171-ED28-47BA-93D6-93A6156FDF98}"/>
              </a:ext>
            </a:extLst>
          </p:cNvPr>
          <p:cNvSpPr/>
          <p:nvPr/>
        </p:nvSpPr>
        <p:spPr>
          <a:xfrm>
            <a:off x="3071580" y="2852920"/>
            <a:ext cx="4456733"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Encuentren los 10 sustantivos mas frecuentes</a:t>
            </a:r>
          </a:p>
        </p:txBody>
      </p:sp>
      <p:sp>
        <p:nvSpPr>
          <p:cNvPr id="22" name="Elipse 21">
            <a:extLst>
              <a:ext uri="{FF2B5EF4-FFF2-40B4-BE49-F238E27FC236}">
                <a16:creationId xmlns:a16="http://schemas.microsoft.com/office/drawing/2014/main" id="{7A367E8C-4C4D-416F-A5AE-B44A69C46622}"/>
              </a:ext>
            </a:extLst>
          </p:cNvPr>
          <p:cNvSpPr>
            <a:spLocks noChangeAspect="1"/>
          </p:cNvSpPr>
          <p:nvPr/>
        </p:nvSpPr>
        <p:spPr bwMode="auto">
          <a:xfrm>
            <a:off x="2034198" y="2888826"/>
            <a:ext cx="297521" cy="297521"/>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6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1</a:t>
            </a:r>
          </a:p>
        </p:txBody>
      </p:sp>
      <p:sp>
        <p:nvSpPr>
          <p:cNvPr id="10" name="Rectángulo 9">
            <a:extLst>
              <a:ext uri="{FF2B5EF4-FFF2-40B4-BE49-F238E27FC236}">
                <a16:creationId xmlns:a16="http://schemas.microsoft.com/office/drawing/2014/main" id="{8B8ABCA7-5EC6-4B3C-ADE6-34BC655A1453}"/>
              </a:ext>
            </a:extLst>
          </p:cNvPr>
          <p:cNvSpPr/>
          <p:nvPr/>
        </p:nvSpPr>
        <p:spPr>
          <a:xfrm>
            <a:off x="3071580" y="3926979"/>
            <a:ext cx="7476919"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Encuentren coocurrencia de sustantivos y adjetivos dentro la misma sentencia</a:t>
            </a:r>
          </a:p>
        </p:txBody>
      </p:sp>
      <p:sp>
        <p:nvSpPr>
          <p:cNvPr id="11" name="Elipse 10">
            <a:extLst>
              <a:ext uri="{FF2B5EF4-FFF2-40B4-BE49-F238E27FC236}">
                <a16:creationId xmlns:a16="http://schemas.microsoft.com/office/drawing/2014/main" id="{15817747-C3F5-429F-A499-06E644A45B01}"/>
              </a:ext>
            </a:extLst>
          </p:cNvPr>
          <p:cNvSpPr>
            <a:spLocks noChangeAspect="1"/>
          </p:cNvSpPr>
          <p:nvPr/>
        </p:nvSpPr>
        <p:spPr bwMode="auto">
          <a:xfrm>
            <a:off x="2034198" y="3962885"/>
            <a:ext cx="297521" cy="297521"/>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6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2</a:t>
            </a:r>
          </a:p>
        </p:txBody>
      </p:sp>
    </p:spTree>
    <p:extLst>
      <p:ext uri="{BB962C8B-B14F-4D97-AF65-F5344CB8AC3E}">
        <p14:creationId xmlns:p14="http://schemas.microsoft.com/office/powerpoint/2010/main" val="247018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a:latin typeface="Calibri" panose="020F0502020204030204" pitchFamily="34" charset="0"/>
                <a:cs typeface="Calibri" panose="020F0502020204030204" pitchFamily="34" charset="0"/>
              </a:rPr>
              <a:t>Ejercicios</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27</a:t>
            </a:fld>
            <a:endParaRPr lang="it-IT" dirty="0">
              <a:latin typeface="Calibri" panose="020F0502020204030204" pitchFamily="34" charset="0"/>
              <a:cs typeface="Calibri" panose="020F0502020204030204" pitchFamily="34" charset="0"/>
            </a:endParaRPr>
          </a:p>
        </p:txBody>
      </p:sp>
      <p:sp>
        <p:nvSpPr>
          <p:cNvPr id="21" name="Rectángulo 20">
            <a:extLst>
              <a:ext uri="{FF2B5EF4-FFF2-40B4-BE49-F238E27FC236}">
                <a16:creationId xmlns:a16="http://schemas.microsoft.com/office/drawing/2014/main" id="{C6A6F171-ED28-47BA-93D6-93A6156FDF98}"/>
              </a:ext>
            </a:extLst>
          </p:cNvPr>
          <p:cNvSpPr/>
          <p:nvPr/>
        </p:nvSpPr>
        <p:spPr>
          <a:xfrm>
            <a:off x="2675000" y="2852920"/>
            <a:ext cx="5642763"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Calculen el total de interacciones que recibió cada articulo</a:t>
            </a:r>
          </a:p>
        </p:txBody>
      </p:sp>
      <p:sp>
        <p:nvSpPr>
          <p:cNvPr id="22" name="Elipse 21">
            <a:extLst>
              <a:ext uri="{FF2B5EF4-FFF2-40B4-BE49-F238E27FC236}">
                <a16:creationId xmlns:a16="http://schemas.microsoft.com/office/drawing/2014/main" id="{7A367E8C-4C4D-416F-A5AE-B44A69C46622}"/>
              </a:ext>
            </a:extLst>
          </p:cNvPr>
          <p:cNvSpPr>
            <a:spLocks noChangeAspect="1"/>
          </p:cNvSpPr>
          <p:nvPr/>
        </p:nvSpPr>
        <p:spPr bwMode="auto">
          <a:xfrm>
            <a:off x="1637618" y="2888826"/>
            <a:ext cx="297521" cy="297521"/>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6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1</a:t>
            </a:r>
          </a:p>
        </p:txBody>
      </p:sp>
      <p:sp>
        <p:nvSpPr>
          <p:cNvPr id="10" name="Rectángulo 9">
            <a:extLst>
              <a:ext uri="{FF2B5EF4-FFF2-40B4-BE49-F238E27FC236}">
                <a16:creationId xmlns:a16="http://schemas.microsoft.com/office/drawing/2014/main" id="{8B8ABCA7-5EC6-4B3C-ADE6-34BC655A1453}"/>
              </a:ext>
            </a:extLst>
          </p:cNvPr>
          <p:cNvSpPr/>
          <p:nvPr/>
        </p:nvSpPr>
        <p:spPr>
          <a:xfrm>
            <a:off x="2675000" y="3926979"/>
            <a:ext cx="8377486"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Calculen el promedio de interacciones por periódico: cuales reciben más interacciones?</a:t>
            </a:r>
          </a:p>
        </p:txBody>
      </p:sp>
      <p:sp>
        <p:nvSpPr>
          <p:cNvPr id="11" name="Elipse 10">
            <a:extLst>
              <a:ext uri="{FF2B5EF4-FFF2-40B4-BE49-F238E27FC236}">
                <a16:creationId xmlns:a16="http://schemas.microsoft.com/office/drawing/2014/main" id="{15817747-C3F5-429F-A499-06E644A45B01}"/>
              </a:ext>
            </a:extLst>
          </p:cNvPr>
          <p:cNvSpPr>
            <a:spLocks noChangeAspect="1"/>
          </p:cNvSpPr>
          <p:nvPr/>
        </p:nvSpPr>
        <p:spPr bwMode="auto">
          <a:xfrm>
            <a:off x="1637618" y="3962885"/>
            <a:ext cx="297521" cy="297521"/>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6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2</a:t>
            </a:r>
          </a:p>
        </p:txBody>
      </p:sp>
    </p:spTree>
    <p:extLst>
      <p:ext uri="{BB962C8B-B14F-4D97-AF65-F5344CB8AC3E}">
        <p14:creationId xmlns:p14="http://schemas.microsoft.com/office/powerpoint/2010/main" val="1146777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a:latin typeface="Calibri" panose="020F0502020204030204" pitchFamily="34" charset="0"/>
                <a:cs typeface="Calibri" panose="020F0502020204030204" pitchFamily="34" charset="0"/>
              </a:rPr>
              <a:t>Ejercicios</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28</a:t>
            </a:fld>
            <a:endParaRPr lang="it-IT" dirty="0">
              <a:latin typeface="Calibri" panose="020F0502020204030204" pitchFamily="34" charset="0"/>
              <a:cs typeface="Calibri" panose="020F0502020204030204" pitchFamily="34" charset="0"/>
            </a:endParaRPr>
          </a:p>
        </p:txBody>
      </p:sp>
      <p:sp>
        <p:nvSpPr>
          <p:cNvPr id="21" name="Rectángulo 20">
            <a:extLst>
              <a:ext uri="{FF2B5EF4-FFF2-40B4-BE49-F238E27FC236}">
                <a16:creationId xmlns:a16="http://schemas.microsoft.com/office/drawing/2014/main" id="{C6A6F171-ED28-47BA-93D6-93A6156FDF98}"/>
              </a:ext>
            </a:extLst>
          </p:cNvPr>
          <p:cNvSpPr/>
          <p:nvPr/>
        </p:nvSpPr>
        <p:spPr>
          <a:xfrm>
            <a:off x="2675000" y="2852920"/>
            <a:ext cx="6546857"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Intenten actualizar el conteo de interacciones de unos cien artículos</a:t>
            </a:r>
          </a:p>
        </p:txBody>
      </p:sp>
      <p:sp>
        <p:nvSpPr>
          <p:cNvPr id="22" name="Elipse 21">
            <a:extLst>
              <a:ext uri="{FF2B5EF4-FFF2-40B4-BE49-F238E27FC236}">
                <a16:creationId xmlns:a16="http://schemas.microsoft.com/office/drawing/2014/main" id="{7A367E8C-4C4D-416F-A5AE-B44A69C46622}"/>
              </a:ext>
            </a:extLst>
          </p:cNvPr>
          <p:cNvSpPr>
            <a:spLocks noChangeAspect="1"/>
          </p:cNvSpPr>
          <p:nvPr/>
        </p:nvSpPr>
        <p:spPr bwMode="auto">
          <a:xfrm>
            <a:off x="1637618" y="2888826"/>
            <a:ext cx="297521" cy="297521"/>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600" b="1" i="0" u="none" strike="noStrike" cap="none" normalizeH="0" baseline="0" dirty="0">
                <a:ln>
                  <a:noFill/>
                </a:ln>
                <a:solidFill>
                  <a:schemeClr val="bg1"/>
                </a:solidFill>
                <a:effectLst/>
                <a:latin typeface="Calibri" panose="020F0502020204030204" pitchFamily="34" charset="0"/>
                <a:ea typeface="ＭＳ Ｐゴシック" pitchFamily="84" charset="-128"/>
                <a:cs typeface="Calibri" panose="020F0502020204030204" pitchFamily="34" charset="0"/>
              </a:rPr>
              <a:t>1</a:t>
            </a:r>
          </a:p>
        </p:txBody>
      </p:sp>
    </p:spTree>
    <p:extLst>
      <p:ext uri="{BB962C8B-B14F-4D97-AF65-F5344CB8AC3E}">
        <p14:creationId xmlns:p14="http://schemas.microsoft.com/office/powerpoint/2010/main" val="4194883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4">
            <a:extLst>
              <a:ext uri="{FF2B5EF4-FFF2-40B4-BE49-F238E27FC236}">
                <a16:creationId xmlns:a16="http://schemas.microsoft.com/office/drawing/2014/main" id="{20F819A8-8A94-461B-86F9-C47A5A6D3B52}"/>
              </a:ext>
            </a:extLst>
          </p:cNvPr>
          <p:cNvSpPr>
            <a:spLocks noGrp="1"/>
          </p:cNvSpPr>
          <p:nvPr>
            <p:ph type="title"/>
          </p:nvPr>
        </p:nvSpPr>
        <p:spPr/>
        <p:txBody>
          <a:bodyPr/>
          <a:lstStyle/>
          <a:p>
            <a:r>
              <a:rPr lang="es-CO" dirty="0" err="1"/>
              <a:t>Sentiment</a:t>
            </a:r>
            <a:r>
              <a:rPr lang="es-CO" dirty="0"/>
              <a:t>/</a:t>
            </a:r>
            <a:br>
              <a:rPr lang="es-CO" dirty="0"/>
            </a:br>
            <a:r>
              <a:rPr lang="es-CO" dirty="0" err="1"/>
              <a:t>topic</a:t>
            </a:r>
            <a:r>
              <a:rPr lang="es-CO" dirty="0"/>
              <a:t> </a:t>
            </a:r>
            <a:r>
              <a:rPr lang="es-CO" dirty="0" err="1"/>
              <a:t>analysis</a:t>
            </a:r>
            <a:endParaRPr lang="es-CO" dirty="0"/>
          </a:p>
        </p:txBody>
      </p:sp>
      <p:pic>
        <p:nvPicPr>
          <p:cNvPr id="4" name="Marcador de posición de imagen 3" descr="Imagen que contiene captura de pantalla&#10;&#10;Descripción generada automáticamente">
            <a:extLst>
              <a:ext uri="{FF2B5EF4-FFF2-40B4-BE49-F238E27FC236}">
                <a16:creationId xmlns:a16="http://schemas.microsoft.com/office/drawing/2014/main" id="{A3E831DA-CE9D-4F0A-8E58-2C5AEB56B4DB}"/>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5455" r="25455"/>
          <a:stretch>
            <a:fillRect/>
          </a:stretch>
        </p:blipFill>
        <p:spPr/>
      </p:pic>
    </p:spTree>
    <p:extLst>
      <p:ext uri="{BB962C8B-B14F-4D97-AF65-F5344CB8AC3E}">
        <p14:creationId xmlns:p14="http://schemas.microsoft.com/office/powerpoint/2010/main" val="1915051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4">
            <a:extLst>
              <a:ext uri="{FF2B5EF4-FFF2-40B4-BE49-F238E27FC236}">
                <a16:creationId xmlns:a16="http://schemas.microsoft.com/office/drawing/2014/main" id="{20F819A8-8A94-461B-86F9-C47A5A6D3B52}"/>
              </a:ext>
            </a:extLst>
          </p:cNvPr>
          <p:cNvSpPr>
            <a:spLocks noGrp="1"/>
          </p:cNvSpPr>
          <p:nvPr>
            <p:ph type="title"/>
          </p:nvPr>
        </p:nvSpPr>
        <p:spPr/>
        <p:txBody>
          <a:bodyPr/>
          <a:lstStyle/>
          <a:p>
            <a:r>
              <a:rPr lang="es-CO" dirty="0"/>
              <a:t>Expresiones regulares</a:t>
            </a:r>
          </a:p>
        </p:txBody>
      </p:sp>
      <p:pic>
        <p:nvPicPr>
          <p:cNvPr id="4" name="Marcador de posición de imagen 3" descr="Imagen que contiene captura de pantalla&#10;&#10;Descripción generada automáticamente">
            <a:extLst>
              <a:ext uri="{FF2B5EF4-FFF2-40B4-BE49-F238E27FC236}">
                <a16:creationId xmlns:a16="http://schemas.microsoft.com/office/drawing/2014/main" id="{A3E831DA-CE9D-4F0A-8E58-2C5AEB56B4DB}"/>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5455" r="25455"/>
          <a:stretch>
            <a:fillRect/>
          </a:stretch>
        </p:blipFill>
        <p:spPr/>
      </p:pic>
    </p:spTree>
    <p:extLst>
      <p:ext uri="{BB962C8B-B14F-4D97-AF65-F5344CB8AC3E}">
        <p14:creationId xmlns:p14="http://schemas.microsoft.com/office/powerpoint/2010/main" val="3553010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err="1">
                <a:latin typeface="Calibri" panose="020F0502020204030204" pitchFamily="34" charset="0"/>
                <a:cs typeface="Calibri" panose="020F0502020204030204" pitchFamily="34" charset="0"/>
              </a:rPr>
              <a:t>Opinion</a:t>
            </a:r>
            <a:r>
              <a:rPr lang="es-ES" b="1" dirty="0">
                <a:latin typeface="Calibri" panose="020F0502020204030204" pitchFamily="34" charset="0"/>
                <a:cs typeface="Calibri" panose="020F0502020204030204" pitchFamily="34" charset="0"/>
              </a:rPr>
              <a:t> </a:t>
            </a:r>
            <a:r>
              <a:rPr lang="es-ES" b="1" dirty="0" err="1">
                <a:latin typeface="Calibri" panose="020F0502020204030204" pitchFamily="34" charset="0"/>
                <a:cs typeface="Calibri" panose="020F0502020204030204" pitchFamily="34" charset="0"/>
              </a:rPr>
              <a:t>mining</a:t>
            </a:r>
            <a:r>
              <a:rPr lang="es-ES" b="1" dirty="0">
                <a:latin typeface="Calibri" panose="020F0502020204030204" pitchFamily="34" charset="0"/>
                <a:cs typeface="Calibri" panose="020F0502020204030204" pitchFamily="34" charset="0"/>
              </a:rPr>
              <a:t>, una tarea metodológicamente compleja</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30</a:t>
            </a:fld>
            <a:endParaRPr lang="it-IT" dirty="0">
              <a:latin typeface="Calibri" panose="020F0502020204030204" pitchFamily="34" charset="0"/>
              <a:cs typeface="Calibri" panose="020F0502020204030204" pitchFamily="34" charset="0"/>
            </a:endParaRPr>
          </a:p>
        </p:txBody>
      </p:sp>
      <p:sp>
        <p:nvSpPr>
          <p:cNvPr id="8" name="Rectángulo 7"/>
          <p:cNvSpPr/>
          <p:nvPr/>
        </p:nvSpPr>
        <p:spPr>
          <a:xfrm>
            <a:off x="1298515" y="1196690"/>
            <a:ext cx="9598150" cy="338554"/>
          </a:xfrm>
          <a:prstGeom prst="rect">
            <a:avLst/>
          </a:prstGeom>
          <a:solidFill>
            <a:schemeClr val="accent1">
              <a:lumMod val="20000"/>
              <a:lumOff val="80000"/>
            </a:schemeClr>
          </a:solidFill>
        </p:spPr>
        <p:txBody>
          <a:bodyPr wrap="square" anchor="ctr">
            <a:spAutoFit/>
          </a:bodyPr>
          <a:lstStyle/>
          <a:p>
            <a:pPr algn="ctr"/>
            <a:r>
              <a:rPr lang="es-CO" altLang="es-CO" sz="1600" dirty="0">
                <a:solidFill>
                  <a:srgbClr val="000000"/>
                </a:solidFill>
                <a:latin typeface="Calibri" panose="020F0502020204030204" pitchFamily="34" charset="0"/>
                <a:cs typeface="Calibri" panose="020F0502020204030204" pitchFamily="34" charset="0"/>
              </a:rPr>
              <a:t>Un problema con cinco dimensiones es un problema complejo</a:t>
            </a:r>
            <a:endParaRPr lang="es-CO" sz="1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5" name="CuadroTexto 14"/>
              <p:cNvSpPr txBox="1"/>
              <p:nvPr/>
            </p:nvSpPr>
            <p:spPr>
              <a:xfrm>
                <a:off x="3503640" y="1721281"/>
                <a:ext cx="4850559" cy="7800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s-CO" sz="4400" b="0" i="1" smtClean="0">
                              <a:latin typeface="Cambria Math" panose="02040503050406030204" pitchFamily="18" charset="0"/>
                            </a:rPr>
                          </m:ctrlPr>
                        </m:dPr>
                        <m:e>
                          <m:sSub>
                            <m:sSubPr>
                              <m:ctrlPr>
                                <a:rPr lang="es-CO" sz="4400" b="0" i="1" smtClean="0">
                                  <a:latin typeface="Cambria Math" panose="02040503050406030204" pitchFamily="18" charset="0"/>
                                </a:rPr>
                              </m:ctrlPr>
                            </m:sSubPr>
                            <m:e>
                              <m:r>
                                <a:rPr lang="es-CO" sz="4400" b="0" i="1" smtClean="0">
                                  <a:latin typeface="Cambria Math" panose="02040503050406030204" pitchFamily="18" charset="0"/>
                                </a:rPr>
                                <m:t>𝑜</m:t>
                              </m:r>
                            </m:e>
                            <m:sub>
                              <m:r>
                                <a:rPr lang="es-CO" sz="4400" b="0" i="1" smtClean="0">
                                  <a:latin typeface="Cambria Math" panose="02040503050406030204" pitchFamily="18" charset="0"/>
                                </a:rPr>
                                <m:t>𝑗</m:t>
                              </m:r>
                            </m:sub>
                          </m:sSub>
                          <m:r>
                            <a:rPr lang="es-CO" sz="4400" b="0" i="1" smtClean="0">
                              <a:latin typeface="Cambria Math" panose="02040503050406030204" pitchFamily="18" charset="0"/>
                            </a:rPr>
                            <m:t>,</m:t>
                          </m:r>
                          <m:sSub>
                            <m:sSubPr>
                              <m:ctrlPr>
                                <a:rPr lang="es-CO" sz="4400" b="0" i="1" smtClean="0">
                                  <a:latin typeface="Cambria Math" panose="02040503050406030204" pitchFamily="18" charset="0"/>
                                </a:rPr>
                              </m:ctrlPr>
                            </m:sSubPr>
                            <m:e>
                              <m:r>
                                <a:rPr lang="es-CO" sz="4400" b="0" i="1" smtClean="0">
                                  <a:latin typeface="Cambria Math" panose="02040503050406030204" pitchFamily="18" charset="0"/>
                                </a:rPr>
                                <m:t>𝑓</m:t>
                              </m:r>
                            </m:e>
                            <m:sub>
                              <m:r>
                                <a:rPr lang="es-CO" sz="4400" b="0" i="1" smtClean="0">
                                  <a:latin typeface="Cambria Math" panose="02040503050406030204" pitchFamily="18" charset="0"/>
                                </a:rPr>
                                <m:t>𝑗𝑘</m:t>
                              </m:r>
                            </m:sub>
                          </m:sSub>
                          <m:r>
                            <a:rPr lang="es-CO" sz="4400" b="0" i="1" smtClean="0">
                              <a:latin typeface="Cambria Math" panose="02040503050406030204" pitchFamily="18" charset="0"/>
                            </a:rPr>
                            <m:t>,</m:t>
                          </m:r>
                          <m:sSub>
                            <m:sSubPr>
                              <m:ctrlPr>
                                <a:rPr lang="es-CO" sz="4400" b="0" i="1" smtClean="0">
                                  <a:latin typeface="Cambria Math" panose="02040503050406030204" pitchFamily="18" charset="0"/>
                                </a:rPr>
                              </m:ctrlPr>
                            </m:sSubPr>
                            <m:e>
                              <m:r>
                                <a:rPr lang="es-CO" sz="4400" b="0" i="1" smtClean="0">
                                  <a:latin typeface="Cambria Math" panose="02040503050406030204" pitchFamily="18" charset="0"/>
                                </a:rPr>
                                <m:t>𝑠𝑜</m:t>
                              </m:r>
                            </m:e>
                            <m:sub>
                              <m:r>
                                <a:rPr lang="es-CO" sz="4400" b="0" i="1" smtClean="0">
                                  <a:latin typeface="Cambria Math" panose="02040503050406030204" pitchFamily="18" charset="0"/>
                                </a:rPr>
                                <m:t>𝑖𝑗𝑘𝑙</m:t>
                              </m:r>
                            </m:sub>
                          </m:sSub>
                          <m:r>
                            <a:rPr lang="es-CO" sz="4400" b="0" i="1" smtClean="0">
                              <a:latin typeface="Cambria Math" panose="02040503050406030204" pitchFamily="18" charset="0"/>
                            </a:rPr>
                            <m:t>,</m:t>
                          </m:r>
                          <m:sSub>
                            <m:sSubPr>
                              <m:ctrlPr>
                                <a:rPr lang="es-CO" sz="4400" b="0" i="1" smtClean="0">
                                  <a:latin typeface="Cambria Math" panose="02040503050406030204" pitchFamily="18" charset="0"/>
                                </a:rPr>
                              </m:ctrlPr>
                            </m:sSubPr>
                            <m:e>
                              <m:r>
                                <a:rPr lang="es-CO" sz="4400" b="0" i="1" smtClean="0">
                                  <a:latin typeface="Cambria Math" panose="02040503050406030204" pitchFamily="18" charset="0"/>
                                </a:rPr>
                                <m:t>h</m:t>
                              </m:r>
                            </m:e>
                            <m:sub>
                              <m:r>
                                <a:rPr lang="es-CO" sz="4400" b="0" i="1" smtClean="0">
                                  <a:latin typeface="Cambria Math" panose="02040503050406030204" pitchFamily="18" charset="0"/>
                                </a:rPr>
                                <m:t>𝑖</m:t>
                              </m:r>
                            </m:sub>
                          </m:sSub>
                          <m:r>
                            <a:rPr lang="es-CO" sz="4400" b="0" i="1" smtClean="0">
                              <a:latin typeface="Cambria Math" panose="02040503050406030204" pitchFamily="18" charset="0"/>
                            </a:rPr>
                            <m:t>,</m:t>
                          </m:r>
                          <m:sSub>
                            <m:sSubPr>
                              <m:ctrlPr>
                                <a:rPr lang="es-CO" sz="4400" b="0" i="1" smtClean="0">
                                  <a:latin typeface="Cambria Math" panose="02040503050406030204" pitchFamily="18" charset="0"/>
                                </a:rPr>
                              </m:ctrlPr>
                            </m:sSubPr>
                            <m:e>
                              <m:r>
                                <a:rPr lang="es-CO" sz="4400" b="0" i="1" smtClean="0">
                                  <a:latin typeface="Cambria Math" panose="02040503050406030204" pitchFamily="18" charset="0"/>
                                </a:rPr>
                                <m:t>𝑡</m:t>
                              </m:r>
                            </m:e>
                            <m:sub>
                              <m:r>
                                <a:rPr lang="es-CO" sz="4400" b="0" i="1" smtClean="0">
                                  <a:latin typeface="Cambria Math" panose="02040503050406030204" pitchFamily="18" charset="0"/>
                                </a:rPr>
                                <m:t>𝑖</m:t>
                              </m:r>
                            </m:sub>
                          </m:sSub>
                        </m:e>
                      </m:d>
                    </m:oMath>
                  </m:oMathPara>
                </a14:m>
                <a:endParaRPr lang="es-CO" sz="3600" dirty="0"/>
              </a:p>
            </p:txBody>
          </p:sp>
        </mc:Choice>
        <mc:Fallback xmlns="">
          <p:sp>
            <p:nvSpPr>
              <p:cNvPr id="15" name="CuadroTexto 14"/>
              <p:cNvSpPr txBox="1">
                <a:spLocks noRot="1" noChangeAspect="1" noMove="1" noResize="1" noEditPoints="1" noAdjustHandles="1" noChangeArrowheads="1" noChangeShapeType="1" noTextEdit="1"/>
              </p:cNvSpPr>
              <p:nvPr/>
            </p:nvSpPr>
            <p:spPr>
              <a:xfrm>
                <a:off x="3503640" y="1721281"/>
                <a:ext cx="4850559" cy="780085"/>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 name="Rectángulo 20"/>
              <p:cNvSpPr/>
              <p:nvPr/>
            </p:nvSpPr>
            <p:spPr>
              <a:xfrm>
                <a:off x="815993" y="5678458"/>
                <a:ext cx="73802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CO" sz="4400" i="1" smtClean="0">
                              <a:latin typeface="Cambria Math" panose="02040503050406030204" pitchFamily="18" charset="0"/>
                            </a:rPr>
                          </m:ctrlPr>
                        </m:sSubPr>
                        <m:e>
                          <m:r>
                            <a:rPr lang="es-CO" sz="4400" b="0" i="1" smtClean="0">
                              <a:latin typeface="Cambria Math" panose="02040503050406030204" pitchFamily="18" charset="0"/>
                            </a:rPr>
                            <m:t>𝑡</m:t>
                          </m:r>
                        </m:e>
                        <m:sub>
                          <m:r>
                            <a:rPr lang="es-CO" sz="4400" i="1">
                              <a:latin typeface="Cambria Math" panose="02040503050406030204" pitchFamily="18" charset="0"/>
                            </a:rPr>
                            <m:t>𝑖</m:t>
                          </m:r>
                        </m:sub>
                      </m:sSub>
                    </m:oMath>
                  </m:oMathPara>
                </a14:m>
                <a:endParaRPr lang="es-CO" sz="4400" dirty="0"/>
              </a:p>
            </p:txBody>
          </p:sp>
        </mc:Choice>
        <mc:Fallback xmlns="">
          <p:sp>
            <p:nvSpPr>
              <p:cNvPr id="21" name="Rectángulo 20"/>
              <p:cNvSpPr>
                <a:spLocks noRot="1" noChangeAspect="1" noMove="1" noResize="1" noEditPoints="1" noAdjustHandles="1" noChangeArrowheads="1" noChangeShapeType="1" noTextEdit="1"/>
              </p:cNvSpPr>
              <p:nvPr/>
            </p:nvSpPr>
            <p:spPr>
              <a:xfrm>
                <a:off x="815993" y="5678458"/>
                <a:ext cx="738023" cy="769441"/>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3" name="Rectángulo 22"/>
              <p:cNvSpPr/>
              <p:nvPr/>
            </p:nvSpPr>
            <p:spPr>
              <a:xfrm>
                <a:off x="1752388" y="5883329"/>
                <a:ext cx="4412714" cy="584775"/>
              </a:xfrm>
              <a:prstGeom prst="rect">
                <a:avLst/>
              </a:prstGeom>
              <a:solidFill>
                <a:schemeClr val="accent3">
                  <a:lumMod val="40000"/>
                  <a:lumOff val="60000"/>
                </a:schemeClr>
              </a:solidFill>
            </p:spPr>
            <p:txBody>
              <a:bodyPr wrap="square" anchor="ctr">
                <a:spAutoFit/>
              </a:bodyPr>
              <a:lstStyle/>
              <a:p>
                <a:pPr algn="ctr"/>
                <a:r>
                  <a:rPr lang="es-CO" altLang="es-CO" sz="1600" dirty="0">
                    <a:solidFill>
                      <a:srgbClr val="000000"/>
                    </a:solidFill>
                    <a:latin typeface="Calibri" panose="020F0502020204030204" pitchFamily="34" charset="0"/>
                    <a:cs typeface="Calibri" panose="020F0502020204030204" pitchFamily="34" charset="0"/>
                  </a:rPr>
                  <a:t>es el momento (tiempo) en el cual el sujeto ”</a:t>
                </a:r>
                <a:r>
                  <a:rPr lang="es-CO" sz="1600" dirty="0"/>
                  <a:t> </a:t>
                </a:r>
                <a14:m>
                  <m:oMath xmlns:m="http://schemas.openxmlformats.org/officeDocument/2006/math">
                    <m:sSub>
                      <m:sSubPr>
                        <m:ctrlPr>
                          <a:rPr lang="es-CO" sz="1600" i="1">
                            <a:latin typeface="Cambria Math" panose="02040503050406030204" pitchFamily="18" charset="0"/>
                          </a:rPr>
                        </m:ctrlPr>
                      </m:sSubPr>
                      <m:e>
                        <m:r>
                          <a:rPr lang="es-CO" sz="1600" i="1">
                            <a:latin typeface="Cambria Math" panose="02040503050406030204" pitchFamily="18" charset="0"/>
                          </a:rPr>
                          <m:t>h</m:t>
                        </m:r>
                      </m:e>
                      <m:sub>
                        <m:r>
                          <a:rPr lang="es-CO" sz="1600" i="1">
                            <a:latin typeface="Cambria Math" panose="02040503050406030204" pitchFamily="18" charset="0"/>
                          </a:rPr>
                          <m:t>𝑖</m:t>
                        </m:r>
                      </m:sub>
                    </m:sSub>
                  </m:oMath>
                </a14:m>
                <a:r>
                  <a:rPr lang="es-CO" altLang="es-CO" sz="1600" dirty="0">
                    <a:solidFill>
                      <a:srgbClr val="000000"/>
                    </a:solidFill>
                    <a:latin typeface="Calibri" panose="020F0502020204030204" pitchFamily="34" charset="0"/>
                    <a:cs typeface="Calibri" panose="020F0502020204030204" pitchFamily="34" charset="0"/>
                  </a:rPr>
                  <a:t>” expresa su opinión.</a:t>
                </a:r>
              </a:p>
            </p:txBody>
          </p:sp>
        </mc:Choice>
        <mc:Fallback xmlns="">
          <p:sp>
            <p:nvSpPr>
              <p:cNvPr id="23" name="Rectángulo 22"/>
              <p:cNvSpPr>
                <a:spLocks noRot="1" noChangeAspect="1" noMove="1" noResize="1" noEditPoints="1" noAdjustHandles="1" noChangeArrowheads="1" noChangeShapeType="1" noTextEdit="1"/>
              </p:cNvSpPr>
              <p:nvPr/>
            </p:nvSpPr>
            <p:spPr>
              <a:xfrm>
                <a:off x="1752388" y="5883329"/>
                <a:ext cx="4412714" cy="584775"/>
              </a:xfrm>
              <a:prstGeom prst="rect">
                <a:avLst/>
              </a:prstGeom>
              <a:blipFill>
                <a:blip r:embed="rId5"/>
                <a:stretch>
                  <a:fillRect t="-2083" b="-1354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Rectángulo 10"/>
              <p:cNvSpPr/>
              <p:nvPr/>
            </p:nvSpPr>
            <p:spPr>
              <a:xfrm>
                <a:off x="747641" y="2765178"/>
                <a:ext cx="806375" cy="8239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CO" sz="4400" i="1">
                              <a:latin typeface="Cambria Math" panose="02040503050406030204" pitchFamily="18" charset="0"/>
                            </a:rPr>
                          </m:ctrlPr>
                        </m:sSubPr>
                        <m:e>
                          <m:r>
                            <a:rPr lang="es-CO" sz="4400" i="1">
                              <a:latin typeface="Cambria Math" panose="02040503050406030204" pitchFamily="18" charset="0"/>
                            </a:rPr>
                            <m:t>𝑜</m:t>
                          </m:r>
                        </m:e>
                        <m:sub>
                          <m:r>
                            <a:rPr lang="es-CO" sz="4400" i="1">
                              <a:latin typeface="Cambria Math" panose="02040503050406030204" pitchFamily="18" charset="0"/>
                            </a:rPr>
                            <m:t>𝑗</m:t>
                          </m:r>
                        </m:sub>
                      </m:sSub>
                    </m:oMath>
                  </m:oMathPara>
                </a14:m>
                <a:endParaRPr lang="es-CO" sz="4400" dirty="0"/>
              </a:p>
            </p:txBody>
          </p:sp>
        </mc:Choice>
        <mc:Fallback xmlns="">
          <p:sp>
            <p:nvSpPr>
              <p:cNvPr id="11" name="Rectángulo 10"/>
              <p:cNvSpPr>
                <a:spLocks noRot="1" noChangeAspect="1" noMove="1" noResize="1" noEditPoints="1" noAdjustHandles="1" noChangeArrowheads="1" noChangeShapeType="1" noTextEdit="1"/>
              </p:cNvSpPr>
              <p:nvPr/>
            </p:nvSpPr>
            <p:spPr>
              <a:xfrm>
                <a:off x="747641" y="2765178"/>
                <a:ext cx="806375" cy="823944"/>
              </a:xfrm>
              <a:prstGeom prst="rect">
                <a:avLst/>
              </a:prstGeom>
              <a:blipFill>
                <a:blip r:embed="rId6"/>
                <a:stretch>
                  <a:fillRect/>
                </a:stretch>
              </a:blipFill>
            </p:spPr>
            <p:txBody>
              <a:bodyPr/>
              <a:lstStyle/>
              <a:p>
                <a:r>
                  <a:rPr lang="es-CO">
                    <a:noFill/>
                  </a:rPr>
                  <a:t> </a:t>
                </a:r>
              </a:p>
            </p:txBody>
          </p:sp>
        </mc:Fallback>
      </mc:AlternateContent>
      <p:sp>
        <p:nvSpPr>
          <p:cNvPr id="12" name="Rectángulo 11"/>
          <p:cNvSpPr/>
          <p:nvPr/>
        </p:nvSpPr>
        <p:spPr>
          <a:xfrm>
            <a:off x="1752388" y="3004347"/>
            <a:ext cx="4412714" cy="584775"/>
          </a:xfrm>
          <a:prstGeom prst="rect">
            <a:avLst/>
          </a:prstGeom>
          <a:solidFill>
            <a:schemeClr val="accent3">
              <a:lumMod val="40000"/>
              <a:lumOff val="60000"/>
            </a:schemeClr>
          </a:solidFill>
        </p:spPr>
        <p:txBody>
          <a:bodyPr wrap="square" anchor="ctr">
            <a:spAutoFit/>
          </a:bodyPr>
          <a:lstStyle/>
          <a:p>
            <a:pPr algn="ctr"/>
            <a:r>
              <a:rPr lang="es-CO" altLang="es-CO" sz="1600" dirty="0">
                <a:solidFill>
                  <a:srgbClr val="000000"/>
                </a:solidFill>
                <a:latin typeface="Calibri" panose="020F0502020204030204" pitchFamily="34" charset="0"/>
                <a:cs typeface="Calibri" panose="020F0502020204030204" pitchFamily="34" charset="0"/>
              </a:rPr>
              <a:t>Es el objeto de nuestras atención </a:t>
            </a:r>
          </a:p>
          <a:p>
            <a:pPr algn="ctr"/>
            <a:r>
              <a:rPr lang="es-CO" altLang="es-CO" sz="1600" dirty="0">
                <a:solidFill>
                  <a:srgbClr val="000000"/>
                </a:solidFill>
                <a:latin typeface="Calibri" panose="020F0502020204030204" pitchFamily="34" charset="0"/>
                <a:cs typeface="Calibri" panose="020F0502020204030204" pitchFamily="34" charset="0"/>
              </a:rPr>
              <a:t>(producto, marca, personaje, acontecimiento, etc.)</a:t>
            </a:r>
          </a:p>
        </p:txBody>
      </p:sp>
      <mc:AlternateContent xmlns:mc="http://schemas.openxmlformats.org/markup-compatibility/2006" xmlns:a14="http://schemas.microsoft.com/office/drawing/2010/main">
        <mc:Choice Requires="a14">
          <p:sp>
            <p:nvSpPr>
              <p:cNvPr id="13" name="Rectángulo 12"/>
              <p:cNvSpPr/>
              <p:nvPr/>
            </p:nvSpPr>
            <p:spPr>
              <a:xfrm>
                <a:off x="533608" y="3476943"/>
                <a:ext cx="1020408" cy="8239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CO" sz="4400" i="1">
                              <a:latin typeface="Cambria Math" panose="02040503050406030204" pitchFamily="18" charset="0"/>
                            </a:rPr>
                          </m:ctrlPr>
                        </m:sSubPr>
                        <m:e>
                          <m:r>
                            <a:rPr lang="es-CO" sz="4400" i="1">
                              <a:latin typeface="Cambria Math" panose="02040503050406030204" pitchFamily="18" charset="0"/>
                            </a:rPr>
                            <m:t>𝑓</m:t>
                          </m:r>
                        </m:e>
                        <m:sub>
                          <m:r>
                            <a:rPr lang="es-CO" sz="4400" i="1">
                              <a:latin typeface="Cambria Math" panose="02040503050406030204" pitchFamily="18" charset="0"/>
                            </a:rPr>
                            <m:t>𝑗𝑘</m:t>
                          </m:r>
                        </m:sub>
                      </m:sSub>
                    </m:oMath>
                  </m:oMathPara>
                </a14:m>
                <a:endParaRPr lang="es-CO" sz="4400" dirty="0"/>
              </a:p>
            </p:txBody>
          </p:sp>
        </mc:Choice>
        <mc:Fallback xmlns="">
          <p:sp>
            <p:nvSpPr>
              <p:cNvPr id="13" name="Rectángulo 12"/>
              <p:cNvSpPr>
                <a:spLocks noRot="1" noChangeAspect="1" noMove="1" noResize="1" noEditPoints="1" noAdjustHandles="1" noChangeArrowheads="1" noChangeShapeType="1" noTextEdit="1"/>
              </p:cNvSpPr>
              <p:nvPr/>
            </p:nvSpPr>
            <p:spPr>
              <a:xfrm>
                <a:off x="533608" y="3476943"/>
                <a:ext cx="1020408" cy="823944"/>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4" name="Rectángulo 13"/>
              <p:cNvSpPr/>
              <p:nvPr/>
            </p:nvSpPr>
            <p:spPr>
              <a:xfrm>
                <a:off x="1752388" y="3843603"/>
                <a:ext cx="4412714" cy="358368"/>
              </a:xfrm>
              <a:prstGeom prst="rect">
                <a:avLst/>
              </a:prstGeom>
              <a:solidFill>
                <a:schemeClr val="accent3">
                  <a:lumMod val="40000"/>
                  <a:lumOff val="60000"/>
                </a:schemeClr>
              </a:solidFill>
            </p:spPr>
            <p:txBody>
              <a:bodyPr wrap="square" anchor="ctr">
                <a:spAutoFit/>
              </a:bodyPr>
              <a:lstStyle/>
              <a:p>
                <a:pPr algn="ctr"/>
                <a:r>
                  <a:rPr lang="es-CO" altLang="es-CO" sz="1600" dirty="0">
                    <a:solidFill>
                      <a:srgbClr val="000000"/>
                    </a:solidFill>
                    <a:latin typeface="Calibri" panose="020F0502020204030204" pitchFamily="34" charset="0"/>
                    <a:cs typeface="Calibri" panose="020F0502020204030204" pitchFamily="34" charset="0"/>
                  </a:rPr>
                  <a:t>es una característica del objeto “</a:t>
                </a:r>
                <a14:m>
                  <m:oMath xmlns:m="http://schemas.openxmlformats.org/officeDocument/2006/math">
                    <m:sSub>
                      <m:sSubPr>
                        <m:ctrlPr>
                          <a:rPr lang="es-CO" sz="1600" i="1">
                            <a:latin typeface="Cambria Math" panose="02040503050406030204" pitchFamily="18" charset="0"/>
                          </a:rPr>
                        </m:ctrlPr>
                      </m:sSubPr>
                      <m:e>
                        <m:r>
                          <a:rPr lang="es-CO" sz="1600" i="1">
                            <a:latin typeface="Cambria Math" panose="02040503050406030204" pitchFamily="18" charset="0"/>
                          </a:rPr>
                          <m:t>𝑜</m:t>
                        </m:r>
                      </m:e>
                      <m:sub>
                        <m:r>
                          <a:rPr lang="es-CO" sz="1600" i="1">
                            <a:latin typeface="Cambria Math" panose="02040503050406030204" pitchFamily="18" charset="0"/>
                          </a:rPr>
                          <m:t>𝑗</m:t>
                        </m:r>
                      </m:sub>
                    </m:sSub>
                  </m:oMath>
                </a14:m>
                <a:r>
                  <a:rPr lang="es-CO" altLang="es-CO" sz="1600" dirty="0">
                    <a:solidFill>
                      <a:srgbClr val="000000"/>
                    </a:solidFill>
                    <a:latin typeface="Calibri" panose="020F0502020204030204" pitchFamily="34" charset="0"/>
                    <a:cs typeface="Calibri" panose="020F0502020204030204" pitchFamily="34" charset="0"/>
                  </a:rPr>
                  <a:t>”</a:t>
                </a:r>
              </a:p>
            </p:txBody>
          </p:sp>
        </mc:Choice>
        <mc:Fallback xmlns="">
          <p:sp>
            <p:nvSpPr>
              <p:cNvPr id="14" name="Rectángulo 13"/>
              <p:cNvSpPr>
                <a:spLocks noRot="1" noChangeAspect="1" noMove="1" noResize="1" noEditPoints="1" noAdjustHandles="1" noChangeArrowheads="1" noChangeShapeType="1" noTextEdit="1"/>
              </p:cNvSpPr>
              <p:nvPr/>
            </p:nvSpPr>
            <p:spPr>
              <a:xfrm>
                <a:off x="1752388" y="3843603"/>
                <a:ext cx="4412714" cy="358368"/>
              </a:xfrm>
              <a:prstGeom prst="rect">
                <a:avLst/>
              </a:prstGeom>
              <a:blipFill>
                <a:blip r:embed="rId8"/>
                <a:stretch>
                  <a:fillRect t="-3448" b="-1896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Rectángulo 15"/>
              <p:cNvSpPr/>
              <p:nvPr/>
            </p:nvSpPr>
            <p:spPr>
              <a:xfrm>
                <a:off x="752129" y="4964249"/>
                <a:ext cx="836062"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CO" sz="4400" i="1">
                              <a:latin typeface="Cambria Math" panose="02040503050406030204" pitchFamily="18" charset="0"/>
                            </a:rPr>
                          </m:ctrlPr>
                        </m:sSubPr>
                        <m:e>
                          <m:r>
                            <a:rPr lang="es-CO" sz="4400" i="1">
                              <a:latin typeface="Cambria Math" panose="02040503050406030204" pitchFamily="18" charset="0"/>
                            </a:rPr>
                            <m:t>h</m:t>
                          </m:r>
                        </m:e>
                        <m:sub>
                          <m:r>
                            <a:rPr lang="es-CO" sz="4400" i="1">
                              <a:latin typeface="Cambria Math" panose="02040503050406030204" pitchFamily="18" charset="0"/>
                            </a:rPr>
                            <m:t>𝑖</m:t>
                          </m:r>
                        </m:sub>
                      </m:sSub>
                    </m:oMath>
                  </m:oMathPara>
                </a14:m>
                <a:endParaRPr lang="es-CO" sz="4400" dirty="0"/>
              </a:p>
            </p:txBody>
          </p:sp>
        </mc:Choice>
        <mc:Fallback xmlns="">
          <p:sp>
            <p:nvSpPr>
              <p:cNvPr id="16" name="Rectángulo 15"/>
              <p:cNvSpPr>
                <a:spLocks noRot="1" noChangeAspect="1" noMove="1" noResize="1" noEditPoints="1" noAdjustHandles="1" noChangeArrowheads="1" noChangeShapeType="1" noTextEdit="1"/>
              </p:cNvSpPr>
              <p:nvPr/>
            </p:nvSpPr>
            <p:spPr>
              <a:xfrm>
                <a:off x="752129" y="4964249"/>
                <a:ext cx="836062" cy="769441"/>
              </a:xfrm>
              <a:prstGeom prst="rect">
                <a:avLst/>
              </a:prstGeom>
              <a:blipFill>
                <a:blip r:embed="rId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 name="Rectángulo 16"/>
              <p:cNvSpPr/>
              <p:nvPr/>
            </p:nvSpPr>
            <p:spPr>
              <a:xfrm>
                <a:off x="1752388" y="5281292"/>
                <a:ext cx="4412714" cy="358368"/>
              </a:xfrm>
              <a:prstGeom prst="rect">
                <a:avLst/>
              </a:prstGeom>
              <a:solidFill>
                <a:schemeClr val="accent3">
                  <a:lumMod val="40000"/>
                  <a:lumOff val="60000"/>
                </a:schemeClr>
              </a:solidFill>
            </p:spPr>
            <p:txBody>
              <a:bodyPr wrap="square" anchor="ctr">
                <a:spAutoFit/>
              </a:bodyPr>
              <a:lstStyle/>
              <a:p>
                <a:pPr algn="ctr"/>
                <a:r>
                  <a:rPr lang="es-CO" altLang="es-CO" sz="1600" dirty="0">
                    <a:solidFill>
                      <a:srgbClr val="000000"/>
                    </a:solidFill>
                    <a:latin typeface="Calibri" panose="020F0502020204030204" pitchFamily="34" charset="0"/>
                    <a:cs typeface="Calibri" panose="020F0502020204030204" pitchFamily="34" charset="0"/>
                  </a:rPr>
                  <a:t>es el sujeto que expresa la opinión “</a:t>
                </a:r>
                <a14:m>
                  <m:oMath xmlns:m="http://schemas.openxmlformats.org/officeDocument/2006/math">
                    <m:sSub>
                      <m:sSubPr>
                        <m:ctrlPr>
                          <a:rPr lang="es-CO" sz="1600" i="1">
                            <a:latin typeface="Cambria Math" panose="02040503050406030204" pitchFamily="18" charset="0"/>
                          </a:rPr>
                        </m:ctrlPr>
                      </m:sSubPr>
                      <m:e>
                        <m:r>
                          <a:rPr lang="es-CO" sz="1600" i="1">
                            <a:latin typeface="Cambria Math" panose="02040503050406030204" pitchFamily="18" charset="0"/>
                          </a:rPr>
                          <m:t>𝑠𝑜</m:t>
                        </m:r>
                      </m:e>
                      <m:sub>
                        <m:r>
                          <a:rPr lang="es-CO" sz="1600" i="1">
                            <a:latin typeface="Cambria Math" panose="02040503050406030204" pitchFamily="18" charset="0"/>
                          </a:rPr>
                          <m:t>𝑖𝑗𝑘𝑙</m:t>
                        </m:r>
                      </m:sub>
                    </m:sSub>
                  </m:oMath>
                </a14:m>
                <a:r>
                  <a:rPr lang="es-CO" altLang="es-CO" sz="1600" dirty="0">
                    <a:solidFill>
                      <a:srgbClr val="000000"/>
                    </a:solidFill>
                    <a:latin typeface="Calibri" panose="020F0502020204030204" pitchFamily="34" charset="0"/>
                    <a:cs typeface="Calibri" panose="020F0502020204030204" pitchFamily="34" charset="0"/>
                  </a:rPr>
                  <a:t>”</a:t>
                </a:r>
              </a:p>
            </p:txBody>
          </p:sp>
        </mc:Choice>
        <mc:Fallback xmlns="">
          <p:sp>
            <p:nvSpPr>
              <p:cNvPr id="17" name="Rectángulo 16"/>
              <p:cNvSpPr>
                <a:spLocks noRot="1" noChangeAspect="1" noMove="1" noResize="1" noEditPoints="1" noAdjustHandles="1" noChangeArrowheads="1" noChangeShapeType="1" noTextEdit="1"/>
              </p:cNvSpPr>
              <p:nvPr/>
            </p:nvSpPr>
            <p:spPr>
              <a:xfrm>
                <a:off x="1752388" y="5281292"/>
                <a:ext cx="4412714" cy="358368"/>
              </a:xfrm>
              <a:prstGeom prst="rect">
                <a:avLst/>
              </a:prstGeom>
              <a:blipFill>
                <a:blip r:embed="rId10"/>
                <a:stretch>
                  <a:fillRect t="-1695" b="-1864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Rectángulo 17"/>
              <p:cNvSpPr/>
              <p:nvPr/>
            </p:nvSpPr>
            <p:spPr>
              <a:xfrm>
                <a:off x="-12279" y="4260113"/>
                <a:ext cx="1656544" cy="8239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CO" sz="4400" i="1">
                              <a:latin typeface="Cambria Math" panose="02040503050406030204" pitchFamily="18" charset="0"/>
                            </a:rPr>
                          </m:ctrlPr>
                        </m:sSubPr>
                        <m:e>
                          <m:r>
                            <a:rPr lang="es-CO" sz="4400" i="1">
                              <a:latin typeface="Cambria Math" panose="02040503050406030204" pitchFamily="18" charset="0"/>
                            </a:rPr>
                            <m:t>𝑠𝑜</m:t>
                          </m:r>
                        </m:e>
                        <m:sub>
                          <m:r>
                            <a:rPr lang="es-CO" sz="4400" i="1">
                              <a:latin typeface="Cambria Math" panose="02040503050406030204" pitchFamily="18" charset="0"/>
                            </a:rPr>
                            <m:t>𝑖𝑗𝑘𝑙</m:t>
                          </m:r>
                        </m:sub>
                      </m:sSub>
                    </m:oMath>
                  </m:oMathPara>
                </a14:m>
                <a:endParaRPr lang="es-CO" sz="4400" dirty="0"/>
              </a:p>
            </p:txBody>
          </p:sp>
        </mc:Choice>
        <mc:Fallback xmlns="">
          <p:sp>
            <p:nvSpPr>
              <p:cNvPr id="18" name="Rectángulo 17"/>
              <p:cNvSpPr>
                <a:spLocks noRot="1" noChangeAspect="1" noMove="1" noResize="1" noEditPoints="1" noAdjustHandles="1" noChangeArrowheads="1" noChangeShapeType="1" noTextEdit="1"/>
              </p:cNvSpPr>
              <p:nvPr/>
            </p:nvSpPr>
            <p:spPr>
              <a:xfrm>
                <a:off x="-12279" y="4260113"/>
                <a:ext cx="1656544" cy="823944"/>
              </a:xfrm>
              <a:prstGeom prst="rect">
                <a:avLst/>
              </a:prstGeom>
              <a:blipFill>
                <a:blip r:embed="rId1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 name="Rectángulo 19"/>
              <p:cNvSpPr/>
              <p:nvPr/>
            </p:nvSpPr>
            <p:spPr>
              <a:xfrm>
                <a:off x="1768856" y="4415137"/>
                <a:ext cx="4396246" cy="624402"/>
              </a:xfrm>
              <a:prstGeom prst="rect">
                <a:avLst/>
              </a:prstGeom>
              <a:solidFill>
                <a:schemeClr val="accent3">
                  <a:lumMod val="40000"/>
                  <a:lumOff val="60000"/>
                </a:schemeClr>
              </a:solidFill>
            </p:spPr>
            <p:txBody>
              <a:bodyPr wrap="square" anchor="ctr">
                <a:spAutoFit/>
              </a:bodyPr>
              <a:lstStyle/>
              <a:p>
                <a:pPr algn="ctr"/>
                <a:r>
                  <a:rPr lang="es-CO" altLang="es-CO" sz="1600" dirty="0">
                    <a:solidFill>
                      <a:srgbClr val="000000"/>
                    </a:solidFill>
                    <a:latin typeface="Calibri" panose="020F0502020204030204" pitchFamily="34" charset="0"/>
                    <a:cs typeface="Calibri" panose="020F0502020204030204" pitchFamily="34" charset="0"/>
                  </a:rPr>
                  <a:t>es una opinión sobre la característica “</a:t>
                </a:r>
                <a14:m>
                  <m:oMath xmlns:m="http://schemas.openxmlformats.org/officeDocument/2006/math">
                    <m:sSub>
                      <m:sSubPr>
                        <m:ctrlPr>
                          <a:rPr lang="es-CO" sz="1600" i="1">
                            <a:latin typeface="Cambria Math" panose="02040503050406030204" pitchFamily="18" charset="0"/>
                          </a:rPr>
                        </m:ctrlPr>
                      </m:sSubPr>
                      <m:e>
                        <m:r>
                          <a:rPr lang="es-CO" sz="1600" i="1">
                            <a:latin typeface="Cambria Math" panose="02040503050406030204" pitchFamily="18" charset="0"/>
                          </a:rPr>
                          <m:t>𝑓</m:t>
                        </m:r>
                      </m:e>
                      <m:sub>
                        <m:r>
                          <a:rPr lang="es-CO" sz="1600" i="1">
                            <a:latin typeface="Cambria Math" panose="02040503050406030204" pitchFamily="18" charset="0"/>
                          </a:rPr>
                          <m:t>𝑗𝑘</m:t>
                        </m:r>
                      </m:sub>
                    </m:sSub>
                  </m:oMath>
                </a14:m>
                <a:r>
                  <a:rPr lang="es-CO" altLang="es-CO" sz="1600" dirty="0">
                    <a:solidFill>
                      <a:srgbClr val="000000"/>
                    </a:solidFill>
                    <a:latin typeface="Calibri" panose="020F0502020204030204" pitchFamily="34" charset="0"/>
                    <a:cs typeface="Calibri" panose="020F0502020204030204" pitchFamily="34" charset="0"/>
                  </a:rPr>
                  <a:t>” del objeto “</a:t>
                </a:r>
                <a14:m>
                  <m:oMath xmlns:m="http://schemas.openxmlformats.org/officeDocument/2006/math">
                    <m:sSub>
                      <m:sSubPr>
                        <m:ctrlPr>
                          <a:rPr lang="es-CO" sz="1600" i="1">
                            <a:latin typeface="Cambria Math" panose="02040503050406030204" pitchFamily="18" charset="0"/>
                          </a:rPr>
                        </m:ctrlPr>
                      </m:sSubPr>
                      <m:e>
                        <m:r>
                          <a:rPr lang="es-CO" sz="1600" i="1">
                            <a:latin typeface="Cambria Math" panose="02040503050406030204" pitchFamily="18" charset="0"/>
                          </a:rPr>
                          <m:t>𝑜</m:t>
                        </m:r>
                      </m:e>
                      <m:sub>
                        <m:r>
                          <a:rPr lang="es-CO" sz="1600" i="1">
                            <a:latin typeface="Cambria Math" panose="02040503050406030204" pitchFamily="18" charset="0"/>
                          </a:rPr>
                          <m:t>𝑗</m:t>
                        </m:r>
                      </m:sub>
                    </m:sSub>
                  </m:oMath>
                </a14:m>
                <a:r>
                  <a:rPr lang="es-CO" altLang="es-CO" sz="1600" dirty="0">
                    <a:solidFill>
                      <a:srgbClr val="000000"/>
                    </a:solidFill>
                    <a:latin typeface="Calibri" panose="020F0502020204030204" pitchFamily="34" charset="0"/>
                    <a:cs typeface="Calibri" panose="020F0502020204030204" pitchFamily="34" charset="0"/>
                  </a:rPr>
                  <a:t>”</a:t>
                </a:r>
              </a:p>
            </p:txBody>
          </p:sp>
        </mc:Choice>
        <mc:Fallback xmlns="">
          <p:sp>
            <p:nvSpPr>
              <p:cNvPr id="20" name="Rectángulo 19"/>
              <p:cNvSpPr>
                <a:spLocks noRot="1" noChangeAspect="1" noMove="1" noResize="1" noEditPoints="1" noAdjustHandles="1" noChangeArrowheads="1" noChangeShapeType="1" noTextEdit="1"/>
              </p:cNvSpPr>
              <p:nvPr/>
            </p:nvSpPr>
            <p:spPr>
              <a:xfrm>
                <a:off x="1768856" y="4415137"/>
                <a:ext cx="4396246" cy="624402"/>
              </a:xfrm>
              <a:prstGeom prst="rect">
                <a:avLst/>
              </a:prstGeom>
              <a:blipFill>
                <a:blip r:embed="rId12"/>
                <a:stretch>
                  <a:fillRect t="-971" b="-9709"/>
                </a:stretch>
              </a:blipFill>
            </p:spPr>
            <p:txBody>
              <a:bodyPr/>
              <a:lstStyle/>
              <a:p>
                <a:r>
                  <a:rPr lang="es-ES">
                    <a:noFill/>
                  </a:rPr>
                  <a:t> </a:t>
                </a:r>
              </a:p>
            </p:txBody>
          </p:sp>
        </mc:Fallback>
      </mc:AlternateContent>
      <p:sp>
        <p:nvSpPr>
          <p:cNvPr id="22" name="Rectángulo 21"/>
          <p:cNvSpPr/>
          <p:nvPr/>
        </p:nvSpPr>
        <p:spPr>
          <a:xfrm>
            <a:off x="7320170" y="6006439"/>
            <a:ext cx="4412714" cy="338554"/>
          </a:xfrm>
          <a:prstGeom prst="rect">
            <a:avLst/>
          </a:prstGeom>
          <a:solidFill>
            <a:schemeClr val="accent5">
              <a:lumMod val="40000"/>
              <a:lumOff val="60000"/>
            </a:schemeClr>
          </a:solidFill>
        </p:spPr>
        <p:txBody>
          <a:bodyPr wrap="square" anchor="ctr">
            <a:spAutoFit/>
          </a:bodyPr>
          <a:lstStyle/>
          <a:p>
            <a:pPr algn="ctr"/>
            <a:r>
              <a:rPr lang="es-CO" altLang="es-CO" sz="1600" dirty="0">
                <a:solidFill>
                  <a:srgbClr val="000000"/>
                </a:solidFill>
                <a:latin typeface="Calibri" panose="020F0502020204030204" pitchFamily="34" charset="0"/>
                <a:cs typeface="Calibri" panose="020F0502020204030204" pitchFamily="34" charset="0"/>
              </a:rPr>
              <a:t>Extraer la información temporal</a:t>
            </a:r>
          </a:p>
        </p:txBody>
      </p:sp>
      <p:sp>
        <p:nvSpPr>
          <p:cNvPr id="24" name="Rectángulo 23"/>
          <p:cNvSpPr/>
          <p:nvPr/>
        </p:nvSpPr>
        <p:spPr>
          <a:xfrm>
            <a:off x="7320170" y="3127457"/>
            <a:ext cx="4412714" cy="338554"/>
          </a:xfrm>
          <a:prstGeom prst="rect">
            <a:avLst/>
          </a:prstGeom>
          <a:solidFill>
            <a:schemeClr val="accent5">
              <a:lumMod val="40000"/>
              <a:lumOff val="60000"/>
            </a:schemeClr>
          </a:solidFill>
        </p:spPr>
        <p:txBody>
          <a:bodyPr wrap="square" anchor="ctr">
            <a:spAutoFit/>
          </a:bodyPr>
          <a:lstStyle/>
          <a:p>
            <a:pPr algn="ctr"/>
            <a:r>
              <a:rPr lang="es-CO" altLang="es-CO" sz="1600" dirty="0">
                <a:solidFill>
                  <a:srgbClr val="000000"/>
                </a:solidFill>
                <a:latin typeface="Calibri" panose="020F0502020204030204" pitchFamily="34" charset="0"/>
                <a:cs typeface="Calibri" panose="020F0502020204030204" pitchFamily="34" charset="0"/>
              </a:rPr>
              <a:t>Extraer el nombre de la entidad objeto</a:t>
            </a:r>
          </a:p>
        </p:txBody>
      </p:sp>
      <p:sp>
        <p:nvSpPr>
          <p:cNvPr id="25" name="Rectángulo 24"/>
          <p:cNvSpPr/>
          <p:nvPr/>
        </p:nvSpPr>
        <p:spPr>
          <a:xfrm>
            <a:off x="7320170" y="3853510"/>
            <a:ext cx="4412714" cy="338554"/>
          </a:xfrm>
          <a:prstGeom prst="rect">
            <a:avLst/>
          </a:prstGeom>
          <a:solidFill>
            <a:schemeClr val="accent5">
              <a:lumMod val="40000"/>
              <a:lumOff val="60000"/>
            </a:schemeClr>
          </a:solidFill>
        </p:spPr>
        <p:txBody>
          <a:bodyPr wrap="square" anchor="ctr">
            <a:spAutoFit/>
          </a:bodyPr>
          <a:lstStyle/>
          <a:p>
            <a:pPr algn="ctr"/>
            <a:r>
              <a:rPr lang="es-CO" altLang="es-CO" sz="1600" dirty="0">
                <a:solidFill>
                  <a:srgbClr val="000000"/>
                </a:solidFill>
                <a:latin typeface="Calibri" panose="020F0502020204030204" pitchFamily="34" charset="0"/>
                <a:cs typeface="Calibri" panose="020F0502020204030204" pitchFamily="34" charset="0"/>
              </a:rPr>
              <a:t>Extraer la información de la característica</a:t>
            </a:r>
          </a:p>
        </p:txBody>
      </p:sp>
      <p:sp>
        <p:nvSpPr>
          <p:cNvPr id="26" name="Rectángulo 25"/>
          <p:cNvSpPr/>
          <p:nvPr/>
        </p:nvSpPr>
        <p:spPr>
          <a:xfrm>
            <a:off x="7320170" y="5291199"/>
            <a:ext cx="4412714" cy="338554"/>
          </a:xfrm>
          <a:prstGeom prst="rect">
            <a:avLst/>
          </a:prstGeom>
          <a:solidFill>
            <a:schemeClr val="accent5">
              <a:lumMod val="40000"/>
              <a:lumOff val="60000"/>
            </a:schemeClr>
          </a:solidFill>
        </p:spPr>
        <p:txBody>
          <a:bodyPr wrap="square" anchor="ctr">
            <a:spAutoFit/>
          </a:bodyPr>
          <a:lstStyle/>
          <a:p>
            <a:pPr algn="ctr"/>
            <a:r>
              <a:rPr lang="es-CO" altLang="es-CO" sz="1600" dirty="0">
                <a:solidFill>
                  <a:srgbClr val="000000"/>
                </a:solidFill>
                <a:latin typeface="Calibri" panose="020F0502020204030204" pitchFamily="34" charset="0"/>
                <a:cs typeface="Calibri" panose="020F0502020204030204" pitchFamily="34" charset="0"/>
              </a:rPr>
              <a:t>Extraer la información sobre el sujeto</a:t>
            </a:r>
          </a:p>
        </p:txBody>
      </p:sp>
      <p:sp>
        <p:nvSpPr>
          <p:cNvPr id="27" name="Rectángulo 26"/>
          <p:cNvSpPr/>
          <p:nvPr/>
        </p:nvSpPr>
        <p:spPr>
          <a:xfrm>
            <a:off x="7336638" y="4558061"/>
            <a:ext cx="4396246" cy="338554"/>
          </a:xfrm>
          <a:prstGeom prst="rect">
            <a:avLst/>
          </a:prstGeom>
          <a:solidFill>
            <a:schemeClr val="accent5">
              <a:lumMod val="40000"/>
              <a:lumOff val="60000"/>
            </a:schemeClr>
          </a:solidFill>
        </p:spPr>
        <p:txBody>
          <a:bodyPr wrap="square" anchor="ctr">
            <a:spAutoFit/>
          </a:bodyPr>
          <a:lstStyle/>
          <a:p>
            <a:pPr algn="ctr"/>
            <a:r>
              <a:rPr lang="es-CO" altLang="es-CO" sz="1600" dirty="0" err="1">
                <a:solidFill>
                  <a:srgbClr val="000000"/>
                </a:solidFill>
                <a:latin typeface="Calibri" panose="020F0502020204030204" pitchFamily="34" charset="0"/>
                <a:cs typeface="Calibri" panose="020F0502020204030204" pitchFamily="34" charset="0"/>
              </a:rPr>
              <a:t>Sentiment</a:t>
            </a:r>
            <a:r>
              <a:rPr lang="es-CO" altLang="es-CO" sz="1600" dirty="0">
                <a:solidFill>
                  <a:srgbClr val="000000"/>
                </a:solidFill>
                <a:latin typeface="Calibri" panose="020F0502020204030204" pitchFamily="34" charset="0"/>
                <a:cs typeface="Calibri" panose="020F0502020204030204" pitchFamily="34" charset="0"/>
              </a:rPr>
              <a:t> </a:t>
            </a:r>
            <a:r>
              <a:rPr lang="es-CO" altLang="es-CO" sz="1600" dirty="0" err="1">
                <a:solidFill>
                  <a:srgbClr val="000000"/>
                </a:solidFill>
                <a:latin typeface="Calibri" panose="020F0502020204030204" pitchFamily="34" charset="0"/>
                <a:cs typeface="Calibri" panose="020F0502020204030204" pitchFamily="34" charset="0"/>
              </a:rPr>
              <a:t>analysis</a:t>
            </a:r>
            <a:endParaRPr lang="es-CO" altLang="es-CO" sz="1600" dirty="0">
              <a:solidFill>
                <a:srgbClr val="000000"/>
              </a:solidFill>
              <a:latin typeface="Calibri" panose="020F0502020204030204" pitchFamily="34" charset="0"/>
              <a:cs typeface="Calibri" panose="020F0502020204030204" pitchFamily="34" charset="0"/>
            </a:endParaRPr>
          </a:p>
        </p:txBody>
      </p:sp>
      <p:cxnSp>
        <p:nvCxnSpPr>
          <p:cNvPr id="6" name="Conector recto de flecha 5"/>
          <p:cNvCxnSpPr/>
          <p:nvPr/>
        </p:nvCxnSpPr>
        <p:spPr bwMode="auto">
          <a:xfrm>
            <a:off x="6312030" y="3284980"/>
            <a:ext cx="846851" cy="0"/>
          </a:xfrm>
          <a:prstGeom prst="straightConnector1">
            <a:avLst/>
          </a:prstGeom>
          <a:noFill/>
          <a:ln w="28575" cap="flat" cmpd="sng" algn="ctr">
            <a:solidFill>
              <a:schemeClr val="accent4">
                <a:lumMod val="75000"/>
              </a:schemeClr>
            </a:solidFill>
            <a:prstDash val="solid"/>
            <a:round/>
            <a:headEnd type="none" w="med" len="med"/>
            <a:tailEnd type="triangle"/>
          </a:ln>
          <a:effectLst/>
        </p:spPr>
      </p:cxnSp>
      <p:cxnSp>
        <p:nvCxnSpPr>
          <p:cNvPr id="28" name="Conector recto de flecha 27"/>
          <p:cNvCxnSpPr/>
          <p:nvPr/>
        </p:nvCxnSpPr>
        <p:spPr bwMode="auto">
          <a:xfrm>
            <a:off x="6312030" y="4005080"/>
            <a:ext cx="846851" cy="0"/>
          </a:xfrm>
          <a:prstGeom prst="straightConnector1">
            <a:avLst/>
          </a:prstGeom>
          <a:noFill/>
          <a:ln w="28575" cap="flat" cmpd="sng" algn="ctr">
            <a:solidFill>
              <a:schemeClr val="accent4">
                <a:lumMod val="75000"/>
              </a:schemeClr>
            </a:solidFill>
            <a:prstDash val="solid"/>
            <a:round/>
            <a:headEnd type="none" w="med" len="med"/>
            <a:tailEnd type="triangle"/>
          </a:ln>
          <a:effectLst/>
        </p:spPr>
      </p:cxnSp>
      <p:cxnSp>
        <p:nvCxnSpPr>
          <p:cNvPr id="29" name="Conector recto de flecha 28"/>
          <p:cNvCxnSpPr/>
          <p:nvPr/>
        </p:nvCxnSpPr>
        <p:spPr bwMode="auto">
          <a:xfrm>
            <a:off x="6312030" y="4725180"/>
            <a:ext cx="846851" cy="0"/>
          </a:xfrm>
          <a:prstGeom prst="straightConnector1">
            <a:avLst/>
          </a:prstGeom>
          <a:noFill/>
          <a:ln w="28575" cap="flat" cmpd="sng" algn="ctr">
            <a:solidFill>
              <a:schemeClr val="accent4">
                <a:lumMod val="75000"/>
              </a:schemeClr>
            </a:solidFill>
            <a:prstDash val="solid"/>
            <a:round/>
            <a:headEnd type="none" w="med" len="med"/>
            <a:tailEnd type="triangle"/>
          </a:ln>
          <a:effectLst/>
        </p:spPr>
      </p:cxnSp>
      <p:cxnSp>
        <p:nvCxnSpPr>
          <p:cNvPr id="30" name="Conector recto de flecha 29"/>
          <p:cNvCxnSpPr/>
          <p:nvPr/>
        </p:nvCxnSpPr>
        <p:spPr bwMode="auto">
          <a:xfrm>
            <a:off x="6312030" y="5445280"/>
            <a:ext cx="846851" cy="0"/>
          </a:xfrm>
          <a:prstGeom prst="straightConnector1">
            <a:avLst/>
          </a:prstGeom>
          <a:noFill/>
          <a:ln w="28575" cap="flat" cmpd="sng" algn="ctr">
            <a:solidFill>
              <a:schemeClr val="accent4">
                <a:lumMod val="75000"/>
              </a:schemeClr>
            </a:solidFill>
            <a:prstDash val="solid"/>
            <a:round/>
            <a:headEnd type="none" w="med" len="med"/>
            <a:tailEnd type="triangle"/>
          </a:ln>
          <a:effectLst/>
        </p:spPr>
      </p:cxnSp>
      <p:cxnSp>
        <p:nvCxnSpPr>
          <p:cNvPr id="31" name="Conector recto de flecha 30"/>
          <p:cNvCxnSpPr/>
          <p:nvPr/>
        </p:nvCxnSpPr>
        <p:spPr bwMode="auto">
          <a:xfrm>
            <a:off x="6312030" y="6165380"/>
            <a:ext cx="846851" cy="0"/>
          </a:xfrm>
          <a:prstGeom prst="straightConnector1">
            <a:avLst/>
          </a:prstGeom>
          <a:noFill/>
          <a:ln w="28575" cap="flat" cmpd="sng" algn="ctr">
            <a:solidFill>
              <a:schemeClr val="accent4">
                <a:lumMod val="75000"/>
              </a:schemeClr>
            </a:solidFill>
            <a:prstDash val="solid"/>
            <a:round/>
            <a:headEnd type="none" w="med" len="med"/>
            <a:tailEnd type="triangle"/>
          </a:ln>
          <a:effectLst/>
        </p:spPr>
      </p:cxnSp>
    </p:spTree>
    <p:extLst>
      <p:ext uri="{BB962C8B-B14F-4D97-AF65-F5344CB8AC3E}">
        <p14:creationId xmlns:p14="http://schemas.microsoft.com/office/powerpoint/2010/main" val="3567653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err="1">
                <a:latin typeface="Calibri" panose="020F0502020204030204" pitchFamily="34" charset="0"/>
                <a:cs typeface="Calibri" panose="020F0502020204030204" pitchFamily="34" charset="0"/>
              </a:rPr>
              <a:t>Opinion</a:t>
            </a:r>
            <a:r>
              <a:rPr lang="es-ES" b="1" dirty="0">
                <a:latin typeface="Calibri" panose="020F0502020204030204" pitchFamily="34" charset="0"/>
                <a:cs typeface="Calibri" panose="020F0502020204030204" pitchFamily="34" charset="0"/>
              </a:rPr>
              <a:t> </a:t>
            </a:r>
            <a:r>
              <a:rPr lang="es-ES" b="1" dirty="0" err="1">
                <a:latin typeface="Calibri" panose="020F0502020204030204" pitchFamily="34" charset="0"/>
                <a:cs typeface="Calibri" panose="020F0502020204030204" pitchFamily="34" charset="0"/>
              </a:rPr>
              <a:t>mining</a:t>
            </a:r>
            <a:r>
              <a:rPr lang="es-ES" b="1" dirty="0">
                <a:latin typeface="Calibri" panose="020F0502020204030204" pitchFamily="34" charset="0"/>
                <a:cs typeface="Calibri" panose="020F0502020204030204" pitchFamily="34" charset="0"/>
              </a:rPr>
              <a:t>, dos grandes familias de técnicas</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31</a:t>
            </a:fld>
            <a:endParaRPr lang="it-IT" dirty="0">
              <a:latin typeface="Calibri" panose="020F0502020204030204" pitchFamily="34" charset="0"/>
              <a:cs typeface="Calibri" panose="020F0502020204030204" pitchFamily="34" charset="0"/>
            </a:endParaRPr>
          </a:p>
        </p:txBody>
      </p:sp>
      <p:sp>
        <p:nvSpPr>
          <p:cNvPr id="32" name="Rectángulo 31"/>
          <p:cNvSpPr/>
          <p:nvPr/>
        </p:nvSpPr>
        <p:spPr bwMode="auto">
          <a:xfrm>
            <a:off x="1631955" y="1844780"/>
            <a:ext cx="3816530" cy="64809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n-US" altLang="ko-KR" sz="2000" dirty="0">
                <a:solidFill>
                  <a:schemeClr val="bg1"/>
                </a:solidFill>
                <a:latin typeface="Calibri" panose="020F0502020204030204" pitchFamily="34" charset="0"/>
                <a:ea typeface="굴림" charset="-127"/>
                <a:cs typeface="Calibri" panose="020F0502020204030204" pitchFamily="34" charset="0"/>
              </a:rPr>
              <a:t>Unsupervised techniques</a:t>
            </a:r>
          </a:p>
        </p:txBody>
      </p:sp>
      <p:sp>
        <p:nvSpPr>
          <p:cNvPr id="33" name="Rectángulo 32"/>
          <p:cNvSpPr/>
          <p:nvPr/>
        </p:nvSpPr>
        <p:spPr bwMode="auto">
          <a:xfrm>
            <a:off x="6672080" y="1844780"/>
            <a:ext cx="3816530" cy="64809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n-US" altLang="ko-KR" sz="2000" dirty="0">
                <a:solidFill>
                  <a:schemeClr val="bg1"/>
                </a:solidFill>
                <a:latin typeface="Calibri" panose="020F0502020204030204" pitchFamily="34" charset="0"/>
                <a:ea typeface="굴림" charset="-127"/>
                <a:cs typeface="Calibri" panose="020F0502020204030204" pitchFamily="34" charset="0"/>
              </a:rPr>
              <a:t>Supervised techniques</a:t>
            </a:r>
          </a:p>
        </p:txBody>
      </p:sp>
      <p:sp>
        <p:nvSpPr>
          <p:cNvPr id="34" name="Rectángulo 33"/>
          <p:cNvSpPr/>
          <p:nvPr/>
        </p:nvSpPr>
        <p:spPr>
          <a:xfrm>
            <a:off x="1631956" y="3178431"/>
            <a:ext cx="3816530" cy="2062103"/>
          </a:xfrm>
          <a:prstGeom prst="rect">
            <a:avLst/>
          </a:prstGeom>
          <a:solidFill>
            <a:schemeClr val="accent1">
              <a:lumMod val="20000"/>
              <a:lumOff val="80000"/>
            </a:schemeClr>
          </a:solidFill>
        </p:spPr>
        <p:txBody>
          <a:bodyPr wrap="square" anchor="ctr">
            <a:spAutoFit/>
          </a:bodyPr>
          <a:lstStyle/>
          <a:p>
            <a:pPr algn="ctr"/>
            <a:r>
              <a:rPr lang="es-CO" altLang="es-CO" sz="1600" dirty="0">
                <a:solidFill>
                  <a:srgbClr val="000000"/>
                </a:solidFill>
                <a:latin typeface="Calibri" panose="020F0502020204030204" pitchFamily="34" charset="0"/>
                <a:cs typeface="Calibri" panose="020F0502020204030204" pitchFamily="34" charset="0"/>
              </a:rPr>
              <a:t>Son métodos de análisis en los cuales un ordenador lleva a cabo de forma autosuficiente la clasificación del sentimiento, sin necesidad de interacción humana durante el proceso de clasificación.</a:t>
            </a:r>
          </a:p>
          <a:p>
            <a:pPr algn="ctr"/>
            <a:endParaRPr lang="es-CO" altLang="es-CO" sz="1600" dirty="0">
              <a:solidFill>
                <a:srgbClr val="000000"/>
              </a:solidFill>
              <a:latin typeface="Calibri" panose="020F0502020204030204" pitchFamily="34" charset="0"/>
              <a:cs typeface="Calibri" panose="020F0502020204030204" pitchFamily="34" charset="0"/>
            </a:endParaRPr>
          </a:p>
          <a:p>
            <a:pPr algn="ctr"/>
            <a:r>
              <a:rPr lang="es-CO" altLang="es-CO" sz="1600" dirty="0">
                <a:solidFill>
                  <a:srgbClr val="000000"/>
                </a:solidFill>
                <a:latin typeface="Calibri" panose="020F0502020204030204" pitchFamily="34" charset="0"/>
                <a:cs typeface="Calibri" panose="020F0502020204030204" pitchFamily="34" charset="0"/>
              </a:rPr>
              <a:t>Las técnicas mas utilizadas en el mercado al estado actual son técnicas no supervisadas.</a:t>
            </a:r>
          </a:p>
        </p:txBody>
      </p:sp>
      <p:sp>
        <p:nvSpPr>
          <p:cNvPr id="35" name="Rectángulo 34"/>
          <p:cNvSpPr/>
          <p:nvPr/>
        </p:nvSpPr>
        <p:spPr>
          <a:xfrm>
            <a:off x="6672080" y="3178431"/>
            <a:ext cx="3816530" cy="1815882"/>
          </a:xfrm>
          <a:prstGeom prst="rect">
            <a:avLst/>
          </a:prstGeom>
          <a:solidFill>
            <a:schemeClr val="accent1">
              <a:lumMod val="20000"/>
              <a:lumOff val="80000"/>
            </a:schemeClr>
          </a:solidFill>
        </p:spPr>
        <p:txBody>
          <a:bodyPr wrap="square" anchor="ctr">
            <a:spAutoFit/>
          </a:bodyPr>
          <a:lstStyle/>
          <a:p>
            <a:pPr algn="ctr"/>
            <a:r>
              <a:rPr lang="es-CO" altLang="es-CO" sz="1600" dirty="0">
                <a:solidFill>
                  <a:srgbClr val="000000"/>
                </a:solidFill>
                <a:latin typeface="Calibri" panose="020F0502020204030204" pitchFamily="34" charset="0"/>
                <a:cs typeface="Calibri" panose="020F0502020204030204" pitchFamily="34" charset="0"/>
              </a:rPr>
              <a:t>Son métodos de análisis en los cuales es necesaria una interacción humana durante el proceso de clasificación del sentimiento para integrar la función del ordenador.</a:t>
            </a:r>
          </a:p>
          <a:p>
            <a:pPr algn="ctr"/>
            <a:endParaRPr lang="es-CO" altLang="es-CO" sz="1600" dirty="0">
              <a:solidFill>
                <a:srgbClr val="000000"/>
              </a:solidFill>
              <a:latin typeface="Calibri" panose="020F0502020204030204" pitchFamily="34" charset="0"/>
              <a:cs typeface="Calibri" panose="020F0502020204030204" pitchFamily="34" charset="0"/>
            </a:endParaRPr>
          </a:p>
          <a:p>
            <a:pPr algn="ctr"/>
            <a:r>
              <a:rPr lang="es-CO" altLang="es-CO" sz="1600" dirty="0">
                <a:solidFill>
                  <a:srgbClr val="000000"/>
                </a:solidFill>
                <a:latin typeface="Calibri" panose="020F0502020204030204" pitchFamily="34" charset="0"/>
                <a:cs typeface="Calibri" panose="020F0502020204030204" pitchFamily="34" charset="0"/>
              </a:rPr>
              <a:t>El desarrollo futuro del </a:t>
            </a:r>
            <a:r>
              <a:rPr lang="es-CO" altLang="es-CO" sz="1600" dirty="0" err="1">
                <a:solidFill>
                  <a:srgbClr val="000000"/>
                </a:solidFill>
                <a:latin typeface="Calibri" panose="020F0502020204030204" pitchFamily="34" charset="0"/>
                <a:cs typeface="Calibri" panose="020F0502020204030204" pitchFamily="34" charset="0"/>
              </a:rPr>
              <a:t>opinion</a:t>
            </a:r>
            <a:r>
              <a:rPr lang="es-CO" altLang="es-CO" sz="1600" dirty="0">
                <a:solidFill>
                  <a:srgbClr val="000000"/>
                </a:solidFill>
                <a:latin typeface="Calibri" panose="020F0502020204030204" pitchFamily="34" charset="0"/>
                <a:cs typeface="Calibri" panose="020F0502020204030204" pitchFamily="34" charset="0"/>
              </a:rPr>
              <a:t> </a:t>
            </a:r>
            <a:r>
              <a:rPr lang="es-CO" altLang="es-CO" sz="1600" dirty="0" err="1">
                <a:solidFill>
                  <a:srgbClr val="000000"/>
                </a:solidFill>
                <a:latin typeface="Calibri" panose="020F0502020204030204" pitchFamily="34" charset="0"/>
                <a:cs typeface="Calibri" panose="020F0502020204030204" pitchFamily="34" charset="0"/>
              </a:rPr>
              <a:t>mining</a:t>
            </a:r>
            <a:r>
              <a:rPr lang="es-CO" altLang="es-CO" sz="1600" dirty="0">
                <a:solidFill>
                  <a:srgbClr val="000000"/>
                </a:solidFill>
                <a:latin typeface="Calibri" panose="020F0502020204030204" pitchFamily="34" charset="0"/>
                <a:cs typeface="Calibri" panose="020F0502020204030204" pitchFamily="34" charset="0"/>
              </a:rPr>
              <a:t> pasa por este tipo de técnicas</a:t>
            </a:r>
          </a:p>
        </p:txBody>
      </p:sp>
    </p:spTree>
    <p:extLst>
      <p:ext uri="{BB962C8B-B14F-4D97-AF65-F5344CB8AC3E}">
        <p14:creationId xmlns:p14="http://schemas.microsoft.com/office/powerpoint/2010/main" val="3351062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err="1">
                <a:latin typeface="Calibri" panose="020F0502020204030204" pitchFamily="34" charset="0"/>
                <a:cs typeface="Calibri" panose="020F0502020204030204" pitchFamily="34" charset="0"/>
              </a:rPr>
              <a:t>Unsupervised</a:t>
            </a:r>
            <a:r>
              <a:rPr lang="es-ES" b="1" dirty="0">
                <a:latin typeface="Calibri" panose="020F0502020204030204" pitchFamily="34" charset="0"/>
                <a:cs typeface="Calibri" panose="020F0502020204030204" pitchFamily="34" charset="0"/>
              </a:rPr>
              <a:t> </a:t>
            </a:r>
            <a:r>
              <a:rPr lang="es-ES" b="1" dirty="0" err="1">
                <a:latin typeface="Calibri" panose="020F0502020204030204" pitchFamily="34" charset="0"/>
                <a:cs typeface="Calibri" panose="020F0502020204030204" pitchFamily="34" charset="0"/>
              </a:rPr>
              <a:t>techniques</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32</a:t>
            </a:fld>
            <a:endParaRPr lang="it-IT" dirty="0">
              <a:latin typeface="Calibri" panose="020F0502020204030204" pitchFamily="34" charset="0"/>
              <a:cs typeface="Calibri" panose="020F0502020204030204" pitchFamily="34" charset="0"/>
            </a:endParaRPr>
          </a:p>
        </p:txBody>
      </p:sp>
      <p:sp>
        <p:nvSpPr>
          <p:cNvPr id="10" name="Rectángulo 9"/>
          <p:cNvSpPr/>
          <p:nvPr/>
        </p:nvSpPr>
        <p:spPr bwMode="auto">
          <a:xfrm>
            <a:off x="1631955" y="1844780"/>
            <a:ext cx="3816530" cy="64809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n-US" altLang="ko-KR" sz="2000" dirty="0">
                <a:solidFill>
                  <a:schemeClr val="bg1"/>
                </a:solidFill>
                <a:latin typeface="Calibri" panose="020F0502020204030204" pitchFamily="34" charset="0"/>
                <a:ea typeface="굴림" charset="-127"/>
                <a:cs typeface="Calibri" panose="020F0502020204030204" pitchFamily="34" charset="0"/>
              </a:rPr>
              <a:t>Lexicon based</a:t>
            </a:r>
          </a:p>
        </p:txBody>
      </p:sp>
      <p:sp>
        <p:nvSpPr>
          <p:cNvPr id="11" name="Rectángulo 10"/>
          <p:cNvSpPr/>
          <p:nvPr/>
        </p:nvSpPr>
        <p:spPr bwMode="auto">
          <a:xfrm>
            <a:off x="6672080" y="1844780"/>
            <a:ext cx="3816530" cy="64809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n-US" altLang="ko-KR" sz="2000" dirty="0">
                <a:solidFill>
                  <a:schemeClr val="bg1"/>
                </a:solidFill>
                <a:latin typeface="Calibri" panose="020F0502020204030204" pitchFamily="34" charset="0"/>
                <a:ea typeface="굴림" charset="-127"/>
                <a:cs typeface="Calibri" panose="020F0502020204030204" pitchFamily="34" charset="0"/>
              </a:rPr>
              <a:t>Topic Modeling</a:t>
            </a:r>
          </a:p>
        </p:txBody>
      </p:sp>
      <p:sp>
        <p:nvSpPr>
          <p:cNvPr id="4" name="Rectángulo 3"/>
          <p:cNvSpPr/>
          <p:nvPr/>
        </p:nvSpPr>
        <p:spPr>
          <a:xfrm>
            <a:off x="1631955" y="2578269"/>
            <a:ext cx="3816530" cy="2308324"/>
          </a:xfrm>
          <a:prstGeom prst="rect">
            <a:avLst/>
          </a:prstGeom>
          <a:solidFill>
            <a:schemeClr val="accent1">
              <a:lumMod val="20000"/>
              <a:lumOff val="80000"/>
            </a:schemeClr>
          </a:solidFill>
        </p:spPr>
        <p:txBody>
          <a:bodyPr wrap="square" anchor="ctr">
            <a:spAutoFit/>
          </a:bodyPr>
          <a:lstStyle/>
          <a:p>
            <a:pPr algn="ctr"/>
            <a:r>
              <a:rPr lang="es-CO" sz="1600" dirty="0">
                <a:solidFill>
                  <a:srgbClr val="000000"/>
                </a:solidFill>
                <a:latin typeface="Calibri" panose="020F0502020204030204" pitchFamily="34" charset="0"/>
                <a:cs typeface="Calibri" panose="020F0502020204030204" pitchFamily="34" charset="0"/>
              </a:rPr>
              <a:t>Básicamente este tipo de enfoque se basa en el principio que la polaridad de un texto se puede obtener basándose en la polaridad de las palabras que lo conforman.</a:t>
            </a:r>
          </a:p>
          <a:p>
            <a:pPr algn="ctr"/>
            <a:endParaRPr lang="es-CO" sz="1600" dirty="0">
              <a:solidFill>
                <a:srgbClr val="000000"/>
              </a:solidFill>
              <a:latin typeface="Calibri" panose="020F0502020204030204" pitchFamily="34" charset="0"/>
              <a:cs typeface="Calibri" panose="020F0502020204030204" pitchFamily="34" charset="0"/>
            </a:endParaRPr>
          </a:p>
          <a:p>
            <a:pPr algn="ctr"/>
            <a:r>
              <a:rPr lang="es-CO" sz="1600" dirty="0">
                <a:solidFill>
                  <a:srgbClr val="000000"/>
                </a:solidFill>
                <a:latin typeface="Calibri" panose="020F0502020204030204" pitchFamily="34" charset="0"/>
                <a:cs typeface="Calibri" panose="020F0502020204030204" pitchFamily="34" charset="0"/>
              </a:rPr>
              <a:t>Dentro de los diccionarios mas conocidos van </a:t>
            </a:r>
            <a:r>
              <a:rPr lang="es-CO" sz="1600" dirty="0" err="1">
                <a:solidFill>
                  <a:srgbClr val="000000"/>
                </a:solidFill>
                <a:latin typeface="Calibri" panose="020F0502020204030204" pitchFamily="34" charset="0"/>
                <a:cs typeface="Calibri" panose="020F0502020204030204" pitchFamily="34" charset="0"/>
              </a:rPr>
              <a:t>SentiWordNet</a:t>
            </a:r>
            <a:r>
              <a:rPr lang="es-CO" sz="1600" dirty="0">
                <a:solidFill>
                  <a:srgbClr val="000000"/>
                </a:solidFill>
                <a:latin typeface="Calibri" panose="020F0502020204030204" pitchFamily="34" charset="0"/>
                <a:cs typeface="Calibri" panose="020F0502020204030204" pitchFamily="34" charset="0"/>
              </a:rPr>
              <a:t>, </a:t>
            </a:r>
            <a:r>
              <a:rPr lang="es-CO" sz="1600" dirty="0" err="1">
                <a:solidFill>
                  <a:srgbClr val="000000"/>
                </a:solidFill>
                <a:latin typeface="Calibri" panose="020F0502020204030204" pitchFamily="34" charset="0"/>
                <a:cs typeface="Calibri" panose="020F0502020204030204" pitchFamily="34" charset="0"/>
              </a:rPr>
              <a:t>WordNet-Affect</a:t>
            </a:r>
            <a:r>
              <a:rPr lang="es-CO" sz="1600" dirty="0">
                <a:solidFill>
                  <a:srgbClr val="000000"/>
                </a:solidFill>
                <a:latin typeface="Calibri" panose="020F0502020204030204" pitchFamily="34" charset="0"/>
                <a:cs typeface="Calibri" panose="020F0502020204030204" pitchFamily="34" charset="0"/>
              </a:rPr>
              <a:t>, MPQA, </a:t>
            </a:r>
            <a:r>
              <a:rPr lang="es-CO" sz="1600" dirty="0" err="1">
                <a:solidFill>
                  <a:srgbClr val="000000"/>
                </a:solidFill>
                <a:latin typeface="Calibri" panose="020F0502020204030204" pitchFamily="34" charset="0"/>
                <a:cs typeface="Calibri" panose="020F0502020204030204" pitchFamily="34" charset="0"/>
              </a:rPr>
              <a:t>SenticNet</a:t>
            </a:r>
            <a:r>
              <a:rPr lang="es-CO" sz="1600" dirty="0">
                <a:solidFill>
                  <a:srgbClr val="000000"/>
                </a:solidFill>
                <a:latin typeface="Calibri" panose="020F0502020204030204" pitchFamily="34" charset="0"/>
                <a:cs typeface="Calibri" panose="020F0502020204030204" pitchFamily="34" charset="0"/>
              </a:rPr>
              <a:t>, General </a:t>
            </a:r>
            <a:r>
              <a:rPr lang="es-CO" sz="1600" dirty="0" err="1">
                <a:solidFill>
                  <a:srgbClr val="000000"/>
                </a:solidFill>
                <a:latin typeface="Calibri" panose="020F0502020204030204" pitchFamily="34" charset="0"/>
                <a:cs typeface="Calibri" panose="020F0502020204030204" pitchFamily="34" charset="0"/>
              </a:rPr>
              <a:t>Inquirer</a:t>
            </a:r>
            <a:r>
              <a:rPr lang="es-CO" sz="1600" dirty="0">
                <a:solidFill>
                  <a:srgbClr val="000000"/>
                </a:solidFill>
                <a:latin typeface="Calibri" panose="020F0502020204030204" pitchFamily="34" charset="0"/>
                <a:cs typeface="Calibri" panose="020F0502020204030204" pitchFamily="34" charset="0"/>
              </a:rPr>
              <a:t>, LIWC (</a:t>
            </a:r>
            <a:r>
              <a:rPr lang="es-CO" sz="1600" dirty="0" err="1">
                <a:solidFill>
                  <a:srgbClr val="000000"/>
                </a:solidFill>
                <a:latin typeface="Calibri" panose="020F0502020204030204" pitchFamily="34" charset="0"/>
                <a:cs typeface="Calibri" panose="020F0502020204030204" pitchFamily="34" charset="0"/>
              </a:rPr>
              <a:t>Linguistic</a:t>
            </a:r>
            <a:r>
              <a:rPr lang="es-CO" sz="1600" dirty="0">
                <a:solidFill>
                  <a:srgbClr val="000000"/>
                </a:solidFill>
                <a:latin typeface="Calibri" panose="020F0502020204030204" pitchFamily="34" charset="0"/>
                <a:cs typeface="Calibri" panose="020F0502020204030204" pitchFamily="34" charset="0"/>
              </a:rPr>
              <a:t> </a:t>
            </a:r>
            <a:r>
              <a:rPr lang="es-CO" sz="1600" dirty="0" err="1">
                <a:solidFill>
                  <a:srgbClr val="000000"/>
                </a:solidFill>
                <a:latin typeface="Calibri" panose="020F0502020204030204" pitchFamily="34" charset="0"/>
                <a:cs typeface="Calibri" panose="020F0502020204030204" pitchFamily="34" charset="0"/>
              </a:rPr>
              <a:t>Inquiry</a:t>
            </a:r>
            <a:r>
              <a:rPr lang="es-CO" sz="1600" dirty="0">
                <a:solidFill>
                  <a:srgbClr val="000000"/>
                </a:solidFill>
                <a:latin typeface="Calibri" panose="020F0502020204030204" pitchFamily="34" charset="0"/>
                <a:cs typeface="Calibri" panose="020F0502020204030204" pitchFamily="34" charset="0"/>
              </a:rPr>
              <a:t> and Word </a:t>
            </a:r>
            <a:r>
              <a:rPr lang="es-CO" sz="1600" dirty="0" err="1">
                <a:solidFill>
                  <a:srgbClr val="000000"/>
                </a:solidFill>
                <a:latin typeface="Calibri" panose="020F0502020204030204" pitchFamily="34" charset="0"/>
                <a:cs typeface="Calibri" panose="020F0502020204030204" pitchFamily="34" charset="0"/>
              </a:rPr>
              <a:t>Count</a:t>
            </a:r>
            <a:r>
              <a:rPr lang="es-CO" sz="1600" dirty="0">
                <a:solidFill>
                  <a:srgbClr val="000000"/>
                </a:solidFill>
                <a:latin typeface="Calibri" panose="020F0502020204030204" pitchFamily="34" charset="0"/>
                <a:cs typeface="Calibri" panose="020F0502020204030204" pitchFamily="34" charset="0"/>
              </a:rPr>
              <a:t>)</a:t>
            </a:r>
          </a:p>
        </p:txBody>
      </p:sp>
      <p:sp>
        <p:nvSpPr>
          <p:cNvPr id="13" name="Rectángulo 12"/>
          <p:cNvSpPr/>
          <p:nvPr/>
        </p:nvSpPr>
        <p:spPr>
          <a:xfrm>
            <a:off x="6672080" y="2578269"/>
            <a:ext cx="3816530" cy="2800767"/>
          </a:xfrm>
          <a:prstGeom prst="rect">
            <a:avLst/>
          </a:prstGeom>
          <a:solidFill>
            <a:schemeClr val="accent1">
              <a:lumMod val="20000"/>
              <a:lumOff val="80000"/>
            </a:schemeClr>
          </a:solidFill>
        </p:spPr>
        <p:txBody>
          <a:bodyPr wrap="square" anchor="ctr">
            <a:spAutoFit/>
          </a:bodyPr>
          <a:lstStyle/>
          <a:p>
            <a:pPr algn="ctr"/>
            <a:r>
              <a:rPr lang="es-CO" sz="1600" dirty="0">
                <a:solidFill>
                  <a:srgbClr val="000000"/>
                </a:solidFill>
                <a:latin typeface="Calibri" panose="020F0502020204030204" pitchFamily="34" charset="0"/>
                <a:cs typeface="Calibri" panose="020F0502020204030204" pitchFamily="34" charset="0"/>
              </a:rPr>
              <a:t>Estas técnicas se utilizan para extraer los temas principales que caracterizan un conjunto de textos. El principio en el cual se basan es que para inferir las matices de un texto hay que encontrar los tópicos latentes en este texto.</a:t>
            </a:r>
          </a:p>
          <a:p>
            <a:pPr algn="ctr"/>
            <a:endParaRPr lang="es-CO" sz="1600" dirty="0">
              <a:solidFill>
                <a:srgbClr val="000000"/>
              </a:solidFill>
              <a:latin typeface="Calibri" panose="020F0502020204030204" pitchFamily="34" charset="0"/>
              <a:cs typeface="Calibri" panose="020F0502020204030204" pitchFamily="34" charset="0"/>
            </a:endParaRPr>
          </a:p>
          <a:p>
            <a:pPr algn="ctr"/>
            <a:r>
              <a:rPr lang="es-CO" sz="1600" dirty="0">
                <a:solidFill>
                  <a:srgbClr val="000000"/>
                </a:solidFill>
                <a:latin typeface="Calibri" panose="020F0502020204030204" pitchFamily="34" charset="0"/>
                <a:cs typeface="Calibri" panose="020F0502020204030204" pitchFamily="34" charset="0"/>
              </a:rPr>
              <a:t>Las técnicas mas conocidas son LSA (</a:t>
            </a:r>
            <a:r>
              <a:rPr lang="es-CO" sz="1600" dirty="0" err="1">
                <a:solidFill>
                  <a:srgbClr val="000000"/>
                </a:solidFill>
                <a:latin typeface="Calibri" panose="020F0502020204030204" pitchFamily="34" charset="0"/>
                <a:cs typeface="Calibri" panose="020F0502020204030204" pitchFamily="34" charset="0"/>
              </a:rPr>
              <a:t>Latent</a:t>
            </a:r>
            <a:r>
              <a:rPr lang="es-CO" sz="1600" dirty="0">
                <a:solidFill>
                  <a:srgbClr val="000000"/>
                </a:solidFill>
                <a:latin typeface="Calibri" panose="020F0502020204030204" pitchFamily="34" charset="0"/>
                <a:cs typeface="Calibri" panose="020F0502020204030204" pitchFamily="34" charset="0"/>
              </a:rPr>
              <a:t> </a:t>
            </a:r>
            <a:r>
              <a:rPr lang="es-CO" sz="1600" dirty="0" err="1">
                <a:solidFill>
                  <a:srgbClr val="000000"/>
                </a:solidFill>
                <a:latin typeface="Calibri" panose="020F0502020204030204" pitchFamily="34" charset="0"/>
                <a:cs typeface="Calibri" panose="020F0502020204030204" pitchFamily="34" charset="0"/>
              </a:rPr>
              <a:t>Semanthic</a:t>
            </a:r>
            <a:r>
              <a:rPr lang="es-CO" sz="1600" dirty="0">
                <a:solidFill>
                  <a:srgbClr val="000000"/>
                </a:solidFill>
                <a:latin typeface="Calibri" panose="020F0502020204030204" pitchFamily="34" charset="0"/>
                <a:cs typeface="Calibri" panose="020F0502020204030204" pitchFamily="34" charset="0"/>
              </a:rPr>
              <a:t> </a:t>
            </a:r>
            <a:r>
              <a:rPr lang="es-CO" sz="1600" dirty="0" err="1">
                <a:solidFill>
                  <a:srgbClr val="000000"/>
                </a:solidFill>
                <a:latin typeface="Calibri" panose="020F0502020204030204" pitchFamily="34" charset="0"/>
                <a:cs typeface="Calibri" panose="020F0502020204030204" pitchFamily="34" charset="0"/>
              </a:rPr>
              <a:t>Analysis</a:t>
            </a:r>
            <a:r>
              <a:rPr lang="es-CO" sz="1600" dirty="0">
                <a:solidFill>
                  <a:srgbClr val="000000"/>
                </a:solidFill>
                <a:latin typeface="Calibri" panose="020F0502020204030204" pitchFamily="34" charset="0"/>
                <a:cs typeface="Calibri" panose="020F0502020204030204" pitchFamily="34" charset="0"/>
              </a:rPr>
              <a:t>), </a:t>
            </a:r>
            <a:r>
              <a:rPr lang="es-CO" sz="1600" dirty="0" err="1">
                <a:solidFill>
                  <a:srgbClr val="000000"/>
                </a:solidFill>
                <a:latin typeface="Calibri" panose="020F0502020204030204" pitchFamily="34" charset="0"/>
                <a:cs typeface="Calibri" panose="020F0502020204030204" pitchFamily="34" charset="0"/>
              </a:rPr>
              <a:t>pLSA</a:t>
            </a:r>
            <a:r>
              <a:rPr lang="es-CO" sz="1600" dirty="0">
                <a:solidFill>
                  <a:srgbClr val="000000"/>
                </a:solidFill>
                <a:latin typeface="Calibri" panose="020F0502020204030204" pitchFamily="34" charset="0"/>
                <a:cs typeface="Calibri" panose="020F0502020204030204" pitchFamily="34" charset="0"/>
              </a:rPr>
              <a:t> (</a:t>
            </a:r>
            <a:r>
              <a:rPr lang="es-CO" sz="1600" dirty="0" err="1">
                <a:solidFill>
                  <a:srgbClr val="000000"/>
                </a:solidFill>
                <a:latin typeface="Calibri" panose="020F0502020204030204" pitchFamily="34" charset="0"/>
                <a:cs typeface="Calibri" panose="020F0502020204030204" pitchFamily="34" charset="0"/>
              </a:rPr>
              <a:t>Probabilistic</a:t>
            </a:r>
            <a:r>
              <a:rPr lang="es-CO" sz="1600" dirty="0">
                <a:solidFill>
                  <a:srgbClr val="000000"/>
                </a:solidFill>
                <a:latin typeface="Calibri" panose="020F0502020204030204" pitchFamily="34" charset="0"/>
                <a:cs typeface="Calibri" panose="020F0502020204030204" pitchFamily="34" charset="0"/>
              </a:rPr>
              <a:t> </a:t>
            </a:r>
            <a:r>
              <a:rPr lang="es-CO" sz="1600" dirty="0" err="1">
                <a:solidFill>
                  <a:srgbClr val="000000"/>
                </a:solidFill>
                <a:latin typeface="Calibri" panose="020F0502020204030204" pitchFamily="34" charset="0"/>
                <a:cs typeface="Calibri" panose="020F0502020204030204" pitchFamily="34" charset="0"/>
              </a:rPr>
              <a:t>Latent</a:t>
            </a:r>
            <a:r>
              <a:rPr lang="es-CO" sz="1600" dirty="0">
                <a:solidFill>
                  <a:srgbClr val="000000"/>
                </a:solidFill>
                <a:latin typeface="Calibri" panose="020F0502020204030204" pitchFamily="34" charset="0"/>
                <a:cs typeface="Calibri" panose="020F0502020204030204" pitchFamily="34" charset="0"/>
              </a:rPr>
              <a:t> </a:t>
            </a:r>
            <a:r>
              <a:rPr lang="es-CO" sz="1600" dirty="0" err="1">
                <a:solidFill>
                  <a:srgbClr val="000000"/>
                </a:solidFill>
                <a:latin typeface="Calibri" panose="020F0502020204030204" pitchFamily="34" charset="0"/>
                <a:cs typeface="Calibri" panose="020F0502020204030204" pitchFamily="34" charset="0"/>
              </a:rPr>
              <a:t>Semanthic</a:t>
            </a:r>
            <a:r>
              <a:rPr lang="es-CO" sz="1600" dirty="0">
                <a:solidFill>
                  <a:srgbClr val="000000"/>
                </a:solidFill>
                <a:latin typeface="Calibri" panose="020F0502020204030204" pitchFamily="34" charset="0"/>
                <a:cs typeface="Calibri" panose="020F0502020204030204" pitchFamily="34" charset="0"/>
              </a:rPr>
              <a:t> </a:t>
            </a:r>
            <a:r>
              <a:rPr lang="es-CO" sz="1600" dirty="0" err="1">
                <a:solidFill>
                  <a:srgbClr val="000000"/>
                </a:solidFill>
                <a:latin typeface="Calibri" panose="020F0502020204030204" pitchFamily="34" charset="0"/>
                <a:cs typeface="Calibri" panose="020F0502020204030204" pitchFamily="34" charset="0"/>
              </a:rPr>
              <a:t>Analysis</a:t>
            </a:r>
            <a:r>
              <a:rPr lang="es-CO" sz="1600" dirty="0">
                <a:solidFill>
                  <a:srgbClr val="000000"/>
                </a:solidFill>
                <a:latin typeface="Calibri" panose="020F0502020204030204" pitchFamily="34" charset="0"/>
                <a:cs typeface="Calibri" panose="020F0502020204030204" pitchFamily="34" charset="0"/>
              </a:rPr>
              <a:t>), LDA (</a:t>
            </a:r>
            <a:r>
              <a:rPr lang="es-CO" sz="1600" dirty="0" err="1">
                <a:solidFill>
                  <a:srgbClr val="000000"/>
                </a:solidFill>
                <a:latin typeface="Calibri" panose="020F0502020204030204" pitchFamily="34" charset="0"/>
                <a:cs typeface="Calibri" panose="020F0502020204030204" pitchFamily="34" charset="0"/>
              </a:rPr>
              <a:t>Latent</a:t>
            </a:r>
            <a:r>
              <a:rPr lang="es-CO" sz="1600" dirty="0">
                <a:solidFill>
                  <a:srgbClr val="000000"/>
                </a:solidFill>
                <a:latin typeface="Calibri" panose="020F0502020204030204" pitchFamily="34" charset="0"/>
                <a:cs typeface="Calibri" panose="020F0502020204030204" pitchFamily="34" charset="0"/>
              </a:rPr>
              <a:t> </a:t>
            </a:r>
            <a:r>
              <a:rPr lang="es-CO" sz="1600" dirty="0" err="1">
                <a:solidFill>
                  <a:srgbClr val="000000"/>
                </a:solidFill>
                <a:latin typeface="Calibri" panose="020F0502020204030204" pitchFamily="34" charset="0"/>
                <a:cs typeface="Calibri" panose="020F0502020204030204" pitchFamily="34" charset="0"/>
              </a:rPr>
              <a:t>Dirichtlet</a:t>
            </a:r>
            <a:r>
              <a:rPr lang="es-CO" sz="1600" dirty="0">
                <a:solidFill>
                  <a:srgbClr val="000000"/>
                </a:solidFill>
                <a:latin typeface="Calibri" panose="020F0502020204030204" pitchFamily="34" charset="0"/>
                <a:cs typeface="Calibri" panose="020F0502020204030204" pitchFamily="34" charset="0"/>
              </a:rPr>
              <a:t> </a:t>
            </a:r>
            <a:r>
              <a:rPr lang="es-CO" sz="1600" dirty="0" err="1">
                <a:solidFill>
                  <a:srgbClr val="000000"/>
                </a:solidFill>
                <a:latin typeface="Calibri" panose="020F0502020204030204" pitchFamily="34" charset="0"/>
                <a:cs typeface="Calibri" panose="020F0502020204030204" pitchFamily="34" charset="0"/>
              </a:rPr>
              <a:t>Allocation</a:t>
            </a:r>
            <a:r>
              <a:rPr lang="es-CO" sz="1600" dirty="0">
                <a:solidFill>
                  <a:srgbClr val="000000"/>
                </a:solidFill>
                <a:latin typeface="Calibri" panose="020F0502020204030204" pitchFamily="34" charset="0"/>
                <a:cs typeface="Calibri" panose="020F0502020204030204" pitchFamily="34" charset="0"/>
              </a:rPr>
              <a:t>)</a:t>
            </a:r>
          </a:p>
        </p:txBody>
      </p:sp>
      <p:sp>
        <p:nvSpPr>
          <p:cNvPr id="5" name="Rectángulo 4"/>
          <p:cNvSpPr/>
          <p:nvPr/>
        </p:nvSpPr>
        <p:spPr>
          <a:xfrm>
            <a:off x="1991430" y="6093370"/>
            <a:ext cx="2791149" cy="276999"/>
          </a:xfrm>
          <a:prstGeom prst="rect">
            <a:avLst/>
          </a:prstGeom>
        </p:spPr>
        <p:txBody>
          <a:bodyPr wrap="none">
            <a:spAutoFit/>
          </a:bodyPr>
          <a:lstStyle/>
          <a:p>
            <a:r>
              <a:rPr lang="it-IT" dirty="0"/>
              <a:t>C. </a:t>
            </a:r>
            <a:r>
              <a:rPr lang="it-IT" dirty="0" err="1"/>
              <a:t>Musto</a:t>
            </a:r>
            <a:r>
              <a:rPr lang="it-IT" dirty="0"/>
              <a:t>, G. Semeraro, M. Polignano </a:t>
            </a:r>
            <a:endParaRPr lang="es-CO" dirty="0"/>
          </a:p>
        </p:txBody>
      </p:sp>
      <p:sp>
        <p:nvSpPr>
          <p:cNvPr id="15" name="Rectángulo 14"/>
          <p:cNvSpPr/>
          <p:nvPr/>
        </p:nvSpPr>
        <p:spPr>
          <a:xfrm>
            <a:off x="7605398" y="6093370"/>
            <a:ext cx="1949893" cy="276999"/>
          </a:xfrm>
          <a:prstGeom prst="rect">
            <a:avLst/>
          </a:prstGeom>
        </p:spPr>
        <p:txBody>
          <a:bodyPr wrap="none">
            <a:spAutoFit/>
          </a:bodyPr>
          <a:lstStyle/>
          <a:p>
            <a:r>
              <a:rPr lang="it-IT" dirty="0"/>
              <a:t>V. K. </a:t>
            </a:r>
            <a:r>
              <a:rPr lang="it-IT" dirty="0" err="1"/>
              <a:t>Rangarajan</a:t>
            </a:r>
            <a:r>
              <a:rPr lang="it-IT" dirty="0"/>
              <a:t> </a:t>
            </a:r>
            <a:r>
              <a:rPr lang="it-IT" dirty="0" err="1"/>
              <a:t>Sridhar</a:t>
            </a:r>
            <a:endParaRPr lang="es-CO" dirty="0"/>
          </a:p>
        </p:txBody>
      </p:sp>
    </p:spTree>
    <p:extLst>
      <p:ext uri="{BB962C8B-B14F-4D97-AF65-F5344CB8AC3E}">
        <p14:creationId xmlns:p14="http://schemas.microsoft.com/office/powerpoint/2010/main" val="448731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ES" b="1" dirty="0" err="1">
                <a:latin typeface="Calibri" panose="020F0502020204030204" pitchFamily="34" charset="0"/>
                <a:cs typeface="Calibri" panose="020F0502020204030204" pitchFamily="34" charset="0"/>
              </a:rPr>
              <a:t>Supervised</a:t>
            </a:r>
            <a:r>
              <a:rPr lang="es-ES" b="1" dirty="0">
                <a:latin typeface="Calibri" panose="020F0502020204030204" pitchFamily="34" charset="0"/>
                <a:cs typeface="Calibri" panose="020F0502020204030204" pitchFamily="34" charset="0"/>
              </a:rPr>
              <a:t> </a:t>
            </a:r>
            <a:r>
              <a:rPr lang="es-ES" b="1" dirty="0" err="1">
                <a:latin typeface="Calibri" panose="020F0502020204030204" pitchFamily="34" charset="0"/>
                <a:cs typeface="Calibri" panose="020F0502020204030204" pitchFamily="34" charset="0"/>
              </a:rPr>
              <a:t>techniques</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33</a:t>
            </a:fld>
            <a:endParaRPr lang="it-IT" dirty="0">
              <a:latin typeface="Calibri" panose="020F0502020204030204" pitchFamily="34" charset="0"/>
              <a:cs typeface="Calibri" panose="020F0502020204030204" pitchFamily="34" charset="0"/>
            </a:endParaRPr>
          </a:p>
        </p:txBody>
      </p:sp>
      <p:sp>
        <p:nvSpPr>
          <p:cNvPr id="10" name="Rectángulo 9"/>
          <p:cNvSpPr/>
          <p:nvPr/>
        </p:nvSpPr>
        <p:spPr bwMode="auto">
          <a:xfrm>
            <a:off x="1437493" y="3343601"/>
            <a:ext cx="3816530" cy="64809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n-US" altLang="ko-KR" sz="2000" dirty="0">
                <a:solidFill>
                  <a:schemeClr val="bg1"/>
                </a:solidFill>
                <a:latin typeface="Calibri" panose="020F0502020204030204" pitchFamily="34" charset="0"/>
                <a:ea typeface="굴림" charset="-127"/>
                <a:cs typeface="Calibri" panose="020F0502020204030204" pitchFamily="34" charset="0"/>
              </a:rPr>
              <a:t>Individual level classification</a:t>
            </a:r>
          </a:p>
        </p:txBody>
      </p:sp>
      <p:sp>
        <p:nvSpPr>
          <p:cNvPr id="11" name="Rectángulo 10"/>
          <p:cNvSpPr/>
          <p:nvPr/>
        </p:nvSpPr>
        <p:spPr bwMode="auto">
          <a:xfrm>
            <a:off x="6967037" y="3343601"/>
            <a:ext cx="3816530" cy="64809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n-US" altLang="ko-KR" sz="2000" dirty="0">
                <a:solidFill>
                  <a:schemeClr val="bg1"/>
                </a:solidFill>
                <a:latin typeface="Calibri" panose="020F0502020204030204" pitchFamily="34" charset="0"/>
                <a:ea typeface="굴림" charset="-127"/>
                <a:cs typeface="Calibri" panose="020F0502020204030204" pitchFamily="34" charset="0"/>
              </a:rPr>
              <a:t>Aggregated level classification</a:t>
            </a:r>
          </a:p>
        </p:txBody>
      </p:sp>
      <p:sp>
        <p:nvSpPr>
          <p:cNvPr id="4" name="Rectángulo 3"/>
          <p:cNvSpPr/>
          <p:nvPr/>
        </p:nvSpPr>
        <p:spPr>
          <a:xfrm>
            <a:off x="1422268" y="4077090"/>
            <a:ext cx="3816530" cy="1569660"/>
          </a:xfrm>
          <a:prstGeom prst="rect">
            <a:avLst/>
          </a:prstGeom>
          <a:solidFill>
            <a:schemeClr val="accent1">
              <a:lumMod val="20000"/>
              <a:lumOff val="80000"/>
            </a:schemeClr>
          </a:solidFill>
        </p:spPr>
        <p:txBody>
          <a:bodyPr wrap="square" anchor="ctr">
            <a:spAutoFit/>
          </a:bodyPr>
          <a:lstStyle/>
          <a:p>
            <a:pPr algn="ctr"/>
            <a:r>
              <a:rPr lang="es-CO" sz="1600" dirty="0">
                <a:solidFill>
                  <a:srgbClr val="000000"/>
                </a:solidFill>
                <a:latin typeface="Calibri" panose="020F0502020204030204" pitchFamily="34" charset="0"/>
                <a:cs typeface="Calibri" panose="020F0502020204030204" pitchFamily="34" charset="0"/>
              </a:rPr>
              <a:t>En este caso el test set tiene una predicción  por cada uno de los textos que lo compone.</a:t>
            </a:r>
          </a:p>
          <a:p>
            <a:pPr algn="ctr"/>
            <a:endParaRPr lang="es-CO" sz="1600" dirty="0">
              <a:solidFill>
                <a:srgbClr val="000000"/>
              </a:solidFill>
              <a:latin typeface="Calibri" panose="020F0502020204030204" pitchFamily="34" charset="0"/>
              <a:cs typeface="Calibri" panose="020F0502020204030204" pitchFamily="34" charset="0"/>
            </a:endParaRPr>
          </a:p>
          <a:p>
            <a:pPr algn="ctr"/>
            <a:r>
              <a:rPr lang="es-CO" sz="1600" dirty="0">
                <a:solidFill>
                  <a:srgbClr val="000000"/>
                </a:solidFill>
                <a:latin typeface="Calibri" panose="020F0502020204030204" pitchFamily="34" charset="0"/>
                <a:cs typeface="Calibri" panose="020F0502020204030204" pitchFamily="34" charset="0"/>
              </a:rPr>
              <a:t>Las técnicas mas conocidas son el SVM (</a:t>
            </a:r>
            <a:r>
              <a:rPr lang="es-CO" sz="1600" dirty="0" err="1">
                <a:solidFill>
                  <a:srgbClr val="000000"/>
                </a:solidFill>
                <a:latin typeface="Calibri" panose="020F0502020204030204" pitchFamily="34" charset="0"/>
                <a:cs typeface="Calibri" panose="020F0502020204030204" pitchFamily="34" charset="0"/>
              </a:rPr>
              <a:t>Support</a:t>
            </a:r>
            <a:r>
              <a:rPr lang="es-CO" sz="1600" dirty="0">
                <a:solidFill>
                  <a:srgbClr val="000000"/>
                </a:solidFill>
                <a:latin typeface="Calibri" panose="020F0502020204030204" pitchFamily="34" charset="0"/>
                <a:cs typeface="Calibri" panose="020F0502020204030204" pitchFamily="34" charset="0"/>
              </a:rPr>
              <a:t> Vector Machines), </a:t>
            </a:r>
            <a:r>
              <a:rPr lang="es-CO" sz="1600" dirty="0" err="1">
                <a:solidFill>
                  <a:srgbClr val="000000"/>
                </a:solidFill>
                <a:latin typeface="Calibri" panose="020F0502020204030204" pitchFamily="34" charset="0"/>
                <a:cs typeface="Calibri" panose="020F0502020204030204" pitchFamily="34" charset="0"/>
              </a:rPr>
              <a:t>Naïve</a:t>
            </a:r>
            <a:r>
              <a:rPr lang="es-CO" sz="1600" dirty="0">
                <a:solidFill>
                  <a:srgbClr val="000000"/>
                </a:solidFill>
                <a:latin typeface="Calibri" panose="020F0502020204030204" pitchFamily="34" charset="0"/>
                <a:cs typeface="Calibri" panose="020F0502020204030204" pitchFamily="34" charset="0"/>
              </a:rPr>
              <a:t> </a:t>
            </a:r>
            <a:r>
              <a:rPr lang="es-CO" sz="1600" dirty="0" err="1">
                <a:solidFill>
                  <a:srgbClr val="000000"/>
                </a:solidFill>
                <a:latin typeface="Calibri" panose="020F0502020204030204" pitchFamily="34" charset="0"/>
                <a:cs typeface="Calibri" panose="020F0502020204030204" pitchFamily="34" charset="0"/>
              </a:rPr>
              <a:t>Bayes</a:t>
            </a:r>
            <a:r>
              <a:rPr lang="es-CO" sz="1600" dirty="0">
                <a:solidFill>
                  <a:srgbClr val="000000"/>
                </a:solidFill>
                <a:latin typeface="Calibri" panose="020F0502020204030204" pitchFamily="34" charset="0"/>
                <a:cs typeface="Calibri" panose="020F0502020204030204" pitchFamily="34" charset="0"/>
              </a:rPr>
              <a:t>, Neural Network, </a:t>
            </a:r>
            <a:r>
              <a:rPr lang="es-CO" sz="1600" dirty="0" err="1">
                <a:solidFill>
                  <a:srgbClr val="000000"/>
                </a:solidFill>
                <a:latin typeface="Calibri" panose="020F0502020204030204" pitchFamily="34" charset="0"/>
                <a:cs typeface="Calibri" panose="020F0502020204030204" pitchFamily="34" charset="0"/>
              </a:rPr>
              <a:t>Random</a:t>
            </a:r>
            <a:r>
              <a:rPr lang="es-CO" sz="1600" dirty="0">
                <a:solidFill>
                  <a:srgbClr val="000000"/>
                </a:solidFill>
                <a:latin typeface="Calibri" panose="020F0502020204030204" pitchFamily="34" charset="0"/>
                <a:cs typeface="Calibri" panose="020F0502020204030204" pitchFamily="34" charset="0"/>
              </a:rPr>
              <a:t> Forest.</a:t>
            </a:r>
          </a:p>
        </p:txBody>
      </p:sp>
      <p:sp>
        <p:nvSpPr>
          <p:cNvPr id="13" name="Rectángulo 12"/>
          <p:cNvSpPr/>
          <p:nvPr/>
        </p:nvSpPr>
        <p:spPr>
          <a:xfrm>
            <a:off x="6967037" y="4095020"/>
            <a:ext cx="3816530" cy="1077218"/>
          </a:xfrm>
          <a:prstGeom prst="rect">
            <a:avLst/>
          </a:prstGeom>
          <a:solidFill>
            <a:schemeClr val="accent1">
              <a:lumMod val="20000"/>
              <a:lumOff val="80000"/>
            </a:schemeClr>
          </a:solidFill>
        </p:spPr>
        <p:txBody>
          <a:bodyPr wrap="square" anchor="ctr">
            <a:spAutoFit/>
          </a:bodyPr>
          <a:lstStyle/>
          <a:p>
            <a:pPr algn="ctr"/>
            <a:r>
              <a:rPr lang="es-CO" sz="1600" dirty="0">
                <a:solidFill>
                  <a:srgbClr val="000000"/>
                </a:solidFill>
                <a:latin typeface="Calibri" panose="020F0502020204030204" pitchFamily="34" charset="0"/>
                <a:cs typeface="Calibri" panose="020F0502020204030204" pitchFamily="34" charset="0"/>
              </a:rPr>
              <a:t>En este caso el test set tiene una predicción agregada.</a:t>
            </a:r>
          </a:p>
          <a:p>
            <a:pPr algn="ctr"/>
            <a:endParaRPr lang="es-CO" sz="1600" dirty="0">
              <a:solidFill>
                <a:srgbClr val="000000"/>
              </a:solidFill>
              <a:latin typeface="Calibri" panose="020F0502020204030204" pitchFamily="34" charset="0"/>
              <a:cs typeface="Calibri" panose="020F0502020204030204" pitchFamily="34" charset="0"/>
            </a:endParaRPr>
          </a:p>
          <a:p>
            <a:pPr algn="ctr"/>
            <a:r>
              <a:rPr lang="es-CO" sz="1600" dirty="0" err="1">
                <a:solidFill>
                  <a:srgbClr val="000000"/>
                </a:solidFill>
                <a:latin typeface="Calibri" panose="020F0502020204030204" pitchFamily="34" charset="0"/>
                <a:cs typeface="Calibri" panose="020F0502020204030204" pitchFamily="34" charset="0"/>
              </a:rPr>
              <a:t>ReadMe</a:t>
            </a:r>
            <a:r>
              <a:rPr lang="es-CO" sz="1600" dirty="0">
                <a:solidFill>
                  <a:srgbClr val="000000"/>
                </a:solidFill>
                <a:latin typeface="Calibri" panose="020F0502020204030204" pitchFamily="34" charset="0"/>
                <a:cs typeface="Calibri" panose="020F0502020204030204" pitchFamily="34" charset="0"/>
              </a:rPr>
              <a:t> de King.</a:t>
            </a:r>
          </a:p>
        </p:txBody>
      </p:sp>
      <p:sp>
        <p:nvSpPr>
          <p:cNvPr id="12" name="Rectángulo 11"/>
          <p:cNvSpPr/>
          <p:nvPr/>
        </p:nvSpPr>
        <p:spPr>
          <a:xfrm>
            <a:off x="1424606" y="1861029"/>
            <a:ext cx="9358961" cy="1077218"/>
          </a:xfrm>
          <a:prstGeom prst="rect">
            <a:avLst/>
          </a:prstGeom>
          <a:solidFill>
            <a:schemeClr val="accent1">
              <a:lumMod val="20000"/>
              <a:lumOff val="80000"/>
            </a:schemeClr>
          </a:solidFill>
        </p:spPr>
        <p:txBody>
          <a:bodyPr wrap="square" anchor="ctr">
            <a:spAutoFit/>
          </a:bodyPr>
          <a:lstStyle/>
          <a:p>
            <a:pPr algn="ctr"/>
            <a:r>
              <a:rPr lang="es-CO" sz="1600" dirty="0">
                <a:solidFill>
                  <a:srgbClr val="000000"/>
                </a:solidFill>
                <a:latin typeface="Calibri" panose="020F0502020204030204" pitchFamily="34" charset="0"/>
                <a:cs typeface="Calibri" panose="020F0502020204030204" pitchFamily="34" charset="0"/>
              </a:rPr>
              <a:t>Básicamente las técnicas de machine </a:t>
            </a:r>
            <a:r>
              <a:rPr lang="es-CO" sz="1600" dirty="0" err="1">
                <a:solidFill>
                  <a:srgbClr val="000000"/>
                </a:solidFill>
                <a:latin typeface="Calibri" panose="020F0502020204030204" pitchFamily="34" charset="0"/>
                <a:cs typeface="Calibri" panose="020F0502020204030204" pitchFamily="34" charset="0"/>
              </a:rPr>
              <a:t>learning</a:t>
            </a:r>
            <a:r>
              <a:rPr lang="es-CO" sz="1600" dirty="0">
                <a:solidFill>
                  <a:srgbClr val="000000"/>
                </a:solidFill>
                <a:latin typeface="Calibri" panose="020F0502020204030204" pitchFamily="34" charset="0"/>
                <a:cs typeface="Calibri" panose="020F0502020204030204" pitchFamily="34" charset="0"/>
              </a:rPr>
              <a:t> se basan en la división del corpus de textos en dos grupos: “training set” y “test set”. El training set es una muestra de textos a la cual un operador humano atribuye a su discreción una etiqueta (tema o sentimiento). Los algoritmos de machine </a:t>
            </a:r>
            <a:r>
              <a:rPr lang="es-CO" sz="1600" dirty="0" err="1">
                <a:solidFill>
                  <a:srgbClr val="000000"/>
                </a:solidFill>
                <a:latin typeface="Calibri" panose="020F0502020204030204" pitchFamily="34" charset="0"/>
                <a:cs typeface="Calibri" panose="020F0502020204030204" pitchFamily="34" charset="0"/>
              </a:rPr>
              <a:t>learning</a:t>
            </a:r>
            <a:r>
              <a:rPr lang="es-CO" sz="1600" dirty="0">
                <a:solidFill>
                  <a:srgbClr val="000000"/>
                </a:solidFill>
                <a:latin typeface="Calibri" panose="020F0502020204030204" pitchFamily="34" charset="0"/>
                <a:cs typeface="Calibri" panose="020F0502020204030204" pitchFamily="34" charset="0"/>
              </a:rPr>
              <a:t> basándose en las evidencias de esta atribución predicen las etiquetas del test set, es decir del resto de los textos.</a:t>
            </a:r>
          </a:p>
        </p:txBody>
      </p:sp>
      <p:sp>
        <p:nvSpPr>
          <p:cNvPr id="14" name="Rectángulo 13"/>
          <p:cNvSpPr/>
          <p:nvPr/>
        </p:nvSpPr>
        <p:spPr bwMode="auto">
          <a:xfrm>
            <a:off x="1422268" y="1361049"/>
            <a:ext cx="9361300" cy="32404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n-US" altLang="ko-KR" sz="2000" dirty="0">
                <a:solidFill>
                  <a:schemeClr val="bg1"/>
                </a:solidFill>
                <a:latin typeface="Calibri" panose="020F0502020204030204" pitchFamily="34" charset="0"/>
                <a:ea typeface="굴림" charset="-127"/>
                <a:cs typeface="Calibri" panose="020F0502020204030204" pitchFamily="34" charset="0"/>
              </a:rPr>
              <a:t>Machine learning</a:t>
            </a:r>
          </a:p>
        </p:txBody>
      </p:sp>
    </p:spTree>
    <p:extLst>
      <p:ext uri="{BB962C8B-B14F-4D97-AF65-F5344CB8AC3E}">
        <p14:creationId xmlns:p14="http://schemas.microsoft.com/office/powerpoint/2010/main" val="1191244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4">
            <a:extLst>
              <a:ext uri="{FF2B5EF4-FFF2-40B4-BE49-F238E27FC236}">
                <a16:creationId xmlns:a16="http://schemas.microsoft.com/office/drawing/2014/main" id="{20F819A8-8A94-461B-86F9-C47A5A6D3B52}"/>
              </a:ext>
            </a:extLst>
          </p:cNvPr>
          <p:cNvSpPr>
            <a:spLocks noGrp="1"/>
          </p:cNvSpPr>
          <p:nvPr>
            <p:ph type="title"/>
          </p:nvPr>
        </p:nvSpPr>
        <p:spPr/>
        <p:txBody>
          <a:bodyPr/>
          <a:lstStyle/>
          <a:p>
            <a:r>
              <a:rPr lang="es-CO" dirty="0"/>
              <a:t>El </a:t>
            </a:r>
            <a:r>
              <a:rPr lang="es-CO" dirty="0" err="1"/>
              <a:t>coding</a:t>
            </a:r>
            <a:endParaRPr lang="es-CO" dirty="0"/>
          </a:p>
        </p:txBody>
      </p:sp>
      <p:pic>
        <p:nvPicPr>
          <p:cNvPr id="4" name="Marcador de posición de imagen 3" descr="Imagen que contiene captura de pantalla&#10;&#10;Descripción generada automáticamente">
            <a:extLst>
              <a:ext uri="{FF2B5EF4-FFF2-40B4-BE49-F238E27FC236}">
                <a16:creationId xmlns:a16="http://schemas.microsoft.com/office/drawing/2014/main" id="{A3E831DA-CE9D-4F0A-8E58-2C5AEB56B4DB}"/>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5455" r="25455"/>
          <a:stretch>
            <a:fillRect/>
          </a:stretch>
        </p:blipFill>
        <p:spPr/>
      </p:pic>
    </p:spTree>
    <p:extLst>
      <p:ext uri="{BB962C8B-B14F-4D97-AF65-F5344CB8AC3E}">
        <p14:creationId xmlns:p14="http://schemas.microsoft.com/office/powerpoint/2010/main" val="2778260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n-US" b="1" dirty="0">
                <a:latin typeface="Calibri" panose="020F0502020204030204" pitchFamily="34" charset="0"/>
                <a:cs typeface="Calibri" panose="020F0502020204030204" pitchFamily="34" charset="0"/>
              </a:rPr>
              <a:t>Coding: las </a:t>
            </a:r>
            <a:r>
              <a:rPr lang="es-CO" b="1" dirty="0">
                <a:latin typeface="Calibri" panose="020F0502020204030204" pitchFamily="34" charset="0"/>
                <a:cs typeface="Calibri" panose="020F0502020204030204" pitchFamily="34" charset="0"/>
              </a:rPr>
              <a:t>dificultades</a:t>
            </a:r>
            <a:r>
              <a:rPr lang="en-US" b="1" dirty="0">
                <a:latin typeface="Calibri" panose="020F0502020204030204" pitchFamily="34" charset="0"/>
                <a:cs typeface="Calibri" panose="020F0502020204030204" pitchFamily="34" charset="0"/>
              </a:rPr>
              <a:t> de </a:t>
            </a:r>
            <a:r>
              <a:rPr lang="es-CO" b="1" dirty="0">
                <a:latin typeface="Calibri" panose="020F0502020204030204" pitchFamily="34" charset="0"/>
                <a:cs typeface="Calibri" panose="020F0502020204030204" pitchFamily="34" charset="0"/>
              </a:rPr>
              <a:t>agregar etiquetas a las frases</a:t>
            </a:r>
            <a:endParaRPr lang="es-CO"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35</a:t>
            </a:fld>
            <a:endParaRPr lang="it-IT" dirty="0">
              <a:latin typeface="Calibri" panose="020F0502020204030204" pitchFamily="34" charset="0"/>
              <a:cs typeface="Calibri" panose="020F0502020204030204" pitchFamily="34" charset="0"/>
            </a:endParaRPr>
          </a:p>
        </p:txBody>
      </p:sp>
      <p:pic>
        <p:nvPicPr>
          <p:cNvPr id="3" name="Imagen 2"/>
          <p:cNvPicPr>
            <a:picLocks noChangeAspect="1"/>
          </p:cNvPicPr>
          <p:nvPr/>
        </p:nvPicPr>
        <p:blipFill>
          <a:blip r:embed="rId3"/>
          <a:stretch>
            <a:fillRect/>
          </a:stretch>
        </p:blipFill>
        <p:spPr>
          <a:xfrm>
            <a:off x="3314700" y="3081337"/>
            <a:ext cx="5562600" cy="695325"/>
          </a:xfrm>
          <a:prstGeom prst="rect">
            <a:avLst/>
          </a:prstGeom>
        </p:spPr>
      </p:pic>
    </p:spTree>
    <p:extLst>
      <p:ext uri="{BB962C8B-B14F-4D97-AF65-F5344CB8AC3E}">
        <p14:creationId xmlns:p14="http://schemas.microsoft.com/office/powerpoint/2010/main" val="1322504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title"/>
          </p:nvPr>
        </p:nvSpPr>
        <p:spPr/>
        <p:txBody>
          <a:bodyPr anchor="ctr"/>
          <a:lstStyle/>
          <a:p>
            <a:pPr>
              <a:defRPr/>
            </a:pPr>
            <a:r>
              <a:rPr lang="en-US" b="1" dirty="0">
                <a:latin typeface="Calibri" panose="020F0502020204030204" pitchFamily="34" charset="0"/>
                <a:cs typeface="Calibri" panose="020F0502020204030204" pitchFamily="34" charset="0"/>
              </a:rPr>
              <a:t>Coding: </a:t>
            </a:r>
            <a:r>
              <a:rPr lang="es-CO" b="1" dirty="0">
                <a:latin typeface="Calibri" panose="020F0502020204030204" pitchFamily="34" charset="0"/>
                <a:cs typeface="Calibri" panose="020F0502020204030204" pitchFamily="34" charset="0"/>
              </a:rPr>
              <a:t>con cuales aspectos debemos lidiar</a:t>
            </a:r>
            <a:endParaRPr lang="es-CO"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36</a:t>
            </a:fld>
            <a:endParaRPr lang="it-IT" dirty="0">
              <a:latin typeface="Calibri" panose="020F0502020204030204" pitchFamily="34" charset="0"/>
              <a:cs typeface="Calibri" panose="020F0502020204030204" pitchFamily="34" charset="0"/>
            </a:endParaRPr>
          </a:p>
        </p:txBody>
      </p:sp>
      <p:sp>
        <p:nvSpPr>
          <p:cNvPr id="8" name="Rectángulo 7"/>
          <p:cNvSpPr/>
          <p:nvPr/>
        </p:nvSpPr>
        <p:spPr bwMode="auto">
          <a:xfrm>
            <a:off x="1437493" y="1412720"/>
            <a:ext cx="3816530" cy="64809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Dimensiones de “sentimiento”</a:t>
            </a:r>
          </a:p>
        </p:txBody>
      </p:sp>
      <p:sp>
        <p:nvSpPr>
          <p:cNvPr id="9" name="Rectángulo 8"/>
          <p:cNvSpPr/>
          <p:nvPr/>
        </p:nvSpPr>
        <p:spPr bwMode="auto">
          <a:xfrm>
            <a:off x="6960120" y="1412720"/>
            <a:ext cx="3816530" cy="64809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Subjetividad/objetividad</a:t>
            </a:r>
          </a:p>
        </p:txBody>
      </p:sp>
      <p:sp>
        <p:nvSpPr>
          <p:cNvPr id="10" name="Rectángulo 9"/>
          <p:cNvSpPr/>
          <p:nvPr/>
        </p:nvSpPr>
        <p:spPr bwMode="auto">
          <a:xfrm>
            <a:off x="1437493" y="2666297"/>
            <a:ext cx="3816530" cy="64809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Inducir polaridad</a:t>
            </a:r>
          </a:p>
        </p:txBody>
      </p:sp>
      <p:sp>
        <p:nvSpPr>
          <p:cNvPr id="11" name="Rectángulo 10"/>
          <p:cNvSpPr/>
          <p:nvPr/>
        </p:nvSpPr>
        <p:spPr bwMode="auto">
          <a:xfrm>
            <a:off x="6960120" y="2689288"/>
            <a:ext cx="3816530" cy="64809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Elementos externos al texto</a:t>
            </a:r>
          </a:p>
        </p:txBody>
      </p:sp>
      <p:sp>
        <p:nvSpPr>
          <p:cNvPr id="12" name="Rectángulo 11"/>
          <p:cNvSpPr/>
          <p:nvPr/>
        </p:nvSpPr>
        <p:spPr bwMode="auto">
          <a:xfrm>
            <a:off x="1437493" y="4033794"/>
            <a:ext cx="3816530" cy="64809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Objetivos del </a:t>
            </a:r>
            <a:r>
              <a:rPr lang="es-CO" altLang="ko-KR" sz="2000" dirty="0" err="1">
                <a:solidFill>
                  <a:schemeClr val="bg1"/>
                </a:solidFill>
                <a:latin typeface="Calibri" panose="020F0502020204030204" pitchFamily="34" charset="0"/>
                <a:ea typeface="굴림" charset="-127"/>
                <a:cs typeface="Calibri" panose="020F0502020204030204" pitchFamily="34" charset="0"/>
              </a:rPr>
              <a:t>coding</a:t>
            </a:r>
            <a:endParaRPr lang="es-CO" altLang="ko-KR" sz="2000" dirty="0">
              <a:solidFill>
                <a:schemeClr val="bg1"/>
              </a:solidFill>
              <a:latin typeface="Calibri" panose="020F0502020204030204" pitchFamily="34" charset="0"/>
              <a:ea typeface="굴림" charset="-127"/>
              <a:cs typeface="Calibri" panose="020F0502020204030204" pitchFamily="34" charset="0"/>
            </a:endParaRPr>
          </a:p>
        </p:txBody>
      </p:sp>
      <p:sp>
        <p:nvSpPr>
          <p:cNvPr id="13" name="Rectángulo 12"/>
          <p:cNvSpPr/>
          <p:nvPr/>
        </p:nvSpPr>
        <p:spPr bwMode="auto">
          <a:xfrm>
            <a:off x="6960120" y="4056785"/>
            <a:ext cx="3816530" cy="64809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Esquemas de </a:t>
            </a:r>
            <a:r>
              <a:rPr lang="es-CO" altLang="ko-KR" sz="2000" dirty="0" err="1">
                <a:solidFill>
                  <a:schemeClr val="bg1"/>
                </a:solidFill>
                <a:latin typeface="Calibri" panose="020F0502020204030204" pitchFamily="34" charset="0"/>
                <a:ea typeface="굴림" charset="-127"/>
                <a:cs typeface="Calibri" panose="020F0502020204030204" pitchFamily="34" charset="0"/>
              </a:rPr>
              <a:t>coding</a:t>
            </a:r>
            <a:endParaRPr lang="es-CO" altLang="ko-KR" sz="2000" dirty="0">
              <a:solidFill>
                <a:schemeClr val="bg1"/>
              </a:solidFill>
              <a:latin typeface="Calibri" panose="020F0502020204030204" pitchFamily="34" charset="0"/>
              <a:ea typeface="굴림" charset="-127"/>
              <a:cs typeface="Calibri" panose="020F0502020204030204" pitchFamily="34" charset="0"/>
            </a:endParaRPr>
          </a:p>
        </p:txBody>
      </p:sp>
      <p:sp>
        <p:nvSpPr>
          <p:cNvPr id="15" name="Rectángulo 14"/>
          <p:cNvSpPr/>
          <p:nvPr/>
        </p:nvSpPr>
        <p:spPr bwMode="auto">
          <a:xfrm>
            <a:off x="4214992" y="5373270"/>
            <a:ext cx="3816530" cy="64809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Replicabilidad</a:t>
            </a:r>
          </a:p>
        </p:txBody>
      </p:sp>
    </p:spTree>
    <p:extLst>
      <p:ext uri="{BB962C8B-B14F-4D97-AF65-F5344CB8AC3E}">
        <p14:creationId xmlns:p14="http://schemas.microsoft.com/office/powerpoint/2010/main" val="1383965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n-US" b="1" dirty="0">
                <a:latin typeface="Calibri" panose="020F0502020204030204" pitchFamily="34" charset="0"/>
                <a:cs typeface="Calibri" panose="020F0502020204030204" pitchFamily="34" charset="0"/>
              </a:rPr>
              <a:t>Scherer Typology of Affective States</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37</a:t>
            </a:fld>
            <a:endParaRPr lang="it-IT" dirty="0">
              <a:latin typeface="Calibri" panose="020F0502020204030204" pitchFamily="34" charset="0"/>
              <a:cs typeface="Calibri" panose="020F0502020204030204" pitchFamily="34" charset="0"/>
            </a:endParaRPr>
          </a:p>
        </p:txBody>
      </p:sp>
      <p:sp>
        <p:nvSpPr>
          <p:cNvPr id="6" name="Rectángulo 5"/>
          <p:cNvSpPr/>
          <p:nvPr/>
        </p:nvSpPr>
        <p:spPr bwMode="auto">
          <a:xfrm>
            <a:off x="245845" y="1124680"/>
            <a:ext cx="3816530" cy="648090"/>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Emoción (</a:t>
            </a:r>
            <a:r>
              <a:rPr lang="es-CO" altLang="ko-KR" sz="2000" dirty="0" err="1">
                <a:solidFill>
                  <a:schemeClr val="bg1"/>
                </a:solidFill>
                <a:latin typeface="Calibri" panose="020F0502020204030204" pitchFamily="34" charset="0"/>
                <a:ea typeface="굴림" charset="-127"/>
                <a:cs typeface="Calibri" panose="020F0502020204030204" pitchFamily="34" charset="0"/>
              </a:rPr>
              <a:t>Emotion</a:t>
            </a:r>
            <a:r>
              <a:rPr lang="es-CO" altLang="ko-KR" sz="2000" dirty="0">
                <a:solidFill>
                  <a:schemeClr val="bg1"/>
                </a:solidFill>
                <a:latin typeface="Calibri" panose="020F0502020204030204" pitchFamily="34" charset="0"/>
                <a:ea typeface="굴림" charset="-127"/>
                <a:cs typeface="Calibri" panose="020F0502020204030204" pitchFamily="34" charset="0"/>
              </a:rPr>
              <a:t>)</a:t>
            </a:r>
          </a:p>
        </p:txBody>
      </p:sp>
      <p:sp>
        <p:nvSpPr>
          <p:cNvPr id="7" name="Rectángulo 6"/>
          <p:cNvSpPr/>
          <p:nvPr/>
        </p:nvSpPr>
        <p:spPr bwMode="auto">
          <a:xfrm>
            <a:off x="4279604" y="1124680"/>
            <a:ext cx="7703871" cy="648090"/>
          </a:xfrm>
          <a:prstGeom prst="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1600" dirty="0">
                <a:solidFill>
                  <a:schemeClr val="tx1">
                    <a:lumMod val="75000"/>
                    <a:lumOff val="25000"/>
                  </a:schemeClr>
                </a:solidFill>
                <a:latin typeface="Calibri" panose="020F0502020204030204" pitchFamily="34" charset="0"/>
                <a:ea typeface="굴림" charset="-127"/>
                <a:cs typeface="Calibri" panose="020F0502020204030204" pitchFamily="34" charset="0"/>
              </a:rPr>
              <a:t>Breve y orgánicamente sincronizada interiorización de un acontecimiento externo (enojado, triste, alegre, temeroso, avergonzado, orgulloso, eufórico)</a:t>
            </a:r>
          </a:p>
        </p:txBody>
      </p:sp>
      <p:sp>
        <p:nvSpPr>
          <p:cNvPr id="8" name="Rectángulo 7"/>
          <p:cNvSpPr/>
          <p:nvPr/>
        </p:nvSpPr>
        <p:spPr bwMode="auto">
          <a:xfrm>
            <a:off x="245845" y="2204830"/>
            <a:ext cx="3816530" cy="648090"/>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Estado de animo (</a:t>
            </a:r>
            <a:r>
              <a:rPr lang="es-CO" altLang="ko-KR" sz="2000" dirty="0" err="1">
                <a:solidFill>
                  <a:schemeClr val="bg1"/>
                </a:solidFill>
                <a:latin typeface="Calibri" panose="020F0502020204030204" pitchFamily="34" charset="0"/>
                <a:ea typeface="굴림" charset="-127"/>
                <a:cs typeface="Calibri" panose="020F0502020204030204" pitchFamily="34" charset="0"/>
              </a:rPr>
              <a:t>Mood</a:t>
            </a:r>
            <a:r>
              <a:rPr lang="es-CO" altLang="ko-KR" sz="2000" dirty="0">
                <a:solidFill>
                  <a:schemeClr val="bg1"/>
                </a:solidFill>
                <a:latin typeface="Calibri" panose="020F0502020204030204" pitchFamily="34" charset="0"/>
                <a:ea typeface="굴림" charset="-127"/>
                <a:cs typeface="Calibri" panose="020F0502020204030204" pitchFamily="34" charset="0"/>
              </a:rPr>
              <a:t>)</a:t>
            </a:r>
          </a:p>
        </p:txBody>
      </p:sp>
      <p:sp>
        <p:nvSpPr>
          <p:cNvPr id="9" name="Rectángulo 8"/>
          <p:cNvSpPr/>
          <p:nvPr/>
        </p:nvSpPr>
        <p:spPr bwMode="auto">
          <a:xfrm>
            <a:off x="4279604" y="2204830"/>
            <a:ext cx="7703871" cy="648090"/>
          </a:xfrm>
          <a:prstGeom prst="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1600" dirty="0">
                <a:solidFill>
                  <a:schemeClr val="tx1">
                    <a:lumMod val="75000"/>
                    <a:lumOff val="25000"/>
                  </a:schemeClr>
                </a:solidFill>
                <a:latin typeface="Calibri" panose="020F0502020204030204" pitchFamily="34" charset="0"/>
                <a:ea typeface="굴림" charset="-127"/>
                <a:cs typeface="Calibri" panose="020F0502020204030204" pitchFamily="34" charset="0"/>
              </a:rPr>
              <a:t>Cambio en el sentimiento subjetivo de carácter difuso, sin causas externas, de baja intensidad y larga duración (risueño, sombrío, irritable, apático, deprimido, boyante)</a:t>
            </a:r>
          </a:p>
        </p:txBody>
      </p:sp>
      <p:sp>
        <p:nvSpPr>
          <p:cNvPr id="10" name="Rectángulo 9"/>
          <p:cNvSpPr/>
          <p:nvPr/>
        </p:nvSpPr>
        <p:spPr bwMode="auto">
          <a:xfrm>
            <a:off x="245845" y="3284980"/>
            <a:ext cx="3816530" cy="648090"/>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Posturas interpersonales (Interpersonal </a:t>
            </a:r>
            <a:r>
              <a:rPr lang="es-CO" altLang="ko-KR" sz="2000" dirty="0" err="1">
                <a:solidFill>
                  <a:schemeClr val="bg1"/>
                </a:solidFill>
                <a:latin typeface="Calibri" panose="020F0502020204030204" pitchFamily="34" charset="0"/>
                <a:ea typeface="굴림" charset="-127"/>
                <a:cs typeface="Calibri" panose="020F0502020204030204" pitchFamily="34" charset="0"/>
              </a:rPr>
              <a:t>stances</a:t>
            </a:r>
            <a:r>
              <a:rPr lang="es-CO" altLang="ko-KR" sz="2000" dirty="0">
                <a:solidFill>
                  <a:schemeClr val="bg1"/>
                </a:solidFill>
                <a:latin typeface="Calibri" panose="020F0502020204030204" pitchFamily="34" charset="0"/>
                <a:ea typeface="굴림" charset="-127"/>
                <a:cs typeface="Calibri" panose="020F0502020204030204" pitchFamily="34" charset="0"/>
              </a:rPr>
              <a:t>)</a:t>
            </a:r>
          </a:p>
        </p:txBody>
      </p:sp>
      <p:sp>
        <p:nvSpPr>
          <p:cNvPr id="11" name="Rectángulo 10"/>
          <p:cNvSpPr/>
          <p:nvPr/>
        </p:nvSpPr>
        <p:spPr bwMode="auto">
          <a:xfrm>
            <a:off x="4279604" y="3284980"/>
            <a:ext cx="7703871" cy="648090"/>
          </a:xfrm>
          <a:prstGeom prst="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1600" dirty="0">
                <a:solidFill>
                  <a:schemeClr val="tx1">
                    <a:lumMod val="75000"/>
                    <a:lumOff val="25000"/>
                  </a:schemeClr>
                </a:solidFill>
                <a:latin typeface="Calibri" panose="020F0502020204030204" pitchFamily="34" charset="0"/>
                <a:ea typeface="굴림" charset="-127"/>
                <a:cs typeface="Calibri" panose="020F0502020204030204" pitchFamily="34" charset="0"/>
              </a:rPr>
              <a:t>Postura afectiva hacia otra persona dentro de una específica interacción </a:t>
            </a:r>
          </a:p>
          <a:p>
            <a:pPr algn="ctr" eaLnBrk="1" hangingPunct="1"/>
            <a:r>
              <a:rPr lang="es-CO" altLang="ko-KR" sz="1600" dirty="0">
                <a:solidFill>
                  <a:schemeClr val="tx1">
                    <a:lumMod val="75000"/>
                    <a:lumOff val="25000"/>
                  </a:schemeClr>
                </a:solidFill>
                <a:latin typeface="Calibri" panose="020F0502020204030204" pitchFamily="34" charset="0"/>
                <a:ea typeface="굴림" charset="-127"/>
                <a:cs typeface="Calibri" panose="020F0502020204030204" pitchFamily="34" charset="0"/>
              </a:rPr>
              <a:t>(amistoso, coqueto, distante, frío, cálido, de apoyo, despectivo)</a:t>
            </a:r>
          </a:p>
        </p:txBody>
      </p:sp>
      <p:sp>
        <p:nvSpPr>
          <p:cNvPr id="12" name="Rectángulo 11"/>
          <p:cNvSpPr/>
          <p:nvPr/>
        </p:nvSpPr>
        <p:spPr bwMode="auto">
          <a:xfrm>
            <a:off x="245845" y="4365130"/>
            <a:ext cx="3816530" cy="648090"/>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Actitudes (</a:t>
            </a:r>
            <a:r>
              <a:rPr lang="es-CO" altLang="ko-KR" sz="2000" dirty="0" err="1">
                <a:solidFill>
                  <a:schemeClr val="bg1"/>
                </a:solidFill>
                <a:latin typeface="Calibri" panose="020F0502020204030204" pitchFamily="34" charset="0"/>
                <a:ea typeface="굴림" charset="-127"/>
                <a:cs typeface="Calibri" panose="020F0502020204030204" pitchFamily="34" charset="0"/>
              </a:rPr>
              <a:t>Attitudes</a:t>
            </a:r>
            <a:r>
              <a:rPr lang="es-CO" altLang="ko-KR" sz="2000" dirty="0">
                <a:solidFill>
                  <a:schemeClr val="bg1"/>
                </a:solidFill>
                <a:latin typeface="Calibri" panose="020F0502020204030204" pitchFamily="34" charset="0"/>
                <a:ea typeface="굴림" charset="-127"/>
                <a:cs typeface="Calibri" panose="020F0502020204030204" pitchFamily="34" charset="0"/>
              </a:rPr>
              <a:t>)</a:t>
            </a:r>
          </a:p>
        </p:txBody>
      </p:sp>
      <p:sp>
        <p:nvSpPr>
          <p:cNvPr id="13" name="Rectángulo 12"/>
          <p:cNvSpPr/>
          <p:nvPr/>
        </p:nvSpPr>
        <p:spPr bwMode="auto">
          <a:xfrm>
            <a:off x="4279604" y="4365130"/>
            <a:ext cx="7703871" cy="648090"/>
          </a:xfrm>
          <a:prstGeom prst="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1600" dirty="0">
                <a:solidFill>
                  <a:schemeClr val="tx1">
                    <a:lumMod val="75000"/>
                    <a:lumOff val="25000"/>
                  </a:schemeClr>
                </a:solidFill>
                <a:latin typeface="Calibri" panose="020F0502020204030204" pitchFamily="34" charset="0"/>
                <a:ea typeface="굴림" charset="-127"/>
                <a:cs typeface="Calibri" panose="020F0502020204030204" pitchFamily="34" charset="0"/>
              </a:rPr>
              <a:t>Creencias perdurables, afectivamente coloreadas, disposiciones hacia objetos o personas (gustar, amar, odiar, valorar, desear)</a:t>
            </a:r>
          </a:p>
        </p:txBody>
      </p:sp>
      <p:sp>
        <p:nvSpPr>
          <p:cNvPr id="14" name="Rectángulo 13"/>
          <p:cNvSpPr/>
          <p:nvPr/>
        </p:nvSpPr>
        <p:spPr bwMode="auto">
          <a:xfrm>
            <a:off x="245845" y="5445280"/>
            <a:ext cx="3816530" cy="648090"/>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Rasgos de personalidad (</a:t>
            </a:r>
            <a:r>
              <a:rPr lang="es-CO" altLang="ko-KR" sz="2000" dirty="0" err="1">
                <a:solidFill>
                  <a:schemeClr val="bg1"/>
                </a:solidFill>
                <a:latin typeface="Calibri" panose="020F0502020204030204" pitchFamily="34" charset="0"/>
                <a:ea typeface="굴림" charset="-127"/>
                <a:cs typeface="Calibri" panose="020F0502020204030204" pitchFamily="34" charset="0"/>
              </a:rPr>
              <a:t>Personality</a:t>
            </a:r>
            <a:r>
              <a:rPr lang="es-CO" altLang="ko-KR" sz="2000" dirty="0">
                <a:solidFill>
                  <a:schemeClr val="bg1"/>
                </a:solidFill>
                <a:latin typeface="Calibri" panose="020F0502020204030204" pitchFamily="34" charset="0"/>
                <a:ea typeface="굴림" charset="-127"/>
                <a:cs typeface="Calibri" panose="020F0502020204030204" pitchFamily="34" charset="0"/>
              </a:rPr>
              <a:t> </a:t>
            </a:r>
            <a:r>
              <a:rPr lang="es-CO" altLang="ko-KR" sz="2000" dirty="0" err="1">
                <a:solidFill>
                  <a:schemeClr val="bg1"/>
                </a:solidFill>
                <a:latin typeface="Calibri" panose="020F0502020204030204" pitchFamily="34" charset="0"/>
                <a:ea typeface="굴림" charset="-127"/>
                <a:cs typeface="Calibri" panose="020F0502020204030204" pitchFamily="34" charset="0"/>
              </a:rPr>
              <a:t>traits</a:t>
            </a:r>
            <a:r>
              <a:rPr lang="es-CO" altLang="ko-KR" sz="2000" dirty="0">
                <a:solidFill>
                  <a:schemeClr val="bg1"/>
                </a:solidFill>
                <a:latin typeface="Calibri" panose="020F0502020204030204" pitchFamily="34" charset="0"/>
                <a:ea typeface="굴림" charset="-127"/>
                <a:cs typeface="Calibri" panose="020F0502020204030204" pitchFamily="34" charset="0"/>
              </a:rPr>
              <a:t>)</a:t>
            </a:r>
          </a:p>
        </p:txBody>
      </p:sp>
      <p:sp>
        <p:nvSpPr>
          <p:cNvPr id="15" name="Rectángulo 14"/>
          <p:cNvSpPr/>
          <p:nvPr/>
        </p:nvSpPr>
        <p:spPr bwMode="auto">
          <a:xfrm>
            <a:off x="4279604" y="5445280"/>
            <a:ext cx="7703871" cy="648090"/>
          </a:xfrm>
          <a:prstGeom prst="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1600" dirty="0">
                <a:solidFill>
                  <a:schemeClr val="tx1">
                    <a:lumMod val="75000"/>
                    <a:lumOff val="25000"/>
                  </a:schemeClr>
                </a:solidFill>
                <a:latin typeface="Calibri" panose="020F0502020204030204" pitchFamily="34" charset="0"/>
                <a:ea typeface="굴림" charset="-127"/>
                <a:cs typeface="Calibri" panose="020F0502020204030204" pitchFamily="34" charset="0"/>
              </a:rPr>
              <a:t>Disposiciones estables de personalidad y tendencias típicas del comportamiento</a:t>
            </a:r>
          </a:p>
          <a:p>
            <a:pPr algn="ctr" eaLnBrk="1" hangingPunct="1"/>
            <a:r>
              <a:rPr lang="es-CO" altLang="ko-KR" sz="1600" dirty="0">
                <a:solidFill>
                  <a:schemeClr val="tx1">
                    <a:lumMod val="75000"/>
                    <a:lumOff val="25000"/>
                  </a:schemeClr>
                </a:solidFill>
                <a:latin typeface="Calibri" panose="020F0502020204030204" pitchFamily="34" charset="0"/>
                <a:ea typeface="굴림" charset="-127"/>
                <a:cs typeface="Calibri" panose="020F0502020204030204" pitchFamily="34" charset="0"/>
              </a:rPr>
              <a:t>(nervioso, ansioso, imprudente, moroso, hostil, celoso)</a:t>
            </a:r>
          </a:p>
        </p:txBody>
      </p:sp>
    </p:spTree>
    <p:extLst>
      <p:ext uri="{BB962C8B-B14F-4D97-AF65-F5344CB8AC3E}">
        <p14:creationId xmlns:p14="http://schemas.microsoft.com/office/powerpoint/2010/main" val="1307997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n-US" b="1" dirty="0">
                <a:latin typeface="Calibri" panose="020F0502020204030204" pitchFamily="34" charset="0"/>
                <a:cs typeface="Calibri" panose="020F0502020204030204" pitchFamily="34" charset="0"/>
              </a:rPr>
              <a:t>Scherer Typology of Affective States</a:t>
            </a:r>
            <a:endParaRPr lang="es-ES"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38</a:t>
            </a:fld>
            <a:endParaRPr lang="it-IT" dirty="0">
              <a:latin typeface="Calibri" panose="020F0502020204030204" pitchFamily="34" charset="0"/>
              <a:cs typeface="Calibri" panose="020F0502020204030204" pitchFamily="34" charset="0"/>
            </a:endParaRPr>
          </a:p>
        </p:txBody>
      </p:sp>
      <p:sp>
        <p:nvSpPr>
          <p:cNvPr id="6" name="Rectángulo 5"/>
          <p:cNvSpPr/>
          <p:nvPr/>
        </p:nvSpPr>
        <p:spPr bwMode="auto">
          <a:xfrm>
            <a:off x="245845" y="1124680"/>
            <a:ext cx="3816530" cy="64809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Emoción (</a:t>
            </a:r>
            <a:r>
              <a:rPr lang="es-CO" altLang="ko-KR" sz="2000" dirty="0" err="1">
                <a:solidFill>
                  <a:schemeClr val="bg1"/>
                </a:solidFill>
                <a:latin typeface="Calibri" panose="020F0502020204030204" pitchFamily="34" charset="0"/>
                <a:ea typeface="굴림" charset="-127"/>
                <a:cs typeface="Calibri" panose="020F0502020204030204" pitchFamily="34" charset="0"/>
              </a:rPr>
              <a:t>Emotion</a:t>
            </a:r>
            <a:r>
              <a:rPr lang="es-CO" altLang="ko-KR" sz="2000" dirty="0">
                <a:solidFill>
                  <a:schemeClr val="bg1"/>
                </a:solidFill>
                <a:latin typeface="Calibri" panose="020F0502020204030204" pitchFamily="34" charset="0"/>
                <a:ea typeface="굴림" charset="-127"/>
                <a:cs typeface="Calibri" panose="020F0502020204030204" pitchFamily="34" charset="0"/>
              </a:rPr>
              <a:t>)</a:t>
            </a:r>
          </a:p>
        </p:txBody>
      </p:sp>
      <p:sp>
        <p:nvSpPr>
          <p:cNvPr id="7" name="Rectángulo 6"/>
          <p:cNvSpPr/>
          <p:nvPr/>
        </p:nvSpPr>
        <p:spPr bwMode="auto">
          <a:xfrm>
            <a:off x="4279604" y="1124680"/>
            <a:ext cx="7703871" cy="64809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1600" dirty="0">
                <a:solidFill>
                  <a:schemeClr val="tx1">
                    <a:lumMod val="25000"/>
                    <a:lumOff val="75000"/>
                  </a:schemeClr>
                </a:solidFill>
                <a:latin typeface="Calibri" panose="020F0502020204030204" pitchFamily="34" charset="0"/>
                <a:ea typeface="굴림" charset="-127"/>
                <a:cs typeface="Calibri" panose="020F0502020204030204" pitchFamily="34" charset="0"/>
              </a:rPr>
              <a:t>Breve y orgánicamente sincronizada interiorización de un acontecimiento externo (enojado, triste, alegre, temeroso, avergonzado, orgulloso, eufórico)</a:t>
            </a:r>
          </a:p>
        </p:txBody>
      </p:sp>
      <p:sp>
        <p:nvSpPr>
          <p:cNvPr id="8" name="Rectángulo 7"/>
          <p:cNvSpPr/>
          <p:nvPr/>
        </p:nvSpPr>
        <p:spPr bwMode="auto">
          <a:xfrm>
            <a:off x="245845" y="2204830"/>
            <a:ext cx="3816530" cy="64809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Estado de animo (</a:t>
            </a:r>
            <a:r>
              <a:rPr lang="es-CO" altLang="ko-KR" sz="2000" dirty="0" err="1">
                <a:solidFill>
                  <a:schemeClr val="bg1"/>
                </a:solidFill>
                <a:latin typeface="Calibri" panose="020F0502020204030204" pitchFamily="34" charset="0"/>
                <a:ea typeface="굴림" charset="-127"/>
                <a:cs typeface="Calibri" panose="020F0502020204030204" pitchFamily="34" charset="0"/>
              </a:rPr>
              <a:t>Mood</a:t>
            </a:r>
            <a:r>
              <a:rPr lang="es-CO" altLang="ko-KR" sz="2000" dirty="0">
                <a:solidFill>
                  <a:schemeClr val="bg1"/>
                </a:solidFill>
                <a:latin typeface="Calibri" panose="020F0502020204030204" pitchFamily="34" charset="0"/>
                <a:ea typeface="굴림" charset="-127"/>
                <a:cs typeface="Calibri" panose="020F0502020204030204" pitchFamily="34" charset="0"/>
              </a:rPr>
              <a:t>)</a:t>
            </a:r>
          </a:p>
        </p:txBody>
      </p:sp>
      <p:sp>
        <p:nvSpPr>
          <p:cNvPr id="9" name="Rectángulo 8"/>
          <p:cNvSpPr/>
          <p:nvPr/>
        </p:nvSpPr>
        <p:spPr bwMode="auto">
          <a:xfrm>
            <a:off x="4279604" y="2204830"/>
            <a:ext cx="7703871" cy="64809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1600" dirty="0">
                <a:solidFill>
                  <a:schemeClr val="tx1">
                    <a:lumMod val="25000"/>
                    <a:lumOff val="75000"/>
                  </a:schemeClr>
                </a:solidFill>
                <a:latin typeface="Calibri" panose="020F0502020204030204" pitchFamily="34" charset="0"/>
                <a:ea typeface="굴림" charset="-127"/>
                <a:cs typeface="Calibri" panose="020F0502020204030204" pitchFamily="34" charset="0"/>
              </a:rPr>
              <a:t>Cambio en el sentimiento subjetivo de carácter difuso, sin causas externas, de baja intensidad y larga duración (risueño, sombrío, irritable, apático, deprimido, boyante)</a:t>
            </a:r>
          </a:p>
        </p:txBody>
      </p:sp>
      <p:sp>
        <p:nvSpPr>
          <p:cNvPr id="10" name="Rectángulo 9"/>
          <p:cNvSpPr/>
          <p:nvPr/>
        </p:nvSpPr>
        <p:spPr bwMode="auto">
          <a:xfrm>
            <a:off x="245845" y="3284980"/>
            <a:ext cx="3816530" cy="64809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Posturas interpersonales (Interpersonal </a:t>
            </a:r>
            <a:r>
              <a:rPr lang="es-CO" altLang="ko-KR" sz="2000" dirty="0" err="1">
                <a:solidFill>
                  <a:schemeClr val="bg1"/>
                </a:solidFill>
                <a:latin typeface="Calibri" panose="020F0502020204030204" pitchFamily="34" charset="0"/>
                <a:ea typeface="굴림" charset="-127"/>
                <a:cs typeface="Calibri" panose="020F0502020204030204" pitchFamily="34" charset="0"/>
              </a:rPr>
              <a:t>stances</a:t>
            </a:r>
            <a:r>
              <a:rPr lang="es-CO" altLang="ko-KR" sz="2000" dirty="0">
                <a:solidFill>
                  <a:schemeClr val="bg1"/>
                </a:solidFill>
                <a:latin typeface="Calibri" panose="020F0502020204030204" pitchFamily="34" charset="0"/>
                <a:ea typeface="굴림" charset="-127"/>
                <a:cs typeface="Calibri" panose="020F0502020204030204" pitchFamily="34" charset="0"/>
              </a:rPr>
              <a:t>)</a:t>
            </a:r>
          </a:p>
        </p:txBody>
      </p:sp>
      <p:sp>
        <p:nvSpPr>
          <p:cNvPr id="11" name="Rectángulo 10"/>
          <p:cNvSpPr/>
          <p:nvPr/>
        </p:nvSpPr>
        <p:spPr bwMode="auto">
          <a:xfrm>
            <a:off x="4279604" y="3284980"/>
            <a:ext cx="7703871" cy="64809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1600" dirty="0">
                <a:solidFill>
                  <a:schemeClr val="tx1">
                    <a:lumMod val="25000"/>
                    <a:lumOff val="75000"/>
                  </a:schemeClr>
                </a:solidFill>
                <a:latin typeface="Calibri" panose="020F0502020204030204" pitchFamily="34" charset="0"/>
                <a:ea typeface="굴림" charset="-127"/>
                <a:cs typeface="Calibri" panose="020F0502020204030204" pitchFamily="34" charset="0"/>
              </a:rPr>
              <a:t>Postura afectiva hacia otra persona dentro de una específica interacción </a:t>
            </a:r>
          </a:p>
          <a:p>
            <a:pPr algn="ctr" eaLnBrk="1" hangingPunct="1"/>
            <a:r>
              <a:rPr lang="es-CO" altLang="ko-KR" sz="1600" dirty="0">
                <a:solidFill>
                  <a:schemeClr val="tx1">
                    <a:lumMod val="25000"/>
                    <a:lumOff val="75000"/>
                  </a:schemeClr>
                </a:solidFill>
                <a:latin typeface="Calibri" panose="020F0502020204030204" pitchFamily="34" charset="0"/>
                <a:ea typeface="굴림" charset="-127"/>
                <a:cs typeface="Calibri" panose="020F0502020204030204" pitchFamily="34" charset="0"/>
              </a:rPr>
              <a:t>(amistoso, coqueto, distante, frío, cálido, de apoyo, despectivo)</a:t>
            </a:r>
          </a:p>
        </p:txBody>
      </p:sp>
      <p:sp>
        <p:nvSpPr>
          <p:cNvPr id="12" name="Rectángulo 11"/>
          <p:cNvSpPr/>
          <p:nvPr/>
        </p:nvSpPr>
        <p:spPr bwMode="auto">
          <a:xfrm>
            <a:off x="245845" y="4365130"/>
            <a:ext cx="3816530" cy="648090"/>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Actitudes (</a:t>
            </a:r>
            <a:r>
              <a:rPr lang="es-CO" altLang="ko-KR" sz="2000" dirty="0" err="1">
                <a:solidFill>
                  <a:schemeClr val="bg1"/>
                </a:solidFill>
                <a:latin typeface="Calibri" panose="020F0502020204030204" pitchFamily="34" charset="0"/>
                <a:ea typeface="굴림" charset="-127"/>
                <a:cs typeface="Calibri" panose="020F0502020204030204" pitchFamily="34" charset="0"/>
              </a:rPr>
              <a:t>Attitudes</a:t>
            </a:r>
            <a:r>
              <a:rPr lang="es-CO" altLang="ko-KR" sz="2000" dirty="0">
                <a:solidFill>
                  <a:schemeClr val="bg1"/>
                </a:solidFill>
                <a:latin typeface="Calibri" panose="020F0502020204030204" pitchFamily="34" charset="0"/>
                <a:ea typeface="굴림" charset="-127"/>
                <a:cs typeface="Calibri" panose="020F0502020204030204" pitchFamily="34" charset="0"/>
              </a:rPr>
              <a:t>)</a:t>
            </a:r>
          </a:p>
        </p:txBody>
      </p:sp>
      <p:sp>
        <p:nvSpPr>
          <p:cNvPr id="13" name="Rectángulo 12"/>
          <p:cNvSpPr/>
          <p:nvPr/>
        </p:nvSpPr>
        <p:spPr bwMode="auto">
          <a:xfrm>
            <a:off x="4279604" y="4365130"/>
            <a:ext cx="7703871" cy="648090"/>
          </a:xfrm>
          <a:prstGeom prst="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1600" dirty="0">
                <a:solidFill>
                  <a:schemeClr val="tx1">
                    <a:lumMod val="75000"/>
                    <a:lumOff val="25000"/>
                  </a:schemeClr>
                </a:solidFill>
                <a:latin typeface="Calibri" panose="020F0502020204030204" pitchFamily="34" charset="0"/>
                <a:ea typeface="굴림" charset="-127"/>
                <a:cs typeface="Calibri" panose="020F0502020204030204" pitchFamily="34" charset="0"/>
              </a:rPr>
              <a:t>Creencias perdurables, afectivamente coloreadas, disposiciones hacia objetos o personas (gustar, amar, odiar, valorar, desear)</a:t>
            </a:r>
          </a:p>
        </p:txBody>
      </p:sp>
      <p:sp>
        <p:nvSpPr>
          <p:cNvPr id="14" name="Rectángulo 13"/>
          <p:cNvSpPr/>
          <p:nvPr/>
        </p:nvSpPr>
        <p:spPr bwMode="auto">
          <a:xfrm>
            <a:off x="245845" y="5445280"/>
            <a:ext cx="3816530" cy="64809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Rasgos de personalidad (</a:t>
            </a:r>
            <a:r>
              <a:rPr lang="es-CO" altLang="ko-KR" sz="2000" dirty="0" err="1">
                <a:solidFill>
                  <a:schemeClr val="bg1"/>
                </a:solidFill>
                <a:latin typeface="Calibri" panose="020F0502020204030204" pitchFamily="34" charset="0"/>
                <a:ea typeface="굴림" charset="-127"/>
                <a:cs typeface="Calibri" panose="020F0502020204030204" pitchFamily="34" charset="0"/>
              </a:rPr>
              <a:t>Personality</a:t>
            </a:r>
            <a:r>
              <a:rPr lang="es-CO" altLang="ko-KR" sz="2000" dirty="0">
                <a:solidFill>
                  <a:schemeClr val="bg1"/>
                </a:solidFill>
                <a:latin typeface="Calibri" panose="020F0502020204030204" pitchFamily="34" charset="0"/>
                <a:ea typeface="굴림" charset="-127"/>
                <a:cs typeface="Calibri" panose="020F0502020204030204" pitchFamily="34" charset="0"/>
              </a:rPr>
              <a:t> </a:t>
            </a:r>
            <a:r>
              <a:rPr lang="es-CO" altLang="ko-KR" sz="2000" dirty="0" err="1">
                <a:solidFill>
                  <a:schemeClr val="bg1"/>
                </a:solidFill>
                <a:latin typeface="Calibri" panose="020F0502020204030204" pitchFamily="34" charset="0"/>
                <a:ea typeface="굴림" charset="-127"/>
                <a:cs typeface="Calibri" panose="020F0502020204030204" pitchFamily="34" charset="0"/>
              </a:rPr>
              <a:t>traits</a:t>
            </a:r>
            <a:r>
              <a:rPr lang="es-CO" altLang="ko-KR" sz="2000" dirty="0">
                <a:solidFill>
                  <a:schemeClr val="bg1"/>
                </a:solidFill>
                <a:latin typeface="Calibri" panose="020F0502020204030204" pitchFamily="34" charset="0"/>
                <a:ea typeface="굴림" charset="-127"/>
                <a:cs typeface="Calibri" panose="020F0502020204030204" pitchFamily="34" charset="0"/>
              </a:rPr>
              <a:t>)</a:t>
            </a:r>
          </a:p>
        </p:txBody>
      </p:sp>
      <p:sp>
        <p:nvSpPr>
          <p:cNvPr id="15" name="Rectángulo 14"/>
          <p:cNvSpPr/>
          <p:nvPr/>
        </p:nvSpPr>
        <p:spPr bwMode="auto">
          <a:xfrm>
            <a:off x="4279604" y="5445280"/>
            <a:ext cx="7703871" cy="64809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1600" dirty="0">
                <a:solidFill>
                  <a:schemeClr val="tx1">
                    <a:lumMod val="25000"/>
                    <a:lumOff val="75000"/>
                  </a:schemeClr>
                </a:solidFill>
                <a:latin typeface="Calibri" panose="020F0502020204030204" pitchFamily="34" charset="0"/>
                <a:ea typeface="굴림" charset="-127"/>
                <a:cs typeface="Calibri" panose="020F0502020204030204" pitchFamily="34" charset="0"/>
              </a:rPr>
              <a:t>Disposiciones estables de personalidad y tendencias típicas del comportamiento</a:t>
            </a:r>
          </a:p>
          <a:p>
            <a:pPr algn="ctr" eaLnBrk="1" hangingPunct="1"/>
            <a:r>
              <a:rPr lang="es-CO" altLang="ko-KR" sz="1600" dirty="0">
                <a:solidFill>
                  <a:schemeClr val="tx1">
                    <a:lumMod val="25000"/>
                    <a:lumOff val="75000"/>
                  </a:schemeClr>
                </a:solidFill>
                <a:latin typeface="Calibri" panose="020F0502020204030204" pitchFamily="34" charset="0"/>
                <a:ea typeface="굴림" charset="-127"/>
                <a:cs typeface="Calibri" panose="020F0502020204030204" pitchFamily="34" charset="0"/>
              </a:rPr>
              <a:t>(nervioso, ansioso, imprudente, moroso, hostil, celoso)</a:t>
            </a:r>
          </a:p>
        </p:txBody>
      </p:sp>
      <p:sp>
        <p:nvSpPr>
          <p:cNvPr id="3" name="Rectángulo 2"/>
          <p:cNvSpPr/>
          <p:nvPr/>
        </p:nvSpPr>
        <p:spPr bwMode="auto">
          <a:xfrm>
            <a:off x="119170" y="4293120"/>
            <a:ext cx="11953660" cy="79211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CO" sz="1200" b="0" i="0" u="none" strike="noStrike" cap="none" normalizeH="0" baseline="0">
              <a:ln>
                <a:noFill/>
              </a:ln>
              <a:solidFill>
                <a:srgbClr val="505050"/>
              </a:solidFill>
              <a:effectLst/>
              <a:latin typeface="Arial" charset="0"/>
              <a:ea typeface="ＭＳ Ｐゴシック" pitchFamily="84" charset="-128"/>
              <a:cs typeface="Arial" charset="0"/>
            </a:endParaRPr>
          </a:p>
        </p:txBody>
      </p:sp>
    </p:spTree>
    <p:extLst>
      <p:ext uri="{BB962C8B-B14F-4D97-AF65-F5344CB8AC3E}">
        <p14:creationId xmlns:p14="http://schemas.microsoft.com/office/powerpoint/2010/main" val="3105417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CO" b="1" dirty="0">
                <a:latin typeface="Calibri" panose="020F0502020204030204" pitchFamily="34" charset="0"/>
                <a:cs typeface="Calibri" panose="020F0502020204030204" pitchFamily="34" charset="0"/>
              </a:rPr>
              <a:t>Encontrar la polaridad en la multidimensionalidad</a:t>
            </a:r>
            <a:endParaRPr lang="es-CO"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39</a:t>
            </a:fld>
            <a:endParaRPr lang="it-IT" dirty="0">
              <a:latin typeface="Calibri" panose="020F0502020204030204" pitchFamily="34" charset="0"/>
              <a:cs typeface="Calibri" panose="020F0502020204030204" pitchFamily="34" charset="0"/>
            </a:endParaRPr>
          </a:p>
        </p:txBody>
      </p:sp>
      <p:pic>
        <p:nvPicPr>
          <p:cNvPr id="3" name="Imagen 2"/>
          <p:cNvPicPr>
            <a:picLocks noChangeAspect="1"/>
          </p:cNvPicPr>
          <p:nvPr/>
        </p:nvPicPr>
        <p:blipFill>
          <a:blip r:embed="rId3"/>
          <a:stretch>
            <a:fillRect/>
          </a:stretch>
        </p:blipFill>
        <p:spPr>
          <a:xfrm>
            <a:off x="3238500" y="3086100"/>
            <a:ext cx="5715000" cy="685800"/>
          </a:xfrm>
          <a:prstGeom prst="rect">
            <a:avLst/>
          </a:prstGeom>
        </p:spPr>
      </p:pic>
    </p:spTree>
    <p:extLst>
      <p:ext uri="{BB962C8B-B14F-4D97-AF65-F5344CB8AC3E}">
        <p14:creationId xmlns:p14="http://schemas.microsoft.com/office/powerpoint/2010/main" val="3637142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A049E3-C266-4CE9-9D4B-2E55C6DE9091}"/>
              </a:ext>
            </a:extLst>
          </p:cNvPr>
          <p:cNvSpPr>
            <a:spLocks noGrp="1"/>
          </p:cNvSpPr>
          <p:nvPr>
            <p:ph type="title"/>
          </p:nvPr>
        </p:nvSpPr>
        <p:spPr/>
        <p:txBody>
          <a:bodyPr/>
          <a:lstStyle/>
          <a:p>
            <a:r>
              <a:rPr lang="es-CO" dirty="0"/>
              <a:t>Expresiones regulares</a:t>
            </a:r>
            <a:endParaRPr lang="it-IT" dirty="0"/>
          </a:p>
        </p:txBody>
      </p:sp>
      <p:sp>
        <p:nvSpPr>
          <p:cNvPr id="3" name="Marcador de número de diapositiva 2">
            <a:extLst>
              <a:ext uri="{FF2B5EF4-FFF2-40B4-BE49-F238E27FC236}">
                <a16:creationId xmlns:a16="http://schemas.microsoft.com/office/drawing/2014/main" id="{A71F2DEB-B3F5-46AC-937E-A7B42D9A1A98}"/>
              </a:ext>
            </a:extLst>
          </p:cNvPr>
          <p:cNvSpPr>
            <a:spLocks noGrp="1"/>
          </p:cNvSpPr>
          <p:nvPr>
            <p:ph type="sldNum" sz="quarter" idx="10"/>
          </p:nvPr>
        </p:nvSpPr>
        <p:spPr/>
        <p:txBody>
          <a:bodyPr/>
          <a:lstStyle/>
          <a:p>
            <a:pPr>
              <a:defRPr/>
            </a:pPr>
            <a:fld id="{5C12A3F3-78C8-448B-9D68-F99593E35AF6}" type="slidenum">
              <a:rPr lang="it-IT" smtClean="0"/>
              <a:pPr>
                <a:defRPr/>
              </a:pPr>
              <a:t>4</a:t>
            </a:fld>
            <a:endParaRPr lang="it-IT"/>
          </a:p>
        </p:txBody>
      </p:sp>
      <p:sp>
        <p:nvSpPr>
          <p:cNvPr id="4" name="CuadroTexto 3">
            <a:extLst>
              <a:ext uri="{FF2B5EF4-FFF2-40B4-BE49-F238E27FC236}">
                <a16:creationId xmlns:a16="http://schemas.microsoft.com/office/drawing/2014/main" id="{FDDFD1E5-CDBE-43DE-9AF2-0677609BD860}"/>
              </a:ext>
            </a:extLst>
          </p:cNvPr>
          <p:cNvSpPr txBox="1"/>
          <p:nvPr/>
        </p:nvSpPr>
        <p:spPr>
          <a:xfrm>
            <a:off x="2135450" y="2564880"/>
            <a:ext cx="7128990" cy="923330"/>
          </a:xfrm>
          <a:prstGeom prst="rect">
            <a:avLst/>
          </a:prstGeom>
          <a:noFill/>
        </p:spPr>
        <p:txBody>
          <a:bodyPr wrap="square" rtlCol="0">
            <a:spAutoFit/>
          </a:bodyPr>
          <a:lstStyle/>
          <a:p>
            <a:pPr algn="ctr"/>
            <a:r>
              <a:rPr lang="es-CO" sz="1800" dirty="0">
                <a:latin typeface="Calibri" panose="020F0502020204030204" pitchFamily="34" charset="0"/>
                <a:cs typeface="Calibri" panose="020F0502020204030204" pitchFamily="34" charset="0"/>
              </a:rPr>
              <a:t>Las </a:t>
            </a:r>
            <a:r>
              <a:rPr lang="es-CO" sz="1800" b="1" dirty="0">
                <a:solidFill>
                  <a:schemeClr val="accent1"/>
                </a:solidFill>
                <a:latin typeface="Calibri" panose="020F0502020204030204" pitchFamily="34" charset="0"/>
                <a:cs typeface="Calibri" panose="020F0502020204030204" pitchFamily="34" charset="0"/>
              </a:rPr>
              <a:t>EXPRESIONES REGULARES </a:t>
            </a:r>
            <a:r>
              <a:rPr lang="es-CO" sz="1800" dirty="0">
                <a:latin typeface="Calibri" panose="020F0502020204030204" pitchFamily="34" charset="0"/>
                <a:cs typeface="Calibri" panose="020F0502020204030204" pitchFamily="34" charset="0"/>
              </a:rPr>
              <a:t>son una serie de reglas y operadores que nos permiten volver extramente flexible y eficiente las búsquedas y sustituciones de cadenas de texto</a:t>
            </a:r>
          </a:p>
        </p:txBody>
      </p:sp>
    </p:spTree>
    <p:extLst>
      <p:ext uri="{BB962C8B-B14F-4D97-AF65-F5344CB8AC3E}">
        <p14:creationId xmlns:p14="http://schemas.microsoft.com/office/powerpoint/2010/main" val="1590848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n-US" b="1" dirty="0">
                <a:latin typeface="Calibri" panose="020F0502020204030204" pitchFamily="34" charset="0"/>
                <a:cs typeface="Calibri" panose="020F0502020204030204" pitchFamily="34" charset="0"/>
              </a:rPr>
              <a:t>Subjectivity vs Objectivity:</a:t>
            </a:r>
            <a:r>
              <a:rPr lang="es-CO" b="1" dirty="0">
                <a:latin typeface="Calibri" panose="020F0502020204030204" pitchFamily="34" charset="0"/>
                <a:cs typeface="Calibri" panose="020F0502020204030204" pitchFamily="34" charset="0"/>
              </a:rPr>
              <a:t> ¿que es opinión y que no lo es?</a:t>
            </a:r>
            <a:endParaRPr lang="es-CO"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40</a:t>
            </a:fld>
            <a:endParaRPr lang="it-IT" dirty="0">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3"/>
          <a:stretch>
            <a:fillRect/>
          </a:stretch>
        </p:blipFill>
        <p:spPr>
          <a:xfrm>
            <a:off x="3368387" y="2183568"/>
            <a:ext cx="5455227" cy="623455"/>
          </a:xfrm>
          <a:prstGeom prst="rect">
            <a:avLst/>
          </a:prstGeom>
        </p:spPr>
      </p:pic>
      <p:pic>
        <p:nvPicPr>
          <p:cNvPr id="6" name="Imagen 5"/>
          <p:cNvPicPr>
            <a:picLocks noChangeAspect="1"/>
          </p:cNvPicPr>
          <p:nvPr/>
        </p:nvPicPr>
        <p:blipFill>
          <a:blip r:embed="rId4"/>
          <a:stretch>
            <a:fillRect/>
          </a:stretch>
        </p:blipFill>
        <p:spPr>
          <a:xfrm>
            <a:off x="6240020" y="4437140"/>
            <a:ext cx="5648325" cy="638175"/>
          </a:xfrm>
          <a:prstGeom prst="rect">
            <a:avLst/>
          </a:prstGeom>
        </p:spPr>
      </p:pic>
      <p:pic>
        <p:nvPicPr>
          <p:cNvPr id="7" name="Imagen 6"/>
          <p:cNvPicPr>
            <a:picLocks noChangeAspect="1"/>
          </p:cNvPicPr>
          <p:nvPr/>
        </p:nvPicPr>
        <p:blipFill>
          <a:blip r:embed="rId5"/>
          <a:stretch>
            <a:fillRect/>
          </a:stretch>
        </p:blipFill>
        <p:spPr>
          <a:xfrm>
            <a:off x="300196" y="4437140"/>
            <a:ext cx="5819775" cy="609600"/>
          </a:xfrm>
          <a:prstGeom prst="rect">
            <a:avLst/>
          </a:prstGeom>
        </p:spPr>
      </p:pic>
    </p:spTree>
    <p:extLst>
      <p:ext uri="{BB962C8B-B14F-4D97-AF65-F5344CB8AC3E}">
        <p14:creationId xmlns:p14="http://schemas.microsoft.com/office/powerpoint/2010/main" val="602173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n-GB" b="1" dirty="0" err="1">
                <a:latin typeface="Calibri" panose="020F0502020204030204" pitchFamily="34" charset="0"/>
                <a:cs typeface="Calibri" panose="020F0502020204030204" pitchFamily="34" charset="0"/>
              </a:rPr>
              <a:t>Elementos</a:t>
            </a:r>
            <a:r>
              <a:rPr lang="en-GB" b="1" dirty="0">
                <a:latin typeface="Calibri" panose="020F0502020204030204" pitchFamily="34" charset="0"/>
                <a:cs typeface="Calibri" panose="020F0502020204030204" pitchFamily="34" charset="0"/>
              </a:rPr>
              <a:t> </a:t>
            </a:r>
            <a:r>
              <a:rPr lang="en-GB" b="1" dirty="0" err="1">
                <a:latin typeface="Calibri" panose="020F0502020204030204" pitchFamily="34" charset="0"/>
                <a:cs typeface="Calibri" panose="020F0502020204030204" pitchFamily="34" charset="0"/>
              </a:rPr>
              <a:t>externos</a:t>
            </a:r>
            <a:r>
              <a:rPr lang="en-GB" b="1" dirty="0">
                <a:latin typeface="Calibri" panose="020F0502020204030204" pitchFamily="34" charset="0"/>
                <a:cs typeface="Calibri" panose="020F0502020204030204" pitchFamily="34" charset="0"/>
              </a:rPr>
              <a:t> al </a:t>
            </a:r>
            <a:r>
              <a:rPr lang="en-GB" b="1" dirty="0" err="1">
                <a:latin typeface="Calibri" panose="020F0502020204030204" pitchFamily="34" charset="0"/>
                <a:cs typeface="Calibri" panose="020F0502020204030204" pitchFamily="34" charset="0"/>
              </a:rPr>
              <a:t>texto</a:t>
            </a:r>
            <a:endParaRPr lang="en-GB" b="1"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41</a:t>
            </a:fld>
            <a:endParaRPr lang="it-IT" dirty="0">
              <a:latin typeface="Calibri" panose="020F0502020204030204" pitchFamily="34" charset="0"/>
              <a:cs typeface="Calibri" panose="020F0502020204030204" pitchFamily="34" charset="0"/>
            </a:endParaRPr>
          </a:p>
        </p:txBody>
      </p:sp>
      <p:pic>
        <p:nvPicPr>
          <p:cNvPr id="3" name="Imagen 2"/>
          <p:cNvPicPr>
            <a:picLocks noChangeAspect="1"/>
          </p:cNvPicPr>
          <p:nvPr/>
        </p:nvPicPr>
        <p:blipFill>
          <a:blip r:embed="rId3"/>
          <a:stretch>
            <a:fillRect/>
          </a:stretch>
        </p:blipFill>
        <p:spPr>
          <a:xfrm>
            <a:off x="3662663" y="1412720"/>
            <a:ext cx="4943554" cy="4699525"/>
          </a:xfrm>
          <a:prstGeom prst="rect">
            <a:avLst/>
          </a:prstGeom>
        </p:spPr>
      </p:pic>
    </p:spTree>
    <p:extLst>
      <p:ext uri="{BB962C8B-B14F-4D97-AF65-F5344CB8AC3E}">
        <p14:creationId xmlns:p14="http://schemas.microsoft.com/office/powerpoint/2010/main" val="2210795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s-CO" b="1" dirty="0">
                <a:latin typeface="Calibri" panose="020F0502020204030204" pitchFamily="34" charset="0"/>
                <a:cs typeface="Calibri" panose="020F0502020204030204" pitchFamily="34" charset="0"/>
              </a:rPr>
              <a:t>Estrategias de </a:t>
            </a:r>
            <a:r>
              <a:rPr lang="es-CO" b="1" dirty="0" err="1">
                <a:latin typeface="Calibri" panose="020F0502020204030204" pitchFamily="34" charset="0"/>
                <a:cs typeface="Calibri" panose="020F0502020204030204" pitchFamily="34" charset="0"/>
              </a:rPr>
              <a:t>coding</a:t>
            </a:r>
            <a:r>
              <a:rPr lang="es-CO" b="1" dirty="0">
                <a:latin typeface="Calibri" panose="020F0502020204030204" pitchFamily="34" charset="0"/>
                <a:cs typeface="Calibri" panose="020F0502020204030204" pitchFamily="34" charset="0"/>
              </a:rPr>
              <a:t>: definir objetivos</a:t>
            </a:r>
            <a:endParaRPr lang="es-CO"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42</a:t>
            </a:fld>
            <a:endParaRPr lang="it-IT" dirty="0">
              <a:latin typeface="Calibri" panose="020F0502020204030204" pitchFamily="34" charset="0"/>
              <a:cs typeface="Calibri" panose="020F0502020204030204" pitchFamily="34" charset="0"/>
            </a:endParaRPr>
          </a:p>
        </p:txBody>
      </p:sp>
      <p:sp>
        <p:nvSpPr>
          <p:cNvPr id="4" name="Rectángulo 3"/>
          <p:cNvSpPr/>
          <p:nvPr/>
        </p:nvSpPr>
        <p:spPr>
          <a:xfrm>
            <a:off x="2407920" y="1484730"/>
            <a:ext cx="737616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eaLnBrk="1" hangingPunct="1">
              <a:lnSpc>
                <a:spcPct val="150000"/>
              </a:lnSpc>
              <a:spcBef>
                <a:spcPct val="50000"/>
              </a:spcBef>
            </a:pPr>
            <a:r>
              <a:rPr lang="es-CO" sz="2000" b="1" dirty="0">
                <a:solidFill>
                  <a:schemeClr val="accent1"/>
                </a:solidFill>
                <a:latin typeface="Calibri" panose="020F0502020204030204" pitchFamily="34" charset="0"/>
                <a:cs typeface="Calibri" panose="020F0502020204030204" pitchFamily="34" charset="0"/>
              </a:rPr>
              <a:t>Para prevenir los problemas de ambigüedades que se pueden dar hay que definir cual es el objetivo del </a:t>
            </a:r>
            <a:r>
              <a:rPr lang="es-CO" sz="2000" b="1" dirty="0" err="1">
                <a:solidFill>
                  <a:schemeClr val="accent1"/>
                </a:solidFill>
                <a:latin typeface="Calibri" panose="020F0502020204030204" pitchFamily="34" charset="0"/>
                <a:cs typeface="Calibri" panose="020F0502020204030204" pitchFamily="34" charset="0"/>
              </a:rPr>
              <a:t>coding</a:t>
            </a:r>
            <a:r>
              <a:rPr lang="es-CO" sz="2000" b="1" dirty="0">
                <a:solidFill>
                  <a:schemeClr val="accent1"/>
                </a:solidFill>
                <a:latin typeface="Calibri" panose="020F0502020204030204" pitchFamily="34" charset="0"/>
                <a:cs typeface="Calibri" panose="020F0502020204030204" pitchFamily="34" charset="0"/>
              </a:rPr>
              <a:t> de forma clara, univoca y posiblemente ubicada en tiempo y espacio </a:t>
            </a:r>
          </a:p>
        </p:txBody>
      </p:sp>
      <p:grpSp>
        <p:nvGrpSpPr>
          <p:cNvPr id="5" name="Grupo 4"/>
          <p:cNvGrpSpPr>
            <a:grpSpLocks noChangeAspect="1"/>
          </p:cNvGrpSpPr>
          <p:nvPr/>
        </p:nvGrpSpPr>
        <p:grpSpPr>
          <a:xfrm>
            <a:off x="1914403" y="1325907"/>
            <a:ext cx="520625" cy="493783"/>
            <a:chOff x="806060" y="1900468"/>
            <a:chExt cx="520625" cy="493783"/>
          </a:xfrm>
        </p:grpSpPr>
        <p:sp>
          <p:nvSpPr>
            <p:cNvPr id="6" name="Paralelogramo 1"/>
            <p:cNvSpPr/>
            <p:nvPr/>
          </p:nvSpPr>
          <p:spPr>
            <a:xfrm>
              <a:off x="1005435"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 name="connsiteX0" fmla="*/ 0 w 345600"/>
                <a:gd name="connsiteY0" fmla="*/ 504000 h 504000"/>
                <a:gd name="connsiteX1" fmla="*/ 164808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164808" y="0"/>
                  </a:lnTo>
                  <a:lnTo>
                    <a:pt x="345600" y="0"/>
                  </a:lnTo>
                  <a:lnTo>
                    <a:pt x="151200" y="475200"/>
                  </a:lnTo>
                  <a:lnTo>
                    <a:pt x="0" y="504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sp>
          <p:nvSpPr>
            <p:cNvPr id="7" name="Paralelogramo 1"/>
            <p:cNvSpPr/>
            <p:nvPr/>
          </p:nvSpPr>
          <p:spPr>
            <a:xfrm>
              <a:off x="806060"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86400" y="0"/>
                  </a:lnTo>
                  <a:lnTo>
                    <a:pt x="345600" y="0"/>
                  </a:lnTo>
                  <a:lnTo>
                    <a:pt x="151200" y="475200"/>
                  </a:lnTo>
                  <a:lnTo>
                    <a:pt x="0" y="5040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grpSp>
      <p:grpSp>
        <p:nvGrpSpPr>
          <p:cNvPr id="8" name="Grupo 7"/>
          <p:cNvGrpSpPr>
            <a:grpSpLocks noChangeAspect="1"/>
          </p:cNvGrpSpPr>
          <p:nvPr/>
        </p:nvGrpSpPr>
        <p:grpSpPr>
          <a:xfrm rot="10800000">
            <a:off x="9696034" y="2671724"/>
            <a:ext cx="520625" cy="493783"/>
            <a:chOff x="806060" y="1900468"/>
            <a:chExt cx="520625" cy="493783"/>
          </a:xfrm>
        </p:grpSpPr>
        <p:sp>
          <p:nvSpPr>
            <p:cNvPr id="9" name="Paralelogramo 1"/>
            <p:cNvSpPr/>
            <p:nvPr/>
          </p:nvSpPr>
          <p:spPr>
            <a:xfrm>
              <a:off x="1005435"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 name="connsiteX0" fmla="*/ 0 w 345600"/>
                <a:gd name="connsiteY0" fmla="*/ 504000 h 504000"/>
                <a:gd name="connsiteX1" fmla="*/ 164808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164808" y="0"/>
                  </a:lnTo>
                  <a:lnTo>
                    <a:pt x="345600" y="0"/>
                  </a:lnTo>
                  <a:lnTo>
                    <a:pt x="151200" y="475200"/>
                  </a:lnTo>
                  <a:lnTo>
                    <a:pt x="0" y="504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sp>
          <p:nvSpPr>
            <p:cNvPr id="10" name="Paralelogramo 1"/>
            <p:cNvSpPr/>
            <p:nvPr/>
          </p:nvSpPr>
          <p:spPr>
            <a:xfrm>
              <a:off x="806060" y="1900468"/>
              <a:ext cx="321250" cy="493783"/>
            </a:xfrm>
            <a:custGeom>
              <a:avLst/>
              <a:gdLst>
                <a:gd name="connsiteX0" fmla="*/ 0 w 345600"/>
                <a:gd name="connsiteY0" fmla="*/ 504000 h 504000"/>
                <a:gd name="connsiteX1" fmla="*/ 86400 w 345600"/>
                <a:gd name="connsiteY1" fmla="*/ 0 h 504000"/>
                <a:gd name="connsiteX2" fmla="*/ 345600 w 345600"/>
                <a:gd name="connsiteY2" fmla="*/ 0 h 504000"/>
                <a:gd name="connsiteX3" fmla="*/ 259200 w 345600"/>
                <a:gd name="connsiteY3" fmla="*/ 504000 h 504000"/>
                <a:gd name="connsiteX4" fmla="*/ 0 w 345600"/>
                <a:gd name="connsiteY4" fmla="*/ 504000 h 504000"/>
                <a:gd name="connsiteX0" fmla="*/ 0 w 345600"/>
                <a:gd name="connsiteY0" fmla="*/ 504000 h 504000"/>
                <a:gd name="connsiteX1" fmla="*/ 86400 w 345600"/>
                <a:gd name="connsiteY1" fmla="*/ 0 h 504000"/>
                <a:gd name="connsiteX2" fmla="*/ 345600 w 345600"/>
                <a:gd name="connsiteY2" fmla="*/ 0 h 504000"/>
                <a:gd name="connsiteX3" fmla="*/ 151200 w 345600"/>
                <a:gd name="connsiteY3" fmla="*/ 475200 h 504000"/>
                <a:gd name="connsiteX4" fmla="*/ 0 w 345600"/>
                <a:gd name="connsiteY4" fmla="*/ 504000 h 50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 h="504000">
                  <a:moveTo>
                    <a:pt x="0" y="504000"/>
                  </a:moveTo>
                  <a:lnTo>
                    <a:pt x="86400" y="0"/>
                  </a:lnTo>
                  <a:lnTo>
                    <a:pt x="345600" y="0"/>
                  </a:lnTo>
                  <a:lnTo>
                    <a:pt x="151200" y="475200"/>
                  </a:lnTo>
                  <a:lnTo>
                    <a:pt x="0" y="5040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t-IT" sz="1350">
                <a:latin typeface="Calibri" panose="020F0502020204030204" pitchFamily="34" charset="0"/>
                <a:cs typeface="Calibri" panose="020F0502020204030204" pitchFamily="34" charset="0"/>
              </a:endParaRPr>
            </a:p>
          </p:txBody>
        </p:sp>
      </p:grpSp>
      <p:sp>
        <p:nvSpPr>
          <p:cNvPr id="3" name="CuadroTexto 2"/>
          <p:cNvSpPr txBox="1"/>
          <p:nvPr/>
        </p:nvSpPr>
        <p:spPr>
          <a:xfrm>
            <a:off x="3723828" y="4293120"/>
            <a:ext cx="4744344" cy="923330"/>
          </a:xfrm>
          <a:prstGeom prst="rect">
            <a:avLst/>
          </a:prstGeom>
          <a:solidFill>
            <a:schemeClr val="accent1">
              <a:lumMod val="20000"/>
              <a:lumOff val="80000"/>
            </a:schemeClr>
          </a:solidFill>
        </p:spPr>
        <p:txBody>
          <a:bodyPr wrap="square" rtlCol="0">
            <a:spAutoFit/>
          </a:bodyPr>
          <a:lstStyle/>
          <a:p>
            <a:pPr algn="ctr"/>
            <a:r>
              <a:rPr lang="es-CO" sz="1800" dirty="0">
                <a:latin typeface="Calibri" panose="020F0502020204030204" pitchFamily="34" charset="0"/>
                <a:cs typeface="Calibri" panose="020F0502020204030204" pitchFamily="34" charset="0"/>
              </a:rPr>
              <a:t>Vamos a medir que tan de acuerdo está cada usuario con el #</a:t>
            </a:r>
            <a:r>
              <a:rPr lang="es-CO" sz="1800" dirty="0" err="1">
                <a:latin typeface="Calibri" panose="020F0502020204030204" pitchFamily="34" charset="0"/>
                <a:cs typeface="Calibri" panose="020F0502020204030204" pitchFamily="34" charset="0"/>
              </a:rPr>
              <a:t>díasincarro</a:t>
            </a:r>
            <a:r>
              <a:rPr lang="es-CO" sz="1800" dirty="0">
                <a:latin typeface="Calibri" panose="020F0502020204030204" pitchFamily="34" charset="0"/>
                <a:cs typeface="Calibri" panose="020F0502020204030204" pitchFamily="34" charset="0"/>
              </a:rPr>
              <a:t> del 22 de septiembre en Bogotá</a:t>
            </a:r>
          </a:p>
        </p:txBody>
      </p:sp>
    </p:spTree>
    <p:extLst>
      <p:ext uri="{BB962C8B-B14F-4D97-AF65-F5344CB8AC3E}">
        <p14:creationId xmlns:p14="http://schemas.microsoft.com/office/powerpoint/2010/main" val="4064393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n-GB" b="1" dirty="0">
                <a:latin typeface="Calibri" panose="020F0502020204030204" pitchFamily="34" charset="0"/>
                <a:cs typeface="Calibri" panose="020F0502020204030204" pitchFamily="34" charset="0"/>
              </a:rPr>
              <a:t>Coding models: categorical classifications </a:t>
            </a:r>
            <a:endParaRPr lang="en-GB"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43</a:t>
            </a:fld>
            <a:endParaRPr lang="it-IT" dirty="0">
              <a:latin typeface="Calibri" panose="020F0502020204030204" pitchFamily="34" charset="0"/>
              <a:cs typeface="Calibri" panose="020F0502020204030204" pitchFamily="34" charset="0"/>
            </a:endParaRPr>
          </a:p>
        </p:txBody>
      </p:sp>
      <p:sp>
        <p:nvSpPr>
          <p:cNvPr id="4" name="Rectángulo 3"/>
          <p:cNvSpPr/>
          <p:nvPr/>
        </p:nvSpPr>
        <p:spPr bwMode="auto">
          <a:xfrm>
            <a:off x="1437493" y="1916790"/>
            <a:ext cx="3816530" cy="100814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err="1">
                <a:solidFill>
                  <a:schemeClr val="bg1"/>
                </a:solidFill>
                <a:latin typeface="Calibri" panose="020F0502020204030204" pitchFamily="34" charset="0"/>
                <a:ea typeface="굴림" charset="-127"/>
                <a:cs typeface="Calibri" panose="020F0502020204030204" pitchFamily="34" charset="0"/>
              </a:rPr>
              <a:t>Sentiment</a:t>
            </a:r>
            <a:endParaRPr lang="es-CO" altLang="ko-KR" sz="2000" dirty="0">
              <a:solidFill>
                <a:schemeClr val="bg1"/>
              </a:solidFill>
              <a:latin typeface="Calibri" panose="020F0502020204030204" pitchFamily="34" charset="0"/>
              <a:ea typeface="굴림" charset="-127"/>
              <a:cs typeface="Calibri" panose="020F0502020204030204" pitchFamily="34" charset="0"/>
            </a:endParaRPr>
          </a:p>
        </p:txBody>
      </p:sp>
      <p:sp>
        <p:nvSpPr>
          <p:cNvPr id="5" name="Rectángulo 4"/>
          <p:cNvSpPr/>
          <p:nvPr/>
        </p:nvSpPr>
        <p:spPr bwMode="auto">
          <a:xfrm>
            <a:off x="6456050" y="1916790"/>
            <a:ext cx="3816530" cy="100814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tx1">
                    <a:lumMod val="75000"/>
                    <a:lumOff val="25000"/>
                  </a:schemeClr>
                </a:solidFill>
                <a:latin typeface="Calibri" panose="020F0502020204030204" pitchFamily="34" charset="0"/>
                <a:ea typeface="굴림" charset="-127"/>
                <a:cs typeface="Calibri" panose="020F0502020204030204" pitchFamily="34" charset="0"/>
              </a:rPr>
              <a:t>Positivo, neutro, negativo, off </a:t>
            </a:r>
            <a:r>
              <a:rPr lang="es-CO" altLang="ko-KR" sz="2000" dirty="0" err="1">
                <a:solidFill>
                  <a:schemeClr val="tx1">
                    <a:lumMod val="75000"/>
                    <a:lumOff val="25000"/>
                  </a:schemeClr>
                </a:solidFill>
                <a:latin typeface="Calibri" panose="020F0502020204030204" pitchFamily="34" charset="0"/>
                <a:ea typeface="굴림" charset="-127"/>
                <a:cs typeface="Calibri" panose="020F0502020204030204" pitchFamily="34" charset="0"/>
              </a:rPr>
              <a:t>topic</a:t>
            </a:r>
            <a:endParaRPr lang="es-CO" altLang="ko-KR" sz="2000" dirty="0">
              <a:solidFill>
                <a:schemeClr val="tx1">
                  <a:lumMod val="75000"/>
                  <a:lumOff val="25000"/>
                </a:schemeClr>
              </a:solidFill>
              <a:latin typeface="Calibri" panose="020F0502020204030204" pitchFamily="34" charset="0"/>
              <a:ea typeface="굴림" charset="-127"/>
              <a:cs typeface="Calibri" panose="020F0502020204030204" pitchFamily="34" charset="0"/>
            </a:endParaRPr>
          </a:p>
          <a:p>
            <a:pPr algn="ctr" eaLnBrk="1" hangingPunct="1"/>
            <a:endParaRPr lang="es-CO" altLang="ko-KR" sz="2000" dirty="0">
              <a:solidFill>
                <a:schemeClr val="tx1">
                  <a:lumMod val="75000"/>
                  <a:lumOff val="25000"/>
                </a:schemeClr>
              </a:solidFill>
              <a:latin typeface="Calibri" panose="020F0502020204030204" pitchFamily="34" charset="0"/>
              <a:ea typeface="굴림" charset="-127"/>
              <a:cs typeface="Calibri" panose="020F0502020204030204" pitchFamily="34" charset="0"/>
            </a:endParaRPr>
          </a:p>
          <a:p>
            <a:pPr algn="ctr" eaLnBrk="1" hangingPunct="1"/>
            <a:r>
              <a:rPr lang="es-CO" altLang="ko-KR" sz="2000" dirty="0">
                <a:solidFill>
                  <a:schemeClr val="tx1">
                    <a:lumMod val="75000"/>
                    <a:lumOff val="25000"/>
                  </a:schemeClr>
                </a:solidFill>
                <a:latin typeface="Calibri" panose="020F0502020204030204" pitchFamily="34" charset="0"/>
                <a:ea typeface="굴림" charset="-127"/>
                <a:cs typeface="Calibri" panose="020F0502020204030204" pitchFamily="34" charset="0"/>
              </a:rPr>
              <a:t>-2,-1,0,+1,+2</a:t>
            </a:r>
          </a:p>
        </p:txBody>
      </p:sp>
      <p:sp>
        <p:nvSpPr>
          <p:cNvPr id="6" name="Rectángulo 5"/>
          <p:cNvSpPr/>
          <p:nvPr/>
        </p:nvSpPr>
        <p:spPr bwMode="auto">
          <a:xfrm>
            <a:off x="1437493" y="4077090"/>
            <a:ext cx="3816530" cy="100814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err="1">
                <a:solidFill>
                  <a:schemeClr val="bg1"/>
                </a:solidFill>
                <a:latin typeface="Calibri" panose="020F0502020204030204" pitchFamily="34" charset="0"/>
                <a:ea typeface="굴림" charset="-127"/>
                <a:cs typeface="Calibri" panose="020F0502020204030204" pitchFamily="34" charset="0"/>
              </a:rPr>
              <a:t>Topics</a:t>
            </a:r>
            <a:endParaRPr lang="es-CO" altLang="ko-KR" sz="2000" dirty="0">
              <a:solidFill>
                <a:schemeClr val="bg1"/>
              </a:solidFill>
              <a:latin typeface="Calibri" panose="020F0502020204030204" pitchFamily="34" charset="0"/>
              <a:ea typeface="굴림" charset="-127"/>
              <a:cs typeface="Calibri" panose="020F0502020204030204" pitchFamily="34" charset="0"/>
            </a:endParaRPr>
          </a:p>
        </p:txBody>
      </p:sp>
      <p:sp>
        <p:nvSpPr>
          <p:cNvPr id="7" name="Rectángulo 6"/>
          <p:cNvSpPr/>
          <p:nvPr/>
        </p:nvSpPr>
        <p:spPr bwMode="auto">
          <a:xfrm>
            <a:off x="6456050" y="4077090"/>
            <a:ext cx="3816530" cy="100814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tx1">
                    <a:lumMod val="75000"/>
                    <a:lumOff val="25000"/>
                  </a:schemeClr>
                </a:solidFill>
                <a:latin typeface="Calibri" panose="020F0502020204030204" pitchFamily="34" charset="0"/>
                <a:ea typeface="굴림" charset="-127"/>
                <a:cs typeface="Calibri" panose="020F0502020204030204" pitchFamily="34" charset="0"/>
              </a:rPr>
              <a:t>Temas: libres, preestablecidos, presencia/ausencia, sugerencias automáticas</a:t>
            </a:r>
          </a:p>
        </p:txBody>
      </p:sp>
    </p:spTree>
    <p:extLst>
      <p:ext uri="{BB962C8B-B14F-4D97-AF65-F5344CB8AC3E}">
        <p14:creationId xmlns:p14="http://schemas.microsoft.com/office/powerpoint/2010/main" val="3512235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nchor="ctr"/>
          <a:lstStyle/>
          <a:p>
            <a:pPr>
              <a:defRPr/>
            </a:pPr>
            <a:r>
              <a:rPr lang="en-GB" b="1" dirty="0">
                <a:latin typeface="Calibri" panose="020F0502020204030204" pitchFamily="34" charset="0"/>
                <a:cs typeface="Calibri" panose="020F0502020204030204" pitchFamily="34" charset="0"/>
              </a:rPr>
              <a:t>Coding schemes: flat or hierarchical </a:t>
            </a:r>
            <a:endParaRPr lang="en-GB" dirty="0">
              <a:latin typeface="Calibri" panose="020F0502020204030204" pitchFamily="34" charset="0"/>
              <a:cs typeface="Calibri" panose="020F0502020204030204" pitchFamily="34" charset="0"/>
            </a:endParaRPr>
          </a:p>
        </p:txBody>
      </p:sp>
      <p:sp>
        <p:nvSpPr>
          <p:cNvPr id="2" name="Marcador de número de diapositiva 1"/>
          <p:cNvSpPr>
            <a:spLocks noGrp="1"/>
          </p:cNvSpPr>
          <p:nvPr>
            <p:ph type="sldNum" sz="quarter" idx="10"/>
          </p:nvPr>
        </p:nvSpPr>
        <p:spPr/>
        <p:txBody>
          <a:bodyPr/>
          <a:lstStyle/>
          <a:p>
            <a:pPr>
              <a:defRPr/>
            </a:pPr>
            <a:fld id="{D475D5EA-1BC1-4045-8606-DF557AFFCB12}" type="slidenum">
              <a:rPr lang="it-IT" smtClean="0">
                <a:latin typeface="Calibri" panose="020F0502020204030204" pitchFamily="34" charset="0"/>
                <a:cs typeface="Calibri" panose="020F0502020204030204" pitchFamily="34" charset="0"/>
              </a:rPr>
              <a:pPr>
                <a:defRPr/>
              </a:pPr>
              <a:t>44</a:t>
            </a:fld>
            <a:endParaRPr lang="it-IT" dirty="0">
              <a:latin typeface="Calibri" panose="020F0502020204030204" pitchFamily="34" charset="0"/>
              <a:cs typeface="Calibri" panose="020F0502020204030204" pitchFamily="34" charset="0"/>
            </a:endParaRPr>
          </a:p>
        </p:txBody>
      </p:sp>
      <p:sp>
        <p:nvSpPr>
          <p:cNvPr id="5" name="Rectángulo 4"/>
          <p:cNvSpPr/>
          <p:nvPr/>
        </p:nvSpPr>
        <p:spPr bwMode="auto">
          <a:xfrm>
            <a:off x="1559370" y="1796086"/>
            <a:ext cx="2369765" cy="68857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Tema A</a:t>
            </a:r>
          </a:p>
        </p:txBody>
      </p:sp>
      <p:sp>
        <p:nvSpPr>
          <p:cNvPr id="6" name="Rectángulo 5"/>
          <p:cNvSpPr/>
          <p:nvPr/>
        </p:nvSpPr>
        <p:spPr bwMode="auto">
          <a:xfrm>
            <a:off x="1559370" y="2732216"/>
            <a:ext cx="2369765" cy="68857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Tema B</a:t>
            </a:r>
          </a:p>
        </p:txBody>
      </p:sp>
      <p:sp>
        <p:nvSpPr>
          <p:cNvPr id="7" name="Rectángulo 6"/>
          <p:cNvSpPr/>
          <p:nvPr/>
        </p:nvSpPr>
        <p:spPr bwMode="auto">
          <a:xfrm>
            <a:off x="1559370" y="3630464"/>
            <a:ext cx="2369765" cy="68857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Tema C</a:t>
            </a:r>
          </a:p>
        </p:txBody>
      </p:sp>
      <p:sp>
        <p:nvSpPr>
          <p:cNvPr id="8" name="Rectángulo 7"/>
          <p:cNvSpPr/>
          <p:nvPr/>
        </p:nvSpPr>
        <p:spPr bwMode="auto">
          <a:xfrm>
            <a:off x="1559370" y="4537872"/>
            <a:ext cx="2369765" cy="68857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Tema D</a:t>
            </a:r>
          </a:p>
        </p:txBody>
      </p:sp>
      <p:sp>
        <p:nvSpPr>
          <p:cNvPr id="9" name="Rectángulo 8"/>
          <p:cNvSpPr/>
          <p:nvPr/>
        </p:nvSpPr>
        <p:spPr bwMode="auto">
          <a:xfrm>
            <a:off x="1559370" y="5445280"/>
            <a:ext cx="2369765" cy="68857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Tema E</a:t>
            </a:r>
          </a:p>
        </p:txBody>
      </p:sp>
      <p:sp>
        <p:nvSpPr>
          <p:cNvPr id="10" name="Rectángulo 9"/>
          <p:cNvSpPr/>
          <p:nvPr/>
        </p:nvSpPr>
        <p:spPr bwMode="auto">
          <a:xfrm>
            <a:off x="9264440" y="1796086"/>
            <a:ext cx="2369765" cy="68857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Tema A</a:t>
            </a:r>
          </a:p>
        </p:txBody>
      </p:sp>
      <p:sp>
        <p:nvSpPr>
          <p:cNvPr id="11" name="Rectángulo 10"/>
          <p:cNvSpPr/>
          <p:nvPr/>
        </p:nvSpPr>
        <p:spPr bwMode="auto">
          <a:xfrm>
            <a:off x="9264440" y="2732216"/>
            <a:ext cx="2369765" cy="68857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Tema B</a:t>
            </a:r>
          </a:p>
        </p:txBody>
      </p:sp>
      <p:sp>
        <p:nvSpPr>
          <p:cNvPr id="12" name="Rectángulo 11"/>
          <p:cNvSpPr/>
          <p:nvPr/>
        </p:nvSpPr>
        <p:spPr bwMode="auto">
          <a:xfrm>
            <a:off x="9264440" y="3630464"/>
            <a:ext cx="2369765" cy="68857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Tema C</a:t>
            </a:r>
          </a:p>
        </p:txBody>
      </p:sp>
      <p:sp>
        <p:nvSpPr>
          <p:cNvPr id="13" name="Rectángulo 12"/>
          <p:cNvSpPr/>
          <p:nvPr/>
        </p:nvSpPr>
        <p:spPr bwMode="auto">
          <a:xfrm>
            <a:off x="9264440" y="4537872"/>
            <a:ext cx="2369765" cy="68857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Tema D</a:t>
            </a:r>
          </a:p>
        </p:txBody>
      </p:sp>
      <p:sp>
        <p:nvSpPr>
          <p:cNvPr id="14" name="Rectángulo 13"/>
          <p:cNvSpPr/>
          <p:nvPr/>
        </p:nvSpPr>
        <p:spPr bwMode="auto">
          <a:xfrm>
            <a:off x="9264440" y="5445280"/>
            <a:ext cx="2369765" cy="68857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a:solidFill>
                  <a:schemeClr val="bg1"/>
                </a:solidFill>
                <a:latin typeface="Calibri" panose="020F0502020204030204" pitchFamily="34" charset="0"/>
                <a:ea typeface="굴림" charset="-127"/>
                <a:cs typeface="Calibri" panose="020F0502020204030204" pitchFamily="34" charset="0"/>
              </a:rPr>
              <a:t>Tema E</a:t>
            </a:r>
          </a:p>
        </p:txBody>
      </p:sp>
      <p:sp>
        <p:nvSpPr>
          <p:cNvPr id="15" name="Rectángulo 14"/>
          <p:cNvSpPr/>
          <p:nvPr/>
        </p:nvSpPr>
        <p:spPr bwMode="auto">
          <a:xfrm>
            <a:off x="6672080" y="1796086"/>
            <a:ext cx="2369765" cy="252295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err="1">
                <a:solidFill>
                  <a:schemeClr val="bg1"/>
                </a:solidFill>
                <a:latin typeface="Calibri" panose="020F0502020204030204" pitchFamily="34" charset="0"/>
                <a:ea typeface="굴림" charset="-127"/>
                <a:cs typeface="Calibri" panose="020F0502020204030204" pitchFamily="34" charset="0"/>
              </a:rPr>
              <a:t>Macrotema</a:t>
            </a:r>
            <a:r>
              <a:rPr lang="es-CO" altLang="ko-KR" sz="2000" dirty="0">
                <a:solidFill>
                  <a:schemeClr val="bg1"/>
                </a:solidFill>
                <a:latin typeface="Calibri" panose="020F0502020204030204" pitchFamily="34" charset="0"/>
                <a:ea typeface="굴림" charset="-127"/>
                <a:cs typeface="Calibri" panose="020F0502020204030204" pitchFamily="34" charset="0"/>
              </a:rPr>
              <a:t> 1</a:t>
            </a:r>
          </a:p>
        </p:txBody>
      </p:sp>
      <p:sp>
        <p:nvSpPr>
          <p:cNvPr id="16" name="Rectángulo 15"/>
          <p:cNvSpPr/>
          <p:nvPr/>
        </p:nvSpPr>
        <p:spPr bwMode="auto">
          <a:xfrm>
            <a:off x="6672080" y="4537872"/>
            <a:ext cx="2369765" cy="161554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s-CO" altLang="ko-KR" sz="2000" dirty="0" err="1">
                <a:solidFill>
                  <a:schemeClr val="bg1"/>
                </a:solidFill>
                <a:latin typeface="Calibri" panose="020F0502020204030204" pitchFamily="34" charset="0"/>
                <a:ea typeface="굴림" charset="-127"/>
                <a:cs typeface="Calibri" panose="020F0502020204030204" pitchFamily="34" charset="0"/>
              </a:rPr>
              <a:t>Macrotema</a:t>
            </a:r>
            <a:r>
              <a:rPr lang="es-CO" altLang="ko-KR" sz="2000" dirty="0">
                <a:solidFill>
                  <a:schemeClr val="bg1"/>
                </a:solidFill>
                <a:latin typeface="Calibri" panose="020F0502020204030204" pitchFamily="34" charset="0"/>
                <a:ea typeface="굴림" charset="-127"/>
                <a:cs typeface="Calibri" panose="020F0502020204030204" pitchFamily="34" charset="0"/>
              </a:rPr>
              <a:t> 2</a:t>
            </a:r>
          </a:p>
        </p:txBody>
      </p:sp>
    </p:spTree>
    <p:extLst>
      <p:ext uri="{BB962C8B-B14F-4D97-AF65-F5344CB8AC3E}">
        <p14:creationId xmlns:p14="http://schemas.microsoft.com/office/powerpoint/2010/main" val="2034245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A049E3-C266-4CE9-9D4B-2E55C6DE9091}"/>
              </a:ext>
            </a:extLst>
          </p:cNvPr>
          <p:cNvSpPr>
            <a:spLocks noGrp="1"/>
          </p:cNvSpPr>
          <p:nvPr>
            <p:ph type="title"/>
          </p:nvPr>
        </p:nvSpPr>
        <p:spPr/>
        <p:txBody>
          <a:bodyPr/>
          <a:lstStyle/>
          <a:p>
            <a:r>
              <a:rPr lang="es-CO" dirty="0"/>
              <a:t>Operadores</a:t>
            </a:r>
            <a:endParaRPr lang="it-IT" dirty="0"/>
          </a:p>
        </p:txBody>
      </p:sp>
      <p:sp>
        <p:nvSpPr>
          <p:cNvPr id="3" name="Marcador de número de diapositiva 2">
            <a:extLst>
              <a:ext uri="{FF2B5EF4-FFF2-40B4-BE49-F238E27FC236}">
                <a16:creationId xmlns:a16="http://schemas.microsoft.com/office/drawing/2014/main" id="{A71F2DEB-B3F5-46AC-937E-A7B42D9A1A98}"/>
              </a:ext>
            </a:extLst>
          </p:cNvPr>
          <p:cNvSpPr>
            <a:spLocks noGrp="1"/>
          </p:cNvSpPr>
          <p:nvPr>
            <p:ph type="sldNum" sz="quarter" idx="10"/>
          </p:nvPr>
        </p:nvSpPr>
        <p:spPr/>
        <p:txBody>
          <a:bodyPr/>
          <a:lstStyle/>
          <a:p>
            <a:pPr>
              <a:defRPr/>
            </a:pPr>
            <a:fld id="{5C12A3F3-78C8-448B-9D68-F99593E35AF6}" type="slidenum">
              <a:rPr lang="it-IT" smtClean="0"/>
              <a:pPr>
                <a:defRPr/>
              </a:pPr>
              <a:t>5</a:t>
            </a:fld>
            <a:endParaRPr lang="it-IT"/>
          </a:p>
        </p:txBody>
      </p:sp>
      <p:sp>
        <p:nvSpPr>
          <p:cNvPr id="6" name="CuadroTexto 5">
            <a:extLst>
              <a:ext uri="{FF2B5EF4-FFF2-40B4-BE49-F238E27FC236}">
                <a16:creationId xmlns:a16="http://schemas.microsoft.com/office/drawing/2014/main" id="{DD33934B-5FE0-48A9-AC99-916034A42096}"/>
              </a:ext>
            </a:extLst>
          </p:cNvPr>
          <p:cNvSpPr txBox="1"/>
          <p:nvPr/>
        </p:nvSpPr>
        <p:spPr>
          <a:xfrm>
            <a:off x="3150327" y="2228671"/>
            <a:ext cx="5688790" cy="1200329"/>
          </a:xfrm>
          <a:prstGeom prst="rect">
            <a:avLst/>
          </a:prstGeom>
          <a:noFill/>
        </p:spPr>
        <p:txBody>
          <a:bodyPr wrap="square" rtlCol="0" anchor="ctr">
            <a:spAutoFit/>
          </a:bodyPr>
          <a:lstStyle/>
          <a:p>
            <a:r>
              <a:rPr lang="es-CO" sz="1800" dirty="0">
                <a:latin typeface="Calibri" panose="020F0502020204030204" pitchFamily="34" charset="0"/>
                <a:cs typeface="Calibri" panose="020F0502020204030204" pitchFamily="34" charset="0"/>
              </a:rPr>
              <a:t>(</a:t>
            </a:r>
            <a:r>
              <a:rPr lang="es-CO" sz="1800" dirty="0" err="1">
                <a:latin typeface="Calibri" panose="020F0502020204030204" pitchFamily="34" charset="0"/>
                <a:cs typeface="Calibri" panose="020F0502020204030204" pitchFamily="34" charset="0"/>
              </a:rPr>
              <a:t>a|b</a:t>
            </a:r>
            <a:r>
              <a:rPr lang="es-CO" sz="1800" dirty="0">
                <a:latin typeface="Calibri" panose="020F0502020204030204" pitchFamily="34" charset="0"/>
                <a:cs typeface="Calibri" panose="020F0502020204030204" pitchFamily="34" charset="0"/>
              </a:rPr>
              <a:t>)	‘a’ o ‘b’</a:t>
            </a:r>
          </a:p>
          <a:p>
            <a:endParaRPr lang="es-CO" sz="1800" u="sng" dirty="0">
              <a:latin typeface="Calibri" panose="020F0502020204030204" pitchFamily="34" charset="0"/>
              <a:cs typeface="Calibri" panose="020F0502020204030204" pitchFamily="34" charset="0"/>
            </a:endParaRPr>
          </a:p>
          <a:p>
            <a:r>
              <a:rPr lang="es-CO" sz="1800" dirty="0">
                <a:latin typeface="Calibri" panose="020F0502020204030204" pitchFamily="34" charset="0"/>
                <a:cs typeface="Calibri" panose="020F0502020204030204" pitchFamily="34" charset="0"/>
              </a:rPr>
              <a:t>^	comienzo de la frase</a:t>
            </a:r>
          </a:p>
          <a:p>
            <a:r>
              <a:rPr lang="es-CO" sz="1800" dirty="0">
                <a:latin typeface="Calibri" panose="020F0502020204030204" pitchFamily="34" charset="0"/>
                <a:cs typeface="Calibri" panose="020F0502020204030204" pitchFamily="34" charset="0"/>
              </a:rPr>
              <a:t>$	final de la frase</a:t>
            </a:r>
          </a:p>
        </p:txBody>
      </p:sp>
    </p:spTree>
    <p:extLst>
      <p:ext uri="{BB962C8B-B14F-4D97-AF65-F5344CB8AC3E}">
        <p14:creationId xmlns:p14="http://schemas.microsoft.com/office/powerpoint/2010/main" val="220342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A049E3-C266-4CE9-9D4B-2E55C6DE9091}"/>
              </a:ext>
            </a:extLst>
          </p:cNvPr>
          <p:cNvSpPr>
            <a:spLocks noGrp="1"/>
          </p:cNvSpPr>
          <p:nvPr>
            <p:ph type="title"/>
          </p:nvPr>
        </p:nvSpPr>
        <p:spPr/>
        <p:txBody>
          <a:bodyPr/>
          <a:lstStyle/>
          <a:p>
            <a:r>
              <a:rPr lang="es-CO" dirty="0"/>
              <a:t>Operadores</a:t>
            </a:r>
            <a:endParaRPr lang="it-IT" dirty="0"/>
          </a:p>
        </p:txBody>
      </p:sp>
      <p:sp>
        <p:nvSpPr>
          <p:cNvPr id="3" name="Marcador de número de diapositiva 2">
            <a:extLst>
              <a:ext uri="{FF2B5EF4-FFF2-40B4-BE49-F238E27FC236}">
                <a16:creationId xmlns:a16="http://schemas.microsoft.com/office/drawing/2014/main" id="{A71F2DEB-B3F5-46AC-937E-A7B42D9A1A98}"/>
              </a:ext>
            </a:extLst>
          </p:cNvPr>
          <p:cNvSpPr>
            <a:spLocks noGrp="1"/>
          </p:cNvSpPr>
          <p:nvPr>
            <p:ph type="sldNum" sz="quarter" idx="10"/>
          </p:nvPr>
        </p:nvSpPr>
        <p:spPr/>
        <p:txBody>
          <a:bodyPr/>
          <a:lstStyle/>
          <a:p>
            <a:pPr>
              <a:defRPr/>
            </a:pPr>
            <a:fld id="{5C12A3F3-78C8-448B-9D68-F99593E35AF6}" type="slidenum">
              <a:rPr lang="it-IT" smtClean="0"/>
              <a:pPr>
                <a:defRPr/>
              </a:pPr>
              <a:t>6</a:t>
            </a:fld>
            <a:endParaRPr lang="it-IT"/>
          </a:p>
        </p:txBody>
      </p:sp>
      <p:sp>
        <p:nvSpPr>
          <p:cNvPr id="6" name="CuadroTexto 5">
            <a:extLst>
              <a:ext uri="{FF2B5EF4-FFF2-40B4-BE49-F238E27FC236}">
                <a16:creationId xmlns:a16="http://schemas.microsoft.com/office/drawing/2014/main" id="{DD33934B-5FE0-48A9-AC99-916034A42096}"/>
              </a:ext>
            </a:extLst>
          </p:cNvPr>
          <p:cNvSpPr txBox="1"/>
          <p:nvPr/>
        </p:nvSpPr>
        <p:spPr>
          <a:xfrm>
            <a:off x="2553004" y="2228675"/>
            <a:ext cx="6883436" cy="1200329"/>
          </a:xfrm>
          <a:prstGeom prst="rect">
            <a:avLst/>
          </a:prstGeom>
          <a:noFill/>
        </p:spPr>
        <p:txBody>
          <a:bodyPr wrap="square" rtlCol="0" anchor="ctr">
            <a:spAutoFit/>
          </a:bodyPr>
          <a:lstStyle/>
          <a:p>
            <a:r>
              <a:rPr lang="es-CO" sz="1800" dirty="0">
                <a:latin typeface="Calibri" panose="020F0502020204030204" pitchFamily="34" charset="0"/>
                <a:cs typeface="Calibri" panose="020F0502020204030204" pitchFamily="34" charset="0"/>
              </a:rPr>
              <a:t>(</a:t>
            </a:r>
            <a:r>
              <a:rPr lang="es-CO" sz="1800" dirty="0" err="1">
                <a:latin typeface="Calibri" panose="020F0502020204030204" pitchFamily="34" charset="0"/>
                <a:cs typeface="Calibri" panose="020F0502020204030204" pitchFamily="34" charset="0"/>
              </a:rPr>
              <a:t>a|b</a:t>
            </a:r>
            <a:r>
              <a:rPr lang="es-CO" sz="1800" dirty="0">
                <a:latin typeface="Calibri" panose="020F0502020204030204" pitchFamily="34" charset="0"/>
                <a:cs typeface="Calibri" panose="020F0502020204030204" pitchFamily="34" charset="0"/>
              </a:rPr>
              <a:t>)	‘a’ o ‘b’</a:t>
            </a:r>
          </a:p>
          <a:p>
            <a:r>
              <a:rPr lang="es-CO" sz="1800" dirty="0">
                <a:latin typeface="Calibri" panose="020F0502020204030204" pitchFamily="34" charset="0"/>
                <a:cs typeface="Calibri" panose="020F0502020204030204" pitchFamily="34" charset="0"/>
              </a:rPr>
              <a:t>^	comienzo de la frase</a:t>
            </a:r>
          </a:p>
          <a:p>
            <a:r>
              <a:rPr lang="es-CO" sz="1800" dirty="0">
                <a:latin typeface="Calibri" panose="020F0502020204030204" pitchFamily="34" charset="0"/>
                <a:cs typeface="Calibri" panose="020F0502020204030204" pitchFamily="34" charset="0"/>
              </a:rPr>
              <a:t>$	final de la frase</a:t>
            </a:r>
          </a:p>
          <a:p>
            <a:r>
              <a:rPr lang="es-CO" sz="1800" dirty="0">
                <a:latin typeface="Calibri" panose="020F0502020204030204" pitchFamily="34" charset="0"/>
                <a:cs typeface="Calibri" panose="020F0502020204030204" pitchFamily="34" charset="0"/>
              </a:rPr>
              <a:t>?	0 o 1 ocurrencias de la letra o conjunto de letras anteriores	</a:t>
            </a:r>
          </a:p>
        </p:txBody>
      </p:sp>
    </p:spTree>
    <p:extLst>
      <p:ext uri="{BB962C8B-B14F-4D97-AF65-F5344CB8AC3E}">
        <p14:creationId xmlns:p14="http://schemas.microsoft.com/office/powerpoint/2010/main" val="398676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A049E3-C266-4CE9-9D4B-2E55C6DE9091}"/>
              </a:ext>
            </a:extLst>
          </p:cNvPr>
          <p:cNvSpPr>
            <a:spLocks noGrp="1"/>
          </p:cNvSpPr>
          <p:nvPr>
            <p:ph type="title"/>
          </p:nvPr>
        </p:nvSpPr>
        <p:spPr/>
        <p:txBody>
          <a:bodyPr/>
          <a:lstStyle/>
          <a:p>
            <a:r>
              <a:rPr lang="es-CO" dirty="0"/>
              <a:t>Operadores</a:t>
            </a:r>
            <a:endParaRPr lang="it-IT" dirty="0"/>
          </a:p>
        </p:txBody>
      </p:sp>
      <p:sp>
        <p:nvSpPr>
          <p:cNvPr id="3" name="Marcador de número de diapositiva 2">
            <a:extLst>
              <a:ext uri="{FF2B5EF4-FFF2-40B4-BE49-F238E27FC236}">
                <a16:creationId xmlns:a16="http://schemas.microsoft.com/office/drawing/2014/main" id="{A71F2DEB-B3F5-46AC-937E-A7B42D9A1A98}"/>
              </a:ext>
            </a:extLst>
          </p:cNvPr>
          <p:cNvSpPr>
            <a:spLocks noGrp="1"/>
          </p:cNvSpPr>
          <p:nvPr>
            <p:ph type="sldNum" sz="quarter" idx="10"/>
          </p:nvPr>
        </p:nvSpPr>
        <p:spPr/>
        <p:txBody>
          <a:bodyPr/>
          <a:lstStyle/>
          <a:p>
            <a:pPr>
              <a:defRPr/>
            </a:pPr>
            <a:fld id="{5C12A3F3-78C8-448B-9D68-F99593E35AF6}" type="slidenum">
              <a:rPr lang="it-IT" smtClean="0"/>
              <a:pPr>
                <a:defRPr/>
              </a:pPr>
              <a:t>7</a:t>
            </a:fld>
            <a:endParaRPr lang="it-IT"/>
          </a:p>
        </p:txBody>
      </p:sp>
      <p:sp>
        <p:nvSpPr>
          <p:cNvPr id="6" name="CuadroTexto 5">
            <a:extLst>
              <a:ext uri="{FF2B5EF4-FFF2-40B4-BE49-F238E27FC236}">
                <a16:creationId xmlns:a16="http://schemas.microsoft.com/office/drawing/2014/main" id="{DD33934B-5FE0-48A9-AC99-916034A42096}"/>
              </a:ext>
            </a:extLst>
          </p:cNvPr>
          <p:cNvSpPr txBox="1"/>
          <p:nvPr/>
        </p:nvSpPr>
        <p:spPr>
          <a:xfrm>
            <a:off x="2553004" y="2090176"/>
            <a:ext cx="6883436" cy="1477328"/>
          </a:xfrm>
          <a:prstGeom prst="rect">
            <a:avLst/>
          </a:prstGeom>
          <a:noFill/>
        </p:spPr>
        <p:txBody>
          <a:bodyPr wrap="square" rtlCol="0" anchor="ctr">
            <a:spAutoFit/>
          </a:bodyPr>
          <a:lstStyle/>
          <a:p>
            <a:r>
              <a:rPr lang="es-CO" sz="1800" dirty="0">
                <a:latin typeface="Calibri" panose="020F0502020204030204" pitchFamily="34" charset="0"/>
                <a:cs typeface="Calibri" panose="020F0502020204030204" pitchFamily="34" charset="0"/>
              </a:rPr>
              <a:t>(</a:t>
            </a:r>
            <a:r>
              <a:rPr lang="es-CO" sz="1800" dirty="0" err="1">
                <a:latin typeface="Calibri" panose="020F0502020204030204" pitchFamily="34" charset="0"/>
                <a:cs typeface="Calibri" panose="020F0502020204030204" pitchFamily="34" charset="0"/>
              </a:rPr>
              <a:t>a|b</a:t>
            </a:r>
            <a:r>
              <a:rPr lang="es-CO" sz="1800" dirty="0">
                <a:latin typeface="Calibri" panose="020F0502020204030204" pitchFamily="34" charset="0"/>
                <a:cs typeface="Calibri" panose="020F0502020204030204" pitchFamily="34" charset="0"/>
              </a:rPr>
              <a:t>)	‘a’ o ‘b’</a:t>
            </a:r>
          </a:p>
          <a:p>
            <a:r>
              <a:rPr lang="es-CO" sz="1800" dirty="0">
                <a:latin typeface="Calibri" panose="020F0502020204030204" pitchFamily="34" charset="0"/>
                <a:cs typeface="Calibri" panose="020F0502020204030204" pitchFamily="34" charset="0"/>
              </a:rPr>
              <a:t>^	comienzo de la frase</a:t>
            </a:r>
          </a:p>
          <a:p>
            <a:r>
              <a:rPr lang="es-CO" sz="1800" dirty="0">
                <a:latin typeface="Calibri" panose="020F0502020204030204" pitchFamily="34" charset="0"/>
                <a:cs typeface="Calibri" panose="020F0502020204030204" pitchFamily="34" charset="0"/>
              </a:rPr>
              <a:t>$	final de la frase</a:t>
            </a:r>
          </a:p>
          <a:p>
            <a:r>
              <a:rPr lang="es-CO" sz="1800" dirty="0">
                <a:latin typeface="Calibri" panose="020F0502020204030204" pitchFamily="34" charset="0"/>
                <a:cs typeface="Calibri" panose="020F0502020204030204" pitchFamily="34" charset="0"/>
              </a:rPr>
              <a:t>?	0 o 1 ocurrencias de la letra o conjunto de letras anteriores	</a:t>
            </a:r>
          </a:p>
          <a:p>
            <a:r>
              <a:rPr lang="es-CO" sz="1800" dirty="0">
                <a:latin typeface="Calibri" panose="020F0502020204030204" pitchFamily="34" charset="0"/>
                <a:cs typeface="Calibri" panose="020F0502020204030204" pitchFamily="34" charset="0"/>
              </a:rPr>
              <a:t>+	1 o mas ocurrencias</a:t>
            </a:r>
            <a:endParaRPr lang="es-CO" sz="1800"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003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A049E3-C266-4CE9-9D4B-2E55C6DE9091}"/>
              </a:ext>
            </a:extLst>
          </p:cNvPr>
          <p:cNvSpPr>
            <a:spLocks noGrp="1"/>
          </p:cNvSpPr>
          <p:nvPr>
            <p:ph type="title"/>
          </p:nvPr>
        </p:nvSpPr>
        <p:spPr/>
        <p:txBody>
          <a:bodyPr/>
          <a:lstStyle/>
          <a:p>
            <a:r>
              <a:rPr lang="es-CO" dirty="0"/>
              <a:t>Operadores</a:t>
            </a:r>
            <a:endParaRPr lang="it-IT" dirty="0"/>
          </a:p>
        </p:txBody>
      </p:sp>
      <p:sp>
        <p:nvSpPr>
          <p:cNvPr id="3" name="Marcador de número de diapositiva 2">
            <a:extLst>
              <a:ext uri="{FF2B5EF4-FFF2-40B4-BE49-F238E27FC236}">
                <a16:creationId xmlns:a16="http://schemas.microsoft.com/office/drawing/2014/main" id="{A71F2DEB-B3F5-46AC-937E-A7B42D9A1A98}"/>
              </a:ext>
            </a:extLst>
          </p:cNvPr>
          <p:cNvSpPr>
            <a:spLocks noGrp="1"/>
          </p:cNvSpPr>
          <p:nvPr>
            <p:ph type="sldNum" sz="quarter" idx="10"/>
          </p:nvPr>
        </p:nvSpPr>
        <p:spPr/>
        <p:txBody>
          <a:bodyPr/>
          <a:lstStyle/>
          <a:p>
            <a:pPr>
              <a:defRPr/>
            </a:pPr>
            <a:fld id="{5C12A3F3-78C8-448B-9D68-F99593E35AF6}" type="slidenum">
              <a:rPr lang="it-IT" smtClean="0"/>
              <a:pPr>
                <a:defRPr/>
              </a:pPr>
              <a:t>8</a:t>
            </a:fld>
            <a:endParaRPr lang="it-IT"/>
          </a:p>
        </p:txBody>
      </p:sp>
      <p:sp>
        <p:nvSpPr>
          <p:cNvPr id="6" name="CuadroTexto 5">
            <a:extLst>
              <a:ext uri="{FF2B5EF4-FFF2-40B4-BE49-F238E27FC236}">
                <a16:creationId xmlns:a16="http://schemas.microsoft.com/office/drawing/2014/main" id="{DD33934B-5FE0-48A9-AC99-916034A42096}"/>
              </a:ext>
            </a:extLst>
          </p:cNvPr>
          <p:cNvSpPr txBox="1"/>
          <p:nvPr/>
        </p:nvSpPr>
        <p:spPr>
          <a:xfrm>
            <a:off x="2553004" y="1689719"/>
            <a:ext cx="6883436" cy="2585323"/>
          </a:xfrm>
          <a:prstGeom prst="rect">
            <a:avLst/>
          </a:prstGeom>
          <a:noFill/>
        </p:spPr>
        <p:txBody>
          <a:bodyPr wrap="square" rtlCol="0" anchor="ctr">
            <a:spAutoFit/>
          </a:bodyPr>
          <a:lstStyle/>
          <a:p>
            <a:r>
              <a:rPr lang="es-CO" sz="1800" dirty="0">
                <a:latin typeface="Calibri" panose="020F0502020204030204" pitchFamily="34" charset="0"/>
                <a:cs typeface="Calibri" panose="020F0502020204030204" pitchFamily="34" charset="0"/>
              </a:rPr>
              <a:t>(</a:t>
            </a:r>
            <a:r>
              <a:rPr lang="es-CO" sz="1800" dirty="0" err="1">
                <a:latin typeface="Calibri" panose="020F0502020204030204" pitchFamily="34" charset="0"/>
                <a:cs typeface="Calibri" panose="020F0502020204030204" pitchFamily="34" charset="0"/>
              </a:rPr>
              <a:t>a|b</a:t>
            </a:r>
            <a:r>
              <a:rPr lang="es-CO" sz="1800" dirty="0">
                <a:latin typeface="Calibri" panose="020F0502020204030204" pitchFamily="34" charset="0"/>
                <a:cs typeface="Calibri" panose="020F0502020204030204" pitchFamily="34" charset="0"/>
              </a:rPr>
              <a:t>)	‘a’ o ‘b’</a:t>
            </a:r>
          </a:p>
          <a:p>
            <a:r>
              <a:rPr lang="es-CO" sz="1800" dirty="0">
                <a:latin typeface="Calibri" panose="020F0502020204030204" pitchFamily="34" charset="0"/>
                <a:cs typeface="Calibri" panose="020F0502020204030204" pitchFamily="34" charset="0"/>
              </a:rPr>
              <a:t>^	comienzo de la frase o negación de lo que sigue</a:t>
            </a:r>
          </a:p>
          <a:p>
            <a:r>
              <a:rPr lang="es-CO" sz="1800" dirty="0">
                <a:latin typeface="Calibri" panose="020F0502020204030204" pitchFamily="34" charset="0"/>
                <a:cs typeface="Calibri" panose="020F0502020204030204" pitchFamily="34" charset="0"/>
              </a:rPr>
              <a:t>$	final de la frase</a:t>
            </a:r>
          </a:p>
          <a:p>
            <a:r>
              <a:rPr lang="es-CO" sz="1800" dirty="0">
                <a:latin typeface="Calibri" panose="020F0502020204030204" pitchFamily="34" charset="0"/>
                <a:cs typeface="Calibri" panose="020F0502020204030204" pitchFamily="34" charset="0"/>
              </a:rPr>
              <a:t>?	0 o 1 ocurrencias de la letra o conjunto de letras anteriores	</a:t>
            </a:r>
          </a:p>
          <a:p>
            <a:r>
              <a:rPr lang="es-CO" sz="1800" dirty="0">
                <a:latin typeface="Calibri" panose="020F0502020204030204" pitchFamily="34" charset="0"/>
                <a:cs typeface="Calibri" panose="020F0502020204030204" pitchFamily="34" charset="0"/>
              </a:rPr>
              <a:t>+	1 o mas ocurrencias</a:t>
            </a:r>
            <a:endParaRPr lang="es-CO" sz="1800" u="sng" dirty="0">
              <a:latin typeface="Calibri" panose="020F0502020204030204" pitchFamily="34" charset="0"/>
              <a:cs typeface="Calibri" panose="020F0502020204030204" pitchFamily="34" charset="0"/>
            </a:endParaRPr>
          </a:p>
          <a:p>
            <a:r>
              <a:rPr lang="es-CO" sz="1800" dirty="0">
                <a:latin typeface="Calibri" panose="020F0502020204030204" pitchFamily="34" charset="0"/>
                <a:cs typeface="Calibri" panose="020F0502020204030204" pitchFamily="34" charset="0"/>
              </a:rPr>
              <a:t>[ab]	 ‘a’ o ‘b’ es otra forma de escribir (</a:t>
            </a:r>
            <a:r>
              <a:rPr lang="es-CO" sz="1800" dirty="0" err="1">
                <a:latin typeface="Calibri" panose="020F0502020204030204" pitchFamily="34" charset="0"/>
                <a:cs typeface="Calibri" panose="020F0502020204030204" pitchFamily="34" charset="0"/>
              </a:rPr>
              <a:t>a|b</a:t>
            </a:r>
            <a:r>
              <a:rPr lang="es-CO" sz="1800" dirty="0">
                <a:latin typeface="Calibri" panose="020F0502020204030204" pitchFamily="34" charset="0"/>
                <a:cs typeface="Calibri" panose="020F0502020204030204" pitchFamily="34" charset="0"/>
              </a:rPr>
              <a:t>)</a:t>
            </a:r>
          </a:p>
          <a:p>
            <a:r>
              <a:rPr lang="es-CO" sz="1800" dirty="0">
                <a:latin typeface="Calibri" panose="020F0502020204030204" pitchFamily="34" charset="0"/>
                <a:cs typeface="Calibri" panose="020F0502020204030204" pitchFamily="34" charset="0"/>
              </a:rPr>
              <a:t>[a-z]	todas las letras minúsculas</a:t>
            </a:r>
          </a:p>
          <a:p>
            <a:r>
              <a:rPr lang="es-CO" sz="1800" dirty="0">
                <a:latin typeface="Calibri" panose="020F0502020204030204" pitchFamily="34" charset="0"/>
                <a:cs typeface="Calibri" panose="020F0502020204030204" pitchFamily="34" charset="0"/>
              </a:rPr>
              <a:t>[0-9]	todos los números</a:t>
            </a:r>
          </a:p>
          <a:p>
            <a:r>
              <a:rPr lang="es-CO" sz="1800" dirty="0">
                <a:latin typeface="Calibri" panose="020F0502020204030204" pitchFamily="34" charset="0"/>
                <a:cs typeface="Calibri" panose="020F0502020204030204" pitchFamily="34" charset="0"/>
              </a:rPr>
              <a:t>[a-z0-9]	todas las letras minúsculas y los números</a:t>
            </a:r>
            <a:endParaRPr lang="es-CO" sz="1800"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320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7C86636-5E58-43B1-AF0A-FDB98FAC0B65}"/>
              </a:ext>
            </a:extLst>
          </p:cNvPr>
          <p:cNvSpPr>
            <a:spLocks noGrp="1"/>
          </p:cNvSpPr>
          <p:nvPr>
            <p:ph type="title"/>
          </p:nvPr>
        </p:nvSpPr>
        <p:spPr/>
        <p:txBody>
          <a:bodyPr/>
          <a:lstStyle/>
          <a:p>
            <a:r>
              <a:rPr lang="es-CO" dirty="0"/>
              <a:t>Primer ejercicio: encontrar palabras</a:t>
            </a:r>
            <a:endParaRPr lang="es-CO" b="1" dirty="0"/>
          </a:p>
        </p:txBody>
      </p:sp>
      <p:sp>
        <p:nvSpPr>
          <p:cNvPr id="3" name="Marcador de número de diapositiva 2">
            <a:extLst>
              <a:ext uri="{FF2B5EF4-FFF2-40B4-BE49-F238E27FC236}">
                <a16:creationId xmlns:a16="http://schemas.microsoft.com/office/drawing/2014/main" id="{E1F80C78-F3CE-4D96-B172-FD08B1571F64}"/>
              </a:ext>
            </a:extLst>
          </p:cNvPr>
          <p:cNvSpPr>
            <a:spLocks noGrp="1"/>
          </p:cNvSpPr>
          <p:nvPr>
            <p:ph type="sldNum" sz="quarter" idx="10"/>
          </p:nvPr>
        </p:nvSpPr>
        <p:spPr/>
        <p:txBody>
          <a:bodyPr/>
          <a:lstStyle/>
          <a:p>
            <a:pPr>
              <a:defRPr/>
            </a:pPr>
            <a:fld id="{5C12A3F3-78C8-448B-9D68-F99593E35AF6}" type="slidenum">
              <a:rPr lang="it-IT" smtClean="0"/>
              <a:pPr>
                <a:defRPr/>
              </a:pPr>
              <a:t>9</a:t>
            </a:fld>
            <a:endParaRPr lang="it-IT" dirty="0"/>
          </a:p>
        </p:txBody>
      </p:sp>
      <p:sp>
        <p:nvSpPr>
          <p:cNvPr id="5" name="Rectángulo 4">
            <a:extLst>
              <a:ext uri="{FF2B5EF4-FFF2-40B4-BE49-F238E27FC236}">
                <a16:creationId xmlns:a16="http://schemas.microsoft.com/office/drawing/2014/main" id="{FB92D3D6-D129-4EC0-B478-B1DB954350DE}"/>
              </a:ext>
            </a:extLst>
          </p:cNvPr>
          <p:cNvSpPr/>
          <p:nvPr/>
        </p:nvSpPr>
        <p:spPr>
          <a:xfrm>
            <a:off x="4349056" y="6093370"/>
            <a:ext cx="2109232"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Y en cuantos textos?</a:t>
            </a:r>
          </a:p>
        </p:txBody>
      </p:sp>
      <p:sp>
        <p:nvSpPr>
          <p:cNvPr id="7" name="Rectángulo 6">
            <a:extLst>
              <a:ext uri="{FF2B5EF4-FFF2-40B4-BE49-F238E27FC236}">
                <a16:creationId xmlns:a16="http://schemas.microsoft.com/office/drawing/2014/main" id="{6544EA33-73BF-4E59-9C39-2C36CF52C95D}"/>
              </a:ext>
            </a:extLst>
          </p:cNvPr>
          <p:cNvSpPr/>
          <p:nvPr/>
        </p:nvSpPr>
        <p:spPr>
          <a:xfrm>
            <a:off x="5403672" y="1664102"/>
            <a:ext cx="688073" cy="369332"/>
          </a:xfrm>
          <a:prstGeom prst="rect">
            <a:avLst/>
          </a:prstGeom>
        </p:spPr>
        <p:txBody>
          <a:bodyPr wrap="none">
            <a:spAutoFit/>
          </a:bodyPr>
          <a:lstStyle/>
          <a:p>
            <a:r>
              <a:rPr lang="es-CO" sz="1800" dirty="0" err="1">
                <a:latin typeface="Calibri" panose="020F0502020204030204" pitchFamily="34" charset="0"/>
                <a:cs typeface="Calibri" panose="020F0502020204030204" pitchFamily="34" charset="0"/>
              </a:rPr>
              <a:t>brasil</a:t>
            </a:r>
            <a:endParaRPr lang="es-CO" sz="1800" dirty="0">
              <a:latin typeface="Calibri" panose="020F0502020204030204" pitchFamily="34" charset="0"/>
              <a:cs typeface="Calibri" panose="020F0502020204030204" pitchFamily="34" charset="0"/>
            </a:endParaRPr>
          </a:p>
        </p:txBody>
      </p:sp>
      <p:sp>
        <p:nvSpPr>
          <p:cNvPr id="8" name="Rectángulo 7">
            <a:extLst>
              <a:ext uri="{FF2B5EF4-FFF2-40B4-BE49-F238E27FC236}">
                <a16:creationId xmlns:a16="http://schemas.microsoft.com/office/drawing/2014/main" id="{4C8FE46F-922E-4C4F-8449-62142DFABF85}"/>
              </a:ext>
            </a:extLst>
          </p:cNvPr>
          <p:cNvSpPr/>
          <p:nvPr/>
        </p:nvSpPr>
        <p:spPr>
          <a:xfrm>
            <a:off x="2662718" y="1664102"/>
            <a:ext cx="1487587" cy="369332"/>
          </a:xfrm>
          <a:prstGeom prst="rect">
            <a:avLst/>
          </a:prstGeom>
          <a:solidFill>
            <a:schemeClr val="accent1"/>
          </a:solidFill>
        </p:spPr>
        <p:txBody>
          <a:bodyPr wrap="none">
            <a:spAutoFit/>
          </a:bodyPr>
          <a:lstStyle/>
          <a:p>
            <a:r>
              <a:rPr lang="es-CO" sz="1800" dirty="0">
                <a:solidFill>
                  <a:schemeClr val="bg1"/>
                </a:solidFill>
                <a:latin typeface="Calibri" panose="020F0502020204030204" pitchFamily="34" charset="0"/>
                <a:cs typeface="Calibri" panose="020F0502020204030204" pitchFamily="34" charset="0"/>
              </a:rPr>
              <a:t>Copa América</a:t>
            </a:r>
          </a:p>
        </p:txBody>
      </p:sp>
      <p:sp>
        <p:nvSpPr>
          <p:cNvPr id="9" name="Rectángulo 8">
            <a:extLst>
              <a:ext uri="{FF2B5EF4-FFF2-40B4-BE49-F238E27FC236}">
                <a16:creationId xmlns:a16="http://schemas.microsoft.com/office/drawing/2014/main" id="{95791838-394B-48F2-8C0C-8F8CA2B4F120}"/>
              </a:ext>
            </a:extLst>
          </p:cNvPr>
          <p:cNvSpPr/>
          <p:nvPr/>
        </p:nvSpPr>
        <p:spPr>
          <a:xfrm>
            <a:off x="7367555" y="1664102"/>
            <a:ext cx="679866" cy="369332"/>
          </a:xfrm>
          <a:prstGeom prst="rect">
            <a:avLst/>
          </a:prstGeom>
        </p:spPr>
        <p:txBody>
          <a:bodyPr wrap="none">
            <a:spAutoFit/>
          </a:bodyPr>
          <a:lstStyle/>
          <a:p>
            <a:r>
              <a:rPr lang="es-CO" sz="1800" dirty="0" err="1">
                <a:latin typeface="Calibri" panose="020F0502020204030204" pitchFamily="34" charset="0"/>
                <a:cs typeface="Calibri" panose="020F0502020204030204" pitchFamily="34" charset="0"/>
              </a:rPr>
              <a:t>qatar</a:t>
            </a:r>
            <a:endParaRPr lang="es-CO" sz="1800" dirty="0">
              <a:latin typeface="Calibri" panose="020F0502020204030204" pitchFamily="34" charset="0"/>
              <a:cs typeface="Calibri" panose="020F0502020204030204" pitchFamily="34" charset="0"/>
            </a:endParaRPr>
          </a:p>
        </p:txBody>
      </p:sp>
      <p:sp>
        <p:nvSpPr>
          <p:cNvPr id="10" name="Rectángulo 9">
            <a:extLst>
              <a:ext uri="{FF2B5EF4-FFF2-40B4-BE49-F238E27FC236}">
                <a16:creationId xmlns:a16="http://schemas.microsoft.com/office/drawing/2014/main" id="{62EFB667-C90C-4F06-8B21-89116BE89499}"/>
              </a:ext>
            </a:extLst>
          </p:cNvPr>
          <p:cNvSpPr/>
          <p:nvPr/>
        </p:nvSpPr>
        <p:spPr>
          <a:xfrm>
            <a:off x="5371262" y="2271546"/>
            <a:ext cx="934358" cy="369332"/>
          </a:xfrm>
          <a:prstGeom prst="rect">
            <a:avLst/>
          </a:prstGeom>
        </p:spPr>
        <p:txBody>
          <a:bodyPr wrap="none">
            <a:spAutoFit/>
          </a:bodyPr>
          <a:lstStyle/>
          <a:p>
            <a:r>
              <a:rPr lang="es-CO" sz="1800" dirty="0" err="1">
                <a:latin typeface="Calibri" panose="020F0502020204030204" pitchFamily="34" charset="0"/>
                <a:cs typeface="Calibri" panose="020F0502020204030204" pitchFamily="34" charset="0"/>
              </a:rPr>
              <a:t>santrich</a:t>
            </a:r>
            <a:endParaRPr lang="es-CO" sz="1800" dirty="0">
              <a:latin typeface="Calibri" panose="020F0502020204030204" pitchFamily="34" charset="0"/>
              <a:cs typeface="Calibri" panose="020F0502020204030204" pitchFamily="34" charset="0"/>
            </a:endParaRPr>
          </a:p>
        </p:txBody>
      </p:sp>
      <p:sp>
        <p:nvSpPr>
          <p:cNvPr id="11" name="Rectángulo 10">
            <a:extLst>
              <a:ext uri="{FF2B5EF4-FFF2-40B4-BE49-F238E27FC236}">
                <a16:creationId xmlns:a16="http://schemas.microsoft.com/office/drawing/2014/main" id="{D3A01FA9-8F66-4283-AE90-CCB4ACEEC5CF}"/>
              </a:ext>
            </a:extLst>
          </p:cNvPr>
          <p:cNvSpPr/>
          <p:nvPr/>
        </p:nvSpPr>
        <p:spPr>
          <a:xfrm>
            <a:off x="2662718" y="2271546"/>
            <a:ext cx="522900" cy="369332"/>
          </a:xfrm>
          <a:prstGeom prst="rect">
            <a:avLst/>
          </a:prstGeom>
          <a:solidFill>
            <a:schemeClr val="accent1"/>
          </a:solidFill>
        </p:spPr>
        <p:txBody>
          <a:bodyPr wrap="none">
            <a:spAutoFit/>
          </a:bodyPr>
          <a:lstStyle/>
          <a:p>
            <a:r>
              <a:rPr lang="es-ES" sz="1800" dirty="0" err="1">
                <a:solidFill>
                  <a:schemeClr val="bg1"/>
                </a:solidFill>
                <a:latin typeface="Segoe UI" panose="020B0502040204020203" pitchFamily="34" charset="0"/>
                <a:cs typeface="Segoe UI" panose="020B0502040204020203" pitchFamily="34" charset="0"/>
              </a:rPr>
              <a:t>Jep</a:t>
            </a:r>
            <a:endParaRPr lang="es-CO" sz="1800" dirty="0">
              <a:solidFill>
                <a:schemeClr val="bg1"/>
              </a:solidFill>
              <a:latin typeface="Calibri" panose="020F0502020204030204" pitchFamily="34" charset="0"/>
              <a:cs typeface="Calibri" panose="020F0502020204030204" pitchFamily="34" charset="0"/>
            </a:endParaRPr>
          </a:p>
        </p:txBody>
      </p:sp>
      <p:sp>
        <p:nvSpPr>
          <p:cNvPr id="12" name="Rectángulo 11">
            <a:extLst>
              <a:ext uri="{FF2B5EF4-FFF2-40B4-BE49-F238E27FC236}">
                <a16:creationId xmlns:a16="http://schemas.microsoft.com/office/drawing/2014/main" id="{A6978E65-BCB8-4F3A-861C-35A1C1C466BA}"/>
              </a:ext>
            </a:extLst>
          </p:cNvPr>
          <p:cNvSpPr/>
          <p:nvPr/>
        </p:nvSpPr>
        <p:spPr>
          <a:xfrm>
            <a:off x="7367555" y="2271546"/>
            <a:ext cx="787395"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duque</a:t>
            </a:r>
          </a:p>
        </p:txBody>
      </p:sp>
      <p:sp>
        <p:nvSpPr>
          <p:cNvPr id="13" name="Rectángulo 12">
            <a:extLst>
              <a:ext uri="{FF2B5EF4-FFF2-40B4-BE49-F238E27FC236}">
                <a16:creationId xmlns:a16="http://schemas.microsoft.com/office/drawing/2014/main" id="{FDEB52E0-C0D0-45EF-86CA-2FF5F867A3BB}"/>
              </a:ext>
            </a:extLst>
          </p:cNvPr>
          <p:cNvSpPr/>
          <p:nvPr/>
        </p:nvSpPr>
        <p:spPr>
          <a:xfrm>
            <a:off x="5371262" y="2906831"/>
            <a:ext cx="758413"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metro</a:t>
            </a:r>
          </a:p>
        </p:txBody>
      </p:sp>
      <p:sp>
        <p:nvSpPr>
          <p:cNvPr id="14" name="Rectángulo 13">
            <a:extLst>
              <a:ext uri="{FF2B5EF4-FFF2-40B4-BE49-F238E27FC236}">
                <a16:creationId xmlns:a16="http://schemas.microsoft.com/office/drawing/2014/main" id="{6D221D73-0780-486E-987B-001E04E28CAD}"/>
              </a:ext>
            </a:extLst>
          </p:cNvPr>
          <p:cNvSpPr/>
          <p:nvPr/>
        </p:nvSpPr>
        <p:spPr>
          <a:xfrm>
            <a:off x="2662718" y="2906831"/>
            <a:ext cx="1983235" cy="369332"/>
          </a:xfrm>
          <a:prstGeom prst="rect">
            <a:avLst/>
          </a:prstGeom>
          <a:solidFill>
            <a:schemeClr val="accent1"/>
          </a:solidFill>
        </p:spPr>
        <p:txBody>
          <a:bodyPr wrap="none">
            <a:spAutoFit/>
          </a:bodyPr>
          <a:lstStyle/>
          <a:p>
            <a:r>
              <a:rPr lang="es-ES" sz="1800" dirty="0">
                <a:solidFill>
                  <a:schemeClr val="bg1"/>
                </a:solidFill>
                <a:latin typeface="Segoe UI" panose="020B0502040204020203" pitchFamily="34" charset="0"/>
                <a:cs typeface="Segoe UI" panose="020B0502040204020203" pitchFamily="34" charset="0"/>
              </a:rPr>
              <a:t>Elecciones locales</a:t>
            </a:r>
          </a:p>
        </p:txBody>
      </p:sp>
      <p:sp>
        <p:nvSpPr>
          <p:cNvPr id="15" name="Rectángulo 14">
            <a:extLst>
              <a:ext uri="{FF2B5EF4-FFF2-40B4-BE49-F238E27FC236}">
                <a16:creationId xmlns:a16="http://schemas.microsoft.com/office/drawing/2014/main" id="{6737153E-B8D7-454D-AC7D-9B895E1F8CD8}"/>
              </a:ext>
            </a:extLst>
          </p:cNvPr>
          <p:cNvSpPr/>
          <p:nvPr/>
        </p:nvSpPr>
        <p:spPr>
          <a:xfrm>
            <a:off x="7367555" y="2906831"/>
            <a:ext cx="1346844"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conservador</a:t>
            </a:r>
          </a:p>
        </p:txBody>
      </p:sp>
      <p:sp>
        <p:nvSpPr>
          <p:cNvPr id="16" name="Rectángulo 15">
            <a:extLst>
              <a:ext uri="{FF2B5EF4-FFF2-40B4-BE49-F238E27FC236}">
                <a16:creationId xmlns:a16="http://schemas.microsoft.com/office/drawing/2014/main" id="{02E044A7-8DCC-4BEC-971C-C0DD3B6BEC8B}"/>
              </a:ext>
            </a:extLst>
          </p:cNvPr>
          <p:cNvSpPr/>
          <p:nvPr/>
        </p:nvSpPr>
        <p:spPr>
          <a:xfrm>
            <a:off x="5371262" y="3575275"/>
            <a:ext cx="890052"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naranja</a:t>
            </a:r>
          </a:p>
        </p:txBody>
      </p:sp>
      <p:sp>
        <p:nvSpPr>
          <p:cNvPr id="17" name="Rectángulo 16">
            <a:extLst>
              <a:ext uri="{FF2B5EF4-FFF2-40B4-BE49-F238E27FC236}">
                <a16:creationId xmlns:a16="http://schemas.microsoft.com/office/drawing/2014/main" id="{DA92E6D3-AF4A-4DE5-970B-62B15D330865}"/>
              </a:ext>
            </a:extLst>
          </p:cNvPr>
          <p:cNvSpPr/>
          <p:nvPr/>
        </p:nvSpPr>
        <p:spPr>
          <a:xfrm>
            <a:off x="2662718" y="3575275"/>
            <a:ext cx="1180131" cy="369332"/>
          </a:xfrm>
          <a:prstGeom prst="rect">
            <a:avLst/>
          </a:prstGeom>
          <a:solidFill>
            <a:schemeClr val="accent1"/>
          </a:solidFill>
        </p:spPr>
        <p:txBody>
          <a:bodyPr wrap="none">
            <a:spAutoFit/>
          </a:bodyPr>
          <a:lstStyle/>
          <a:p>
            <a:r>
              <a:rPr lang="es-ES" sz="1800" dirty="0">
                <a:solidFill>
                  <a:schemeClr val="bg1"/>
                </a:solidFill>
                <a:latin typeface="Segoe UI" panose="020B0502040204020203" pitchFamily="34" charset="0"/>
                <a:cs typeface="Segoe UI" panose="020B0502040204020203" pitchFamily="34" charset="0"/>
              </a:rPr>
              <a:t>Economía</a:t>
            </a:r>
            <a:endParaRPr lang="es-CO" sz="1800" dirty="0">
              <a:solidFill>
                <a:schemeClr val="bg1"/>
              </a:solidFill>
              <a:latin typeface="Calibri" panose="020F0502020204030204" pitchFamily="34" charset="0"/>
              <a:cs typeface="Calibri" panose="020F0502020204030204" pitchFamily="34" charset="0"/>
            </a:endParaRPr>
          </a:p>
        </p:txBody>
      </p:sp>
      <p:sp>
        <p:nvSpPr>
          <p:cNvPr id="18" name="Rectángulo 17">
            <a:extLst>
              <a:ext uri="{FF2B5EF4-FFF2-40B4-BE49-F238E27FC236}">
                <a16:creationId xmlns:a16="http://schemas.microsoft.com/office/drawing/2014/main" id="{9C202C20-F5ED-4D6A-9F05-4F1EE1AF60A3}"/>
              </a:ext>
            </a:extLst>
          </p:cNvPr>
          <p:cNvSpPr/>
          <p:nvPr/>
        </p:nvSpPr>
        <p:spPr>
          <a:xfrm>
            <a:off x="7367555" y="3575275"/>
            <a:ext cx="1223412"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desempleo</a:t>
            </a:r>
          </a:p>
        </p:txBody>
      </p:sp>
      <p:sp>
        <p:nvSpPr>
          <p:cNvPr id="19" name="Rectángulo 18">
            <a:extLst>
              <a:ext uri="{FF2B5EF4-FFF2-40B4-BE49-F238E27FC236}">
                <a16:creationId xmlns:a16="http://schemas.microsoft.com/office/drawing/2014/main" id="{26C91A88-3A43-497A-99D7-B9CD49D29718}"/>
              </a:ext>
            </a:extLst>
          </p:cNvPr>
          <p:cNvSpPr/>
          <p:nvPr/>
        </p:nvSpPr>
        <p:spPr>
          <a:xfrm>
            <a:off x="5371262" y="4226854"/>
            <a:ext cx="911916" cy="369332"/>
          </a:xfrm>
          <a:prstGeom prst="rect">
            <a:avLst/>
          </a:prstGeom>
        </p:spPr>
        <p:txBody>
          <a:bodyPr wrap="none">
            <a:spAutoFit/>
          </a:bodyPr>
          <a:lstStyle/>
          <a:p>
            <a:r>
              <a:rPr lang="es-CO" sz="1800" dirty="0" err="1">
                <a:latin typeface="Calibri" panose="020F0502020204030204" pitchFamily="34" charset="0"/>
                <a:cs typeface="Calibri" panose="020F0502020204030204" pitchFamily="34" charset="0"/>
              </a:rPr>
              <a:t>android</a:t>
            </a:r>
            <a:endParaRPr lang="es-CO" sz="1800" dirty="0">
              <a:latin typeface="Calibri" panose="020F0502020204030204" pitchFamily="34" charset="0"/>
              <a:cs typeface="Calibri" panose="020F0502020204030204" pitchFamily="34" charset="0"/>
            </a:endParaRPr>
          </a:p>
        </p:txBody>
      </p:sp>
      <p:sp>
        <p:nvSpPr>
          <p:cNvPr id="20" name="Rectángulo 19">
            <a:extLst>
              <a:ext uri="{FF2B5EF4-FFF2-40B4-BE49-F238E27FC236}">
                <a16:creationId xmlns:a16="http://schemas.microsoft.com/office/drawing/2014/main" id="{385C6731-1FCD-4997-A5D3-5293296E82D6}"/>
              </a:ext>
            </a:extLst>
          </p:cNvPr>
          <p:cNvSpPr/>
          <p:nvPr/>
        </p:nvSpPr>
        <p:spPr>
          <a:xfrm>
            <a:off x="2662718" y="4226854"/>
            <a:ext cx="936923" cy="369332"/>
          </a:xfrm>
          <a:prstGeom prst="rect">
            <a:avLst/>
          </a:prstGeom>
          <a:solidFill>
            <a:schemeClr val="accent1"/>
          </a:solidFill>
        </p:spPr>
        <p:txBody>
          <a:bodyPr wrap="none">
            <a:spAutoFit/>
          </a:bodyPr>
          <a:lstStyle/>
          <a:p>
            <a:r>
              <a:rPr lang="es-ES" sz="1800" dirty="0">
                <a:solidFill>
                  <a:schemeClr val="bg1"/>
                </a:solidFill>
                <a:latin typeface="Segoe UI" panose="020B0502040204020203" pitchFamily="34" charset="0"/>
                <a:cs typeface="Segoe UI" panose="020B0502040204020203" pitchFamily="34" charset="0"/>
              </a:rPr>
              <a:t>Huawei</a:t>
            </a:r>
            <a:endParaRPr lang="es-CO" sz="1800" dirty="0">
              <a:solidFill>
                <a:schemeClr val="bg1"/>
              </a:solidFill>
              <a:latin typeface="Calibri" panose="020F0502020204030204" pitchFamily="34" charset="0"/>
              <a:cs typeface="Calibri" panose="020F0502020204030204" pitchFamily="34" charset="0"/>
            </a:endParaRPr>
          </a:p>
        </p:txBody>
      </p:sp>
      <p:sp>
        <p:nvSpPr>
          <p:cNvPr id="21" name="Rectángulo 20">
            <a:extLst>
              <a:ext uri="{FF2B5EF4-FFF2-40B4-BE49-F238E27FC236}">
                <a16:creationId xmlns:a16="http://schemas.microsoft.com/office/drawing/2014/main" id="{9157214E-D359-4CCF-A53B-075D957160B4}"/>
              </a:ext>
            </a:extLst>
          </p:cNvPr>
          <p:cNvSpPr/>
          <p:nvPr/>
        </p:nvSpPr>
        <p:spPr>
          <a:xfrm>
            <a:off x="7367555" y="4226854"/>
            <a:ext cx="840295" cy="369332"/>
          </a:xfrm>
          <a:prstGeom prst="rect">
            <a:avLst/>
          </a:prstGeom>
        </p:spPr>
        <p:txBody>
          <a:bodyPr wrap="none">
            <a:spAutoFit/>
          </a:bodyPr>
          <a:lstStyle/>
          <a:p>
            <a:r>
              <a:rPr lang="es-CO" sz="1800" dirty="0" err="1">
                <a:latin typeface="Calibri" panose="020F0502020204030204" pitchFamily="34" charset="0"/>
                <a:cs typeface="Calibri" panose="020F0502020204030204" pitchFamily="34" charset="0"/>
              </a:rPr>
              <a:t>iphone</a:t>
            </a:r>
            <a:endParaRPr lang="es-CO" sz="1800" dirty="0">
              <a:latin typeface="Calibri" panose="020F0502020204030204" pitchFamily="34" charset="0"/>
              <a:cs typeface="Calibri" panose="020F0502020204030204" pitchFamily="34" charset="0"/>
            </a:endParaRPr>
          </a:p>
        </p:txBody>
      </p:sp>
      <p:sp>
        <p:nvSpPr>
          <p:cNvPr id="22" name="Rectángulo 21">
            <a:extLst>
              <a:ext uri="{FF2B5EF4-FFF2-40B4-BE49-F238E27FC236}">
                <a16:creationId xmlns:a16="http://schemas.microsoft.com/office/drawing/2014/main" id="{CAC3D4FB-1E6C-4403-BED6-0F4C781DD563}"/>
              </a:ext>
            </a:extLst>
          </p:cNvPr>
          <p:cNvSpPr/>
          <p:nvPr/>
        </p:nvSpPr>
        <p:spPr>
          <a:xfrm>
            <a:off x="5371262" y="4918482"/>
            <a:ext cx="1141403"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ministerio</a:t>
            </a:r>
          </a:p>
        </p:txBody>
      </p:sp>
      <p:sp>
        <p:nvSpPr>
          <p:cNvPr id="23" name="Rectángulo 22">
            <a:extLst>
              <a:ext uri="{FF2B5EF4-FFF2-40B4-BE49-F238E27FC236}">
                <a16:creationId xmlns:a16="http://schemas.microsoft.com/office/drawing/2014/main" id="{22C49F31-0133-4212-9AC2-8A84EC1927EB}"/>
              </a:ext>
            </a:extLst>
          </p:cNvPr>
          <p:cNvSpPr/>
          <p:nvPr/>
        </p:nvSpPr>
        <p:spPr>
          <a:xfrm>
            <a:off x="2662718" y="4918482"/>
            <a:ext cx="1220206" cy="369332"/>
          </a:xfrm>
          <a:prstGeom prst="rect">
            <a:avLst/>
          </a:prstGeom>
          <a:solidFill>
            <a:schemeClr val="accent1"/>
          </a:solidFill>
        </p:spPr>
        <p:txBody>
          <a:bodyPr wrap="none">
            <a:spAutoFit/>
          </a:bodyPr>
          <a:lstStyle/>
          <a:p>
            <a:r>
              <a:rPr lang="es-ES" sz="1800" dirty="0">
                <a:solidFill>
                  <a:schemeClr val="bg1"/>
                </a:solidFill>
                <a:latin typeface="Segoe UI" panose="020B0502040204020203" pitchFamily="34" charset="0"/>
                <a:cs typeface="Segoe UI" panose="020B0502040204020203" pitchFamily="34" charset="0"/>
              </a:rPr>
              <a:t>Educación</a:t>
            </a:r>
            <a:endParaRPr lang="es-CO" sz="1800" dirty="0">
              <a:solidFill>
                <a:schemeClr val="bg1"/>
              </a:solidFill>
              <a:latin typeface="Calibri" panose="020F0502020204030204" pitchFamily="34" charset="0"/>
              <a:cs typeface="Calibri" panose="020F0502020204030204" pitchFamily="34" charset="0"/>
            </a:endParaRPr>
          </a:p>
        </p:txBody>
      </p:sp>
      <p:sp>
        <p:nvSpPr>
          <p:cNvPr id="24" name="Rectángulo 23">
            <a:extLst>
              <a:ext uri="{FF2B5EF4-FFF2-40B4-BE49-F238E27FC236}">
                <a16:creationId xmlns:a16="http://schemas.microsoft.com/office/drawing/2014/main" id="{A2F84242-C448-48AC-86C6-5E07258D4739}"/>
              </a:ext>
            </a:extLst>
          </p:cNvPr>
          <p:cNvSpPr/>
          <p:nvPr/>
        </p:nvSpPr>
        <p:spPr>
          <a:xfrm>
            <a:off x="7367555" y="4918482"/>
            <a:ext cx="1270732"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estudiantes</a:t>
            </a:r>
          </a:p>
        </p:txBody>
      </p:sp>
      <p:sp>
        <p:nvSpPr>
          <p:cNvPr id="25" name="Rectángulo 24">
            <a:extLst>
              <a:ext uri="{FF2B5EF4-FFF2-40B4-BE49-F238E27FC236}">
                <a16:creationId xmlns:a16="http://schemas.microsoft.com/office/drawing/2014/main" id="{D53E9DA1-5F30-4772-A4C9-EC749D832D04}"/>
              </a:ext>
            </a:extLst>
          </p:cNvPr>
          <p:cNvSpPr/>
          <p:nvPr/>
        </p:nvSpPr>
        <p:spPr>
          <a:xfrm>
            <a:off x="3626040" y="1026662"/>
            <a:ext cx="3840218"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En cuantos títulos aparece la palabra …</a:t>
            </a:r>
          </a:p>
        </p:txBody>
      </p:sp>
      <p:sp>
        <p:nvSpPr>
          <p:cNvPr id="26" name="Rectángulo 25">
            <a:extLst>
              <a:ext uri="{FF2B5EF4-FFF2-40B4-BE49-F238E27FC236}">
                <a16:creationId xmlns:a16="http://schemas.microsoft.com/office/drawing/2014/main" id="{480D98EF-D9F5-4319-B80C-2C780E51F3DD}"/>
              </a:ext>
            </a:extLst>
          </p:cNvPr>
          <p:cNvSpPr/>
          <p:nvPr/>
        </p:nvSpPr>
        <p:spPr>
          <a:xfrm>
            <a:off x="5371262" y="5582513"/>
            <a:ext cx="940257"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internet</a:t>
            </a:r>
          </a:p>
        </p:txBody>
      </p:sp>
      <p:sp>
        <p:nvSpPr>
          <p:cNvPr id="27" name="Rectángulo 26">
            <a:extLst>
              <a:ext uri="{FF2B5EF4-FFF2-40B4-BE49-F238E27FC236}">
                <a16:creationId xmlns:a16="http://schemas.microsoft.com/office/drawing/2014/main" id="{CF2CE9EB-1570-4AAC-A3B8-B454D8476956}"/>
              </a:ext>
            </a:extLst>
          </p:cNvPr>
          <p:cNvSpPr/>
          <p:nvPr/>
        </p:nvSpPr>
        <p:spPr>
          <a:xfrm>
            <a:off x="2662718" y="5582513"/>
            <a:ext cx="846707" cy="369332"/>
          </a:xfrm>
          <a:prstGeom prst="rect">
            <a:avLst/>
          </a:prstGeom>
          <a:solidFill>
            <a:schemeClr val="accent1"/>
          </a:solidFill>
        </p:spPr>
        <p:txBody>
          <a:bodyPr wrap="none">
            <a:spAutoFit/>
          </a:bodyPr>
          <a:lstStyle/>
          <a:p>
            <a:r>
              <a:rPr lang="es-ES" sz="1800" dirty="0">
                <a:solidFill>
                  <a:schemeClr val="bg1"/>
                </a:solidFill>
                <a:latin typeface="Segoe UI" panose="020B0502040204020203" pitchFamily="34" charset="0"/>
                <a:cs typeface="Segoe UI" panose="020B0502040204020203" pitchFamily="34" charset="0"/>
              </a:rPr>
              <a:t>Digital</a:t>
            </a:r>
            <a:endParaRPr lang="es-CO" sz="1800" dirty="0">
              <a:solidFill>
                <a:schemeClr val="bg1"/>
              </a:solidFill>
              <a:latin typeface="Calibri" panose="020F0502020204030204" pitchFamily="34" charset="0"/>
              <a:cs typeface="Calibri" panose="020F0502020204030204" pitchFamily="34" charset="0"/>
            </a:endParaRPr>
          </a:p>
        </p:txBody>
      </p:sp>
      <p:sp>
        <p:nvSpPr>
          <p:cNvPr id="28" name="Rectángulo 27">
            <a:extLst>
              <a:ext uri="{FF2B5EF4-FFF2-40B4-BE49-F238E27FC236}">
                <a16:creationId xmlns:a16="http://schemas.microsoft.com/office/drawing/2014/main" id="{E767B8F4-6B45-4A53-BCCD-1C37BA813514}"/>
              </a:ext>
            </a:extLst>
          </p:cNvPr>
          <p:cNvSpPr/>
          <p:nvPr/>
        </p:nvSpPr>
        <p:spPr>
          <a:xfrm>
            <a:off x="7367555" y="5582513"/>
            <a:ext cx="1126719" cy="369332"/>
          </a:xfrm>
          <a:prstGeom prst="rect">
            <a:avLst/>
          </a:prstGeom>
        </p:spPr>
        <p:txBody>
          <a:bodyPr wrap="none">
            <a:spAutoFit/>
          </a:bodyPr>
          <a:lstStyle/>
          <a:p>
            <a:r>
              <a:rPr lang="es-CO" sz="1800" dirty="0">
                <a:latin typeface="Calibri" panose="020F0502020204030204" pitchFamily="34" charset="0"/>
                <a:cs typeface="Calibri" panose="020F0502020204030204" pitchFamily="34" charset="0"/>
              </a:rPr>
              <a:t>mercadeo</a:t>
            </a:r>
          </a:p>
        </p:txBody>
      </p:sp>
    </p:spTree>
    <p:extLst>
      <p:ext uri="{BB962C8B-B14F-4D97-AF65-F5344CB8AC3E}">
        <p14:creationId xmlns:p14="http://schemas.microsoft.com/office/powerpoint/2010/main" val="346426965"/>
      </p:ext>
    </p:extLst>
  </p:cSld>
  <p:clrMapOvr>
    <a:masterClrMapping/>
  </p:clrMapOvr>
</p:sld>
</file>

<file path=ppt/theme/theme1.xml><?xml version="1.0" encoding="utf-8"?>
<a:theme xmlns:a="http://schemas.openxmlformats.org/drawingml/2006/main" name="Cocometrico 1">
  <a:themeElements>
    <a:clrScheme name="Cocometrico General">
      <a:dk1>
        <a:srgbClr val="4F412D"/>
      </a:dk1>
      <a:lt1>
        <a:sysClr val="window" lastClr="FFFFFF"/>
      </a:lt1>
      <a:dk2>
        <a:srgbClr val="745E42"/>
      </a:dk2>
      <a:lt2>
        <a:srgbClr val="F3E4C2"/>
      </a:lt2>
      <a:accent1>
        <a:srgbClr val="4472C4"/>
      </a:accent1>
      <a:accent2>
        <a:srgbClr val="FF2D2D"/>
      </a:accent2>
      <a:accent3>
        <a:srgbClr val="70AD47"/>
      </a:accent3>
      <a:accent4>
        <a:srgbClr val="FFB000"/>
      </a:accent4>
      <a:accent5>
        <a:srgbClr val="954F72"/>
      </a:accent5>
      <a:accent6>
        <a:srgbClr val="957A55"/>
      </a:accent6>
      <a:hlink>
        <a:srgbClr val="0563C1"/>
      </a:hlink>
      <a:folHlink>
        <a:srgbClr val="954F72"/>
      </a:folHlink>
    </a:clrScheme>
    <a:fontScheme name="1_Tolomeo master">
      <a:majorFont>
        <a:latin typeface="Arial"/>
        <a:ea typeface=""/>
        <a:cs typeface="Arial"/>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505050"/>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sz="1200" b="0" i="0" u="none" strike="noStrike" cap="none" normalizeH="0" baseline="0" smtClean="0">
            <a:ln>
              <a:noFill/>
            </a:ln>
            <a:solidFill>
              <a:srgbClr val="505050"/>
            </a:solidFill>
            <a:effectLst/>
            <a:latin typeface="Arial" charset="0"/>
            <a:ea typeface="ＭＳ Ｐゴシック" pitchFamily="84" charset="-128"/>
            <a:cs typeface="Arial" charset="0"/>
          </a:defRPr>
        </a:defPPr>
      </a:lstStyle>
    </a:spDef>
    <a:lnDef>
      <a:spPr bwMode="auto">
        <a:xfrm>
          <a:off x="0" y="0"/>
          <a:ext cx="1" cy="1"/>
        </a:xfrm>
        <a:custGeom>
          <a:avLst/>
          <a:gdLst/>
          <a:ahLst/>
          <a:cxnLst/>
          <a:rect l="0" t="0" r="0" b="0"/>
          <a:pathLst/>
        </a:custGeom>
        <a:noFill/>
        <a:ln w="9525" cap="flat" cmpd="sng" algn="ctr">
          <a:solidFill>
            <a:srgbClr val="505050"/>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sz="1200" b="0" i="0" u="none" strike="noStrike" cap="none" normalizeH="0" baseline="0" smtClean="0">
            <a:ln>
              <a:noFill/>
            </a:ln>
            <a:solidFill>
              <a:srgbClr val="505050"/>
            </a:solidFill>
            <a:effectLst/>
            <a:latin typeface="Arial" charset="0"/>
            <a:ea typeface="ＭＳ Ｐゴシック" pitchFamily="84" charset="-128"/>
            <a:cs typeface="Arial" charset="0"/>
          </a:defRPr>
        </a:defPPr>
      </a:lstStyle>
    </a:lnDef>
  </a:objectDefaults>
  <a:extraClrSchemeLst>
    <a:extraClrScheme>
      <a:clrScheme name="1_Tolomeo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Tolomeo 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Tolomeo 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Tolomeo 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Tolomeo 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Tolomeo 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Tolomeo maste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Tolomeo 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Tolomeo 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Tolomeo 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Tolomeo 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Tolomeo 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ocometrico 1" id="{80477A60-732C-484D-B643-76BECBC58263}" vid="{32B630FC-89FF-4B39-ADE0-58E099DD399D}"/>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24027</TotalTime>
  <Words>1736</Words>
  <Application>Microsoft Office PowerPoint</Application>
  <PresentationFormat>Panorámica</PresentationFormat>
  <Paragraphs>388</Paragraphs>
  <Slides>44</Slides>
  <Notes>36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44</vt:i4>
      </vt:variant>
    </vt:vector>
  </HeadingPairs>
  <TitlesOfParts>
    <vt:vector size="49" baseType="lpstr">
      <vt:lpstr>Arial</vt:lpstr>
      <vt:lpstr>Calibri</vt:lpstr>
      <vt:lpstr>Cambria Math</vt:lpstr>
      <vt:lpstr>Segoe UI</vt:lpstr>
      <vt:lpstr>Cocometrico 1</vt:lpstr>
      <vt:lpstr>Text mining y visualición</vt:lpstr>
      <vt:lpstr>Text mining básico</vt:lpstr>
      <vt:lpstr>Expresiones regulares</vt:lpstr>
      <vt:lpstr>Expresiones regulares</vt:lpstr>
      <vt:lpstr>Operadores</vt:lpstr>
      <vt:lpstr>Operadores</vt:lpstr>
      <vt:lpstr>Operadores</vt:lpstr>
      <vt:lpstr>Operadores</vt:lpstr>
      <vt:lpstr>Primer ejercicio: encontrar palabras</vt:lpstr>
      <vt:lpstr>Segundo ejercicio: limpiar textos</vt:lpstr>
      <vt:lpstr>Document term matrix</vt:lpstr>
      <vt:lpstr>Document term matrix</vt:lpstr>
      <vt:lpstr>Tokenization</vt:lpstr>
      <vt:lpstr>Tokenization</vt:lpstr>
      <vt:lpstr>Sparse matrix issues</vt:lpstr>
      <vt:lpstr>Stopwords removing</vt:lpstr>
      <vt:lpstr>Stopwords removing</vt:lpstr>
      <vt:lpstr>Normalización de textos</vt:lpstr>
      <vt:lpstr>Normalización de textos</vt:lpstr>
      <vt:lpstr>Stemming</vt:lpstr>
      <vt:lpstr>Pasos básicos hacia la document term matrix</vt:lpstr>
      <vt:lpstr>Pasos avanzados con la document term matrix para reducir la complejidad</vt:lpstr>
      <vt:lpstr>Quanteda</vt:lpstr>
      <vt:lpstr>Ejercicios</vt:lpstr>
      <vt:lpstr>Ejercicios</vt:lpstr>
      <vt:lpstr>Ejercicios</vt:lpstr>
      <vt:lpstr>Ejercicios</vt:lpstr>
      <vt:lpstr>Ejercicios</vt:lpstr>
      <vt:lpstr>Sentiment/ topic analysis</vt:lpstr>
      <vt:lpstr>Opinion mining, una tarea metodológicamente compleja</vt:lpstr>
      <vt:lpstr>Opinion mining, dos grandes familias de técnicas</vt:lpstr>
      <vt:lpstr>Unsupervised techniques</vt:lpstr>
      <vt:lpstr>Supervised techniques</vt:lpstr>
      <vt:lpstr>El coding</vt:lpstr>
      <vt:lpstr>Coding: las dificultades de agregar etiquetas a las frases</vt:lpstr>
      <vt:lpstr>Coding: con cuales aspectos debemos lidiar</vt:lpstr>
      <vt:lpstr>Scherer Typology of Affective States</vt:lpstr>
      <vt:lpstr>Scherer Typology of Affective States</vt:lpstr>
      <vt:lpstr>Encontrar la polaridad en la multidimensionalidad</vt:lpstr>
      <vt:lpstr>Subjectivity vs Objectivity: ¿que es opinión y que no lo es?</vt:lpstr>
      <vt:lpstr>Elementos externos al texto</vt:lpstr>
      <vt:lpstr>Estrategias de coding: definir objetivos</vt:lpstr>
      <vt:lpstr>Coding models: categorical classifications </vt:lpstr>
      <vt:lpstr>Coding schemes: flat or hierarchical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 DEL RAPPORTO DI RICERCA O DELLA PRESENTAZIONE</dc:title>
  <dc:creator>Andrea Mamprin</dc:creator>
  <cp:lastModifiedBy>Andrea Mamprin</cp:lastModifiedBy>
  <cp:revision>1974</cp:revision>
  <cp:lastPrinted>2019-05-06T02:48:12Z</cp:lastPrinted>
  <dcterms:created xsi:type="dcterms:W3CDTF">2009-07-16T07:22:39Z</dcterms:created>
  <dcterms:modified xsi:type="dcterms:W3CDTF">2019-06-14T07:41:15Z</dcterms:modified>
</cp:coreProperties>
</file>