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25" r:id="rId1"/>
  </p:sldMasterIdLst>
  <p:sldIdLst>
    <p:sldId id="256" r:id="rId2"/>
    <p:sldId id="265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52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50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331222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1216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31228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0624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8291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6264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2875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72586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74783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6182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16324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485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225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2650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76AE-A15C-4E3D-B12C-EACD72F8DE79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69B884-7A4C-4E47-92FA-469D816C7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85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PLANO DE NEGÓCIO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Debug Skate Shop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86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Customizar seu próprio skate</a:t>
            </a:r>
            <a:endParaRPr lang="pt-BR" dirty="0"/>
          </a:p>
          <a:p>
            <a:pPr lvl="0"/>
            <a:r>
              <a:rPr lang="pt-PT" dirty="0"/>
              <a:t>Alta diversificação de peças</a:t>
            </a:r>
            <a:endParaRPr lang="pt-BR" dirty="0"/>
          </a:p>
          <a:p>
            <a:pPr lvl="0"/>
            <a:r>
              <a:rPr lang="pt-PT" dirty="0"/>
              <a:t>Valores abaixo dos </a:t>
            </a:r>
            <a:r>
              <a:rPr lang="pt-PT" dirty="0" smtClean="0"/>
              <a:t>concorrentes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246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Fraquezas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Quantidade baixa de funcionários</a:t>
            </a:r>
            <a:endParaRPr lang="pt-BR" dirty="0"/>
          </a:p>
          <a:p>
            <a:pPr lvl="0"/>
            <a:r>
              <a:rPr lang="pt-PT" dirty="0"/>
              <a:t>Peças insuficientes para cumprir com uma demanda muito alta</a:t>
            </a:r>
            <a:endParaRPr lang="pt-BR" dirty="0"/>
          </a:p>
          <a:p>
            <a:pPr lvl="0"/>
            <a:r>
              <a:rPr lang="pt-PT" dirty="0"/>
              <a:t>Cumprimento de prazo de montagem de </a:t>
            </a:r>
            <a:r>
              <a:rPr lang="pt-PT" dirty="0" smtClean="0"/>
              <a:t>skate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235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Oportunidades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Investimento em pistas de skate por todo o país</a:t>
            </a:r>
            <a:endParaRPr lang="pt-BR" dirty="0"/>
          </a:p>
          <a:p>
            <a:pPr lvl="0"/>
            <a:r>
              <a:rPr lang="pt-PT" dirty="0"/>
              <a:t>Alto volume de campeonatos amadores e profissionais</a:t>
            </a:r>
            <a:endParaRPr lang="pt-BR" dirty="0"/>
          </a:p>
          <a:p>
            <a:pPr lvl="0"/>
            <a:r>
              <a:rPr lang="pt-PT" dirty="0"/>
              <a:t>Necessidade de outras lojas de possuir skates </a:t>
            </a:r>
            <a:r>
              <a:rPr lang="pt-PT" dirty="0" smtClean="0"/>
              <a:t>especiais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171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Ameaças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Entrada de um concorrente no mercado </a:t>
            </a:r>
          </a:p>
          <a:p>
            <a:pPr lvl="0"/>
            <a:r>
              <a:rPr lang="pt-PT" dirty="0"/>
              <a:t>Contratos com os fornecedores se tornarem inviáveis</a:t>
            </a:r>
            <a:endParaRPr lang="pt-BR" dirty="0"/>
          </a:p>
          <a:p>
            <a:pPr lvl="0"/>
            <a:r>
              <a:rPr lang="pt-PT" dirty="0"/>
              <a:t>Aumento de </a:t>
            </a:r>
            <a:r>
              <a:rPr lang="pt-PT" dirty="0" smtClean="0"/>
              <a:t>regulamentação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589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cap="all" dirty="0"/>
              <a:t>Plano </a:t>
            </a:r>
            <a:r>
              <a:rPr lang="pt-PT" b="1" cap="all" dirty="0" smtClean="0"/>
              <a:t>Financeiro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76103"/>
            <a:ext cx="10465283" cy="4996334"/>
          </a:xfrm>
        </p:spPr>
        <p:txBody>
          <a:bodyPr>
            <a:normAutofit/>
          </a:bodyPr>
          <a:lstStyle/>
          <a:p>
            <a:r>
              <a:rPr lang="pt-PT" b="1" dirty="0" smtClean="0"/>
              <a:t>Receitas</a:t>
            </a:r>
            <a:r>
              <a:rPr lang="pt-BR" b="1" dirty="0"/>
              <a:t/>
            </a:r>
            <a:br>
              <a:rPr lang="pt-BR" b="1" dirty="0"/>
            </a:br>
            <a:r>
              <a:rPr lang="pt-PT" dirty="0" smtClean="0"/>
              <a:t>A </a:t>
            </a:r>
            <a:r>
              <a:rPr lang="pt-PT" dirty="0"/>
              <a:t>receita é proveniente da venda de skates e prestações de serviços</a:t>
            </a:r>
            <a:r>
              <a:rPr lang="pt-PT" dirty="0" smtClean="0"/>
              <a:t>.</a:t>
            </a:r>
            <a:r>
              <a:rPr lang="pt-PT" dirty="0"/>
              <a:t> </a:t>
            </a:r>
            <a:r>
              <a:rPr lang="pt-PT" dirty="0" smtClean="0"/>
              <a:t/>
            </a:r>
            <a:br>
              <a:rPr lang="pt-PT" dirty="0" smtClean="0"/>
            </a:br>
            <a:endParaRPr lang="pt-BR" dirty="0"/>
          </a:p>
          <a:p>
            <a:r>
              <a:rPr lang="pt-PT" b="1" dirty="0" smtClean="0"/>
              <a:t>Gastos</a:t>
            </a:r>
            <a:endParaRPr lang="pt-BR" b="1" dirty="0"/>
          </a:p>
          <a:p>
            <a:pPr lvl="1"/>
            <a:r>
              <a:rPr lang="pt-PT" b="1" dirty="0" smtClean="0"/>
              <a:t>Custos</a:t>
            </a:r>
            <a:endParaRPr lang="pt-BR" b="1" dirty="0"/>
          </a:p>
          <a:p>
            <a:pPr lvl="2"/>
            <a:r>
              <a:rPr lang="pt-PT" dirty="0" smtClean="0"/>
              <a:t>Fixos </a:t>
            </a:r>
            <a:r>
              <a:rPr lang="pt-PT" dirty="0"/>
              <a:t>– Salario dos vendedores e hospedagem do </a:t>
            </a:r>
            <a:r>
              <a:rPr lang="pt-PT" dirty="0" smtClean="0"/>
              <a:t>site.</a:t>
            </a:r>
            <a:endParaRPr lang="pt-BR" dirty="0"/>
          </a:p>
          <a:p>
            <a:pPr lvl="2"/>
            <a:r>
              <a:rPr lang="pt-PT" dirty="0" smtClean="0"/>
              <a:t>Variáveis </a:t>
            </a:r>
            <a:r>
              <a:rPr lang="pt-PT" dirty="0"/>
              <a:t>– Insumos produtivos, peças de skate, Comissões de </a:t>
            </a:r>
            <a:r>
              <a:rPr lang="pt-PT" dirty="0" smtClean="0"/>
              <a:t>montagem.</a:t>
            </a:r>
            <a:endParaRPr lang="pt-BR" dirty="0"/>
          </a:p>
          <a:p>
            <a:pPr lvl="2"/>
            <a:r>
              <a:rPr lang="pt-PT" dirty="0" smtClean="0"/>
              <a:t>Diretos </a:t>
            </a:r>
            <a:r>
              <a:rPr lang="pt-PT" dirty="0"/>
              <a:t>– Aquisição de Peças e Montagem dos </a:t>
            </a:r>
            <a:r>
              <a:rPr lang="pt-PT" dirty="0" smtClean="0"/>
              <a:t>Skates</a:t>
            </a:r>
            <a:endParaRPr lang="pt-BR" dirty="0"/>
          </a:p>
          <a:p>
            <a:pPr lvl="2"/>
            <a:r>
              <a:rPr lang="pt-PT" dirty="0" smtClean="0"/>
              <a:t>Indiretos </a:t>
            </a:r>
            <a:r>
              <a:rPr lang="pt-PT" dirty="0"/>
              <a:t>– Serviços de infraestrutura e manutenção do site.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PT" b="1" dirty="0" smtClean="0"/>
              <a:t>Despesas</a:t>
            </a:r>
            <a:endParaRPr lang="pt-BR" b="1" dirty="0"/>
          </a:p>
          <a:p>
            <a:pPr lvl="2"/>
            <a:r>
              <a:rPr lang="pt-PT" dirty="0"/>
              <a:t>Fixos – Salario dos administrativos</a:t>
            </a:r>
            <a:endParaRPr lang="pt-BR" dirty="0"/>
          </a:p>
          <a:p>
            <a:pPr lvl="2"/>
            <a:r>
              <a:rPr lang="pt-PT" dirty="0"/>
              <a:t>Variáveis – Gastos administrativos relacionados a venda.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7463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TAXA INTERNA DE RETORNO </a:t>
            </a:r>
            <a:r>
              <a:rPr lang="pt-BR" dirty="0"/>
              <a:t>(TIR)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3976326"/>
            <a:ext cx="8596668" cy="3880773"/>
          </a:xfrm>
        </p:spPr>
        <p:txBody>
          <a:bodyPr/>
          <a:lstStyle/>
          <a:p>
            <a:r>
              <a:rPr lang="pt-PT" dirty="0"/>
              <a:t>No qual, </a:t>
            </a:r>
            <a:r>
              <a:rPr lang="pt-PT" i="1" dirty="0"/>
              <a:t>F</a:t>
            </a:r>
            <a:r>
              <a:rPr lang="pt-PT" dirty="0"/>
              <a:t> significa o fluxo de caixa de cada período e o </a:t>
            </a:r>
            <a:r>
              <a:rPr lang="pt-PT" i="1" dirty="0"/>
              <a:t>t</a:t>
            </a:r>
            <a:r>
              <a:rPr lang="pt-PT" dirty="0"/>
              <a:t> é o período em questão.  Assim que o estamos vendo é cada fluxo de caixa ser dividido pela TIR elevada ao seu respectivo período, visto que os juros, neste caso, são compostos. E tudo isso deve ser igual a zero</a:t>
            </a:r>
            <a:r>
              <a:rPr lang="pt-PT" dirty="0" smtClean="0"/>
              <a:t>.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549" y="1789611"/>
            <a:ext cx="6966856" cy="20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01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PRESENTE LIQUIDO (VPL)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3793447"/>
            <a:ext cx="8596668" cy="3880773"/>
          </a:xfrm>
        </p:spPr>
        <p:txBody>
          <a:bodyPr/>
          <a:lstStyle/>
          <a:p>
            <a:r>
              <a:rPr lang="pt-PT" dirty="0"/>
              <a:t>No qual, </a:t>
            </a:r>
            <a:r>
              <a:rPr lang="pt-PT" i="1" dirty="0"/>
              <a:t>FC</a:t>
            </a:r>
            <a:r>
              <a:rPr lang="pt-PT" dirty="0"/>
              <a:t> significa o fluxo de caixa de cada período, o</a:t>
            </a:r>
            <a:r>
              <a:rPr lang="pt-PT" i="1" dirty="0"/>
              <a:t> i</a:t>
            </a:r>
            <a:r>
              <a:rPr lang="pt-PT" dirty="0"/>
              <a:t> é a taxa de desconto escolhida e </a:t>
            </a:r>
            <a:r>
              <a:rPr lang="pt-PT" i="1" dirty="0"/>
              <a:t>j = 1</a:t>
            </a:r>
            <a:r>
              <a:rPr lang="pt-PT" dirty="0"/>
              <a:t>. Assim que o estamos vendo é cada fluxo de caixa ser dividido pela taxa de desconto elevada ao seu respectivo período, visto que os juros, neste caso, são compostos</a:t>
            </a:r>
            <a:r>
              <a:rPr lang="pt-PT" dirty="0" smtClean="0"/>
              <a:t>.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15885" y="1930400"/>
            <a:ext cx="6319566" cy="146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88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BREAKEVEN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5321300"/>
            <a:ext cx="8596668" cy="3880773"/>
          </a:xfrm>
        </p:spPr>
        <p:txBody>
          <a:bodyPr/>
          <a:lstStyle/>
          <a:p>
            <a:r>
              <a:rPr lang="pt-PT" dirty="0"/>
              <a:t>Onde:</a:t>
            </a:r>
            <a:endParaRPr lang="pt-BR" dirty="0"/>
          </a:p>
          <a:p>
            <a:pPr lvl="1"/>
            <a:r>
              <a:rPr lang="pt-PT" i="1" dirty="0"/>
              <a:t>Ponto de Equilíbrio Econômico = Custos e Despesas Fixas / Índice da Margem de </a:t>
            </a:r>
            <a:r>
              <a:rPr lang="pt-PT" i="1" dirty="0" smtClean="0"/>
              <a:t>Contribuição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62353" y="1350554"/>
            <a:ext cx="6226630" cy="39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88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PAYBACK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É a divisão do gasto inicial pelo ganho no período inicial</a:t>
            </a:r>
            <a:r>
              <a:rPr lang="pt-PT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622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Cyborg</a:t>
            </a:r>
            <a:r>
              <a:rPr lang="pt-BR" dirty="0" smtClean="0"/>
              <a:t> Corporation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Hebert Paziam</a:t>
            </a:r>
            <a:br>
              <a:rPr lang="pt-BR" dirty="0" smtClean="0"/>
            </a:br>
            <a:r>
              <a:rPr lang="pt-BR" dirty="0" smtClean="0"/>
              <a:t>RGM: 11122500873</a:t>
            </a:r>
            <a:br>
              <a:rPr lang="pt-BR" dirty="0" smtClean="0"/>
            </a:br>
            <a:endParaRPr lang="pt-BR" dirty="0"/>
          </a:p>
          <a:p>
            <a:r>
              <a:rPr lang="pt-BR" dirty="0" smtClean="0"/>
              <a:t>Vitor Borges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RGM: 11122100107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Thiago Farias</a:t>
            </a:r>
            <a:br>
              <a:rPr lang="pt-BR" dirty="0" smtClean="0"/>
            </a:br>
            <a:r>
              <a:rPr lang="pt-BR" dirty="0" smtClean="0"/>
              <a:t>RGM: </a:t>
            </a:r>
            <a:r>
              <a:rPr lang="pt-BR" dirty="0"/>
              <a:t>11122100627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93512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SUMARIO EXECUTIVO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Popularidade do Produto</a:t>
            </a:r>
          </a:p>
          <a:p>
            <a:r>
              <a:rPr lang="pt-BR" dirty="0" smtClean="0"/>
              <a:t>Condições de Mercado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692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cap="all" dirty="0"/>
              <a:t>Planejamento estratégico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18640"/>
            <a:ext cx="8596668" cy="503936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Missão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1600" dirty="0" smtClean="0"/>
              <a:t>Oferecer </a:t>
            </a:r>
            <a:r>
              <a:rPr lang="pt-BR" sz="1600" dirty="0"/>
              <a:t>um software que realiza vendas de skates através de um sistema web, onde o mesmo é montado peça por peça, de acordo com o desejo e a disponibilidade delas para o cliente</a:t>
            </a:r>
            <a:r>
              <a:rPr lang="pt-BR" sz="1600" dirty="0" smtClean="0"/>
              <a:t>.</a:t>
            </a:r>
            <a:br>
              <a:rPr lang="pt-BR" sz="1600" dirty="0" smtClean="0"/>
            </a:br>
            <a:endParaRPr lang="pt-BR" sz="1600" dirty="0"/>
          </a:p>
          <a:p>
            <a:r>
              <a:rPr lang="pt-BR" sz="2000" b="1" dirty="0" smtClean="0"/>
              <a:t>Visão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1600" dirty="0" smtClean="0"/>
              <a:t>Ser </a:t>
            </a:r>
            <a:r>
              <a:rPr lang="pt-BR" sz="1600" dirty="0"/>
              <a:t>o diferencial no mercado web de skates, provendo um serviço com facilidades e novidades para o mundo do negócio</a:t>
            </a:r>
            <a:r>
              <a:rPr lang="pt-BR" sz="1600" dirty="0" smtClean="0"/>
              <a:t>.</a:t>
            </a:r>
            <a:br>
              <a:rPr lang="pt-BR" sz="1600" dirty="0" smtClean="0"/>
            </a:br>
            <a:endParaRPr lang="pt-BR" sz="1600" dirty="0"/>
          </a:p>
          <a:p>
            <a:r>
              <a:rPr lang="pt-BR" sz="2000" b="1" dirty="0" smtClean="0"/>
              <a:t>Objetivo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1600" dirty="0" smtClean="0"/>
              <a:t>Tornar </a:t>
            </a:r>
            <a:r>
              <a:rPr lang="pt-BR" sz="1600" dirty="0"/>
              <a:t>a empresa referência na gestão de vendas de skates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/>
          </a:p>
          <a:p>
            <a:r>
              <a:rPr lang="pt-BR" sz="2000" b="1" dirty="0" smtClean="0"/>
              <a:t>Meta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1600" dirty="0" smtClean="0"/>
              <a:t>Obter </a:t>
            </a:r>
            <a:r>
              <a:rPr lang="pt-BR" sz="1600" dirty="0"/>
              <a:t>1200 clientes cadastrados no sistema até o dia 31 de dezembro de 2016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24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cap="all" dirty="0"/>
              <a:t>Planejamento de marketing</a:t>
            </a:r>
            <a:endParaRPr lang="pt-BR" b="1" cap="all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18640"/>
            <a:ext cx="8596668" cy="503936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Analise de Mercado</a:t>
            </a:r>
            <a:br>
              <a:rPr lang="pt-BR" sz="2000" b="1" dirty="0" smtClean="0"/>
            </a:br>
            <a:endParaRPr lang="pt-BR" b="1" dirty="0" smtClean="0"/>
          </a:p>
          <a:p>
            <a:r>
              <a:rPr lang="pt-BR" sz="2000" b="1" dirty="0" smtClean="0"/>
              <a:t>Segmentação de Mercado</a:t>
            </a:r>
            <a:br>
              <a:rPr lang="pt-BR" sz="2000" b="1" dirty="0" smtClean="0"/>
            </a:br>
            <a:endParaRPr lang="pt-BR" sz="1600" dirty="0"/>
          </a:p>
          <a:p>
            <a:r>
              <a:rPr lang="pt-BR" sz="2000" b="1" dirty="0" smtClean="0"/>
              <a:t>Mix de Marketing</a:t>
            </a:r>
            <a:endParaRPr lang="pt-BR" b="1" dirty="0"/>
          </a:p>
          <a:p>
            <a:pPr lvl="1"/>
            <a:r>
              <a:rPr lang="pt-BR" dirty="0" smtClean="0"/>
              <a:t>Produto</a:t>
            </a:r>
          </a:p>
          <a:p>
            <a:pPr lvl="1"/>
            <a:r>
              <a:rPr lang="pt-BR" dirty="0" smtClean="0"/>
              <a:t>Praça</a:t>
            </a:r>
          </a:p>
          <a:p>
            <a:pPr lvl="1"/>
            <a:r>
              <a:rPr lang="pt-BR" dirty="0" smtClean="0"/>
              <a:t>Preço</a:t>
            </a:r>
          </a:p>
          <a:p>
            <a:pPr lvl="1"/>
            <a:r>
              <a:rPr lang="pt-BR" dirty="0" smtClean="0"/>
              <a:t>Promoção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69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cap="all" dirty="0"/>
              <a:t>Fatores Críticos de sucesso</a:t>
            </a:r>
            <a:r>
              <a:rPr lang="pt-BR" b="1" cap="all" dirty="0"/>
              <a:t/>
            </a:r>
            <a:br>
              <a:rPr lang="pt-BR" b="1" cap="all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Customização completa do Skate para o cliente</a:t>
            </a:r>
            <a:endParaRPr lang="pt-BR" dirty="0"/>
          </a:p>
          <a:p>
            <a:pPr lvl="0"/>
            <a:r>
              <a:rPr lang="pt-PT" dirty="0"/>
              <a:t>Site modernizado e responsivo para todas as plataformas</a:t>
            </a:r>
            <a:endParaRPr lang="pt-BR" dirty="0"/>
          </a:p>
          <a:p>
            <a:pPr lvl="0"/>
            <a:r>
              <a:rPr lang="pt-PT" dirty="0"/>
              <a:t>Fornecedores de qualidade com parceria com o nosso site</a:t>
            </a:r>
            <a:endParaRPr lang="pt-BR" dirty="0"/>
          </a:p>
          <a:p>
            <a:pPr lvl="0"/>
            <a:r>
              <a:rPr lang="pt-PT" dirty="0"/>
              <a:t>Preço abaixo do mercado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3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MARCA E SLOGAN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44" y="1270000"/>
            <a:ext cx="7619047" cy="2539682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279961" y="3577060"/>
            <a:ext cx="5391411" cy="103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smtClean="0"/>
              <a:t>ESCOLHA SUAS PEÇAS, VIVA SUA LIBERDADE!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6359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Desistência de contrato dos principais fornecedores</a:t>
            </a:r>
            <a:endParaRPr lang="pt-BR" dirty="0"/>
          </a:p>
          <a:p>
            <a:pPr lvl="0"/>
            <a:r>
              <a:rPr lang="pt-PT" dirty="0"/>
              <a:t>Economia atual do país dificultando a compra de skates por parte dos clientes</a:t>
            </a:r>
            <a:endParaRPr lang="pt-BR" dirty="0"/>
          </a:p>
          <a:p>
            <a:pPr lvl="0"/>
            <a:r>
              <a:rPr lang="pt-PT" dirty="0"/>
              <a:t>Dificuldade de legalização da patente e marca da </a:t>
            </a:r>
            <a:r>
              <a:rPr lang="pt-PT" dirty="0" smtClean="0"/>
              <a:t>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465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cap="all" dirty="0"/>
              <a:t>Análise SWOT</a:t>
            </a:r>
            <a:r>
              <a:rPr lang="pt-BR" b="1" cap="all" dirty="0"/>
              <a:t/>
            </a:r>
            <a:br>
              <a:rPr lang="pt-BR" b="1" cap="all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908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344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Facetado</vt:lpstr>
      <vt:lpstr>PLANO DE NEGÓCIO</vt:lpstr>
      <vt:lpstr>Cyborg Corporation</vt:lpstr>
      <vt:lpstr>SUMARIO EXECUTIVO</vt:lpstr>
      <vt:lpstr>Planejamento estratégico</vt:lpstr>
      <vt:lpstr>Planejamento de marketing</vt:lpstr>
      <vt:lpstr>Fatores Críticos de sucesso </vt:lpstr>
      <vt:lpstr>MARCA E SLOGAN</vt:lpstr>
      <vt:lpstr>RISCOS</vt:lpstr>
      <vt:lpstr>Análise SWOT </vt:lpstr>
      <vt:lpstr>Força</vt:lpstr>
      <vt:lpstr>Fraquezas</vt:lpstr>
      <vt:lpstr>Oportunidades</vt:lpstr>
      <vt:lpstr>Ameaças</vt:lpstr>
      <vt:lpstr>Plano Financeiro</vt:lpstr>
      <vt:lpstr>TAXA INTERNA DE RETORNO (TIR)</vt:lpstr>
      <vt:lpstr>VALOR PRESENTE LIQUIDO (VPL)</vt:lpstr>
      <vt:lpstr>BREAKEVEN</vt:lpstr>
      <vt:lpstr>PAYBACK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SKATE SHOP</dc:title>
  <dc:creator>Hebert Marcos Paziam</dc:creator>
  <cp:lastModifiedBy>Hebert Marcos Paziam</cp:lastModifiedBy>
  <cp:revision>21</cp:revision>
  <dcterms:created xsi:type="dcterms:W3CDTF">2016-05-30T18:57:43Z</dcterms:created>
  <dcterms:modified xsi:type="dcterms:W3CDTF">2016-06-16T20:53:30Z</dcterms:modified>
</cp:coreProperties>
</file>