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9144000"/>
  <p:notesSz cx="6858000" cy="9144000"/>
  <p:embeddedFontLst>
    <p:embeddedFont>
      <p:font typeface="Arial Narrow"/>
      <p:regular r:id="rId48"/>
      <p:bold r:id="rId49"/>
      <p:italic r:id="rId50"/>
      <p:boldItalic r:id="rId51"/>
    </p:embeddedFont>
    <p:embeddedFont>
      <p:font typeface="Comfortaa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4" roundtripDataSignature="AMtx7mh4BMQYczKPLo/lko+b4hp0m098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ArialNarrow-regular.fntdata"/><Relationship Id="rId47" Type="http://schemas.openxmlformats.org/officeDocument/2006/relationships/slide" Target="slides/slide42.xml"/><Relationship Id="rId49" Type="http://schemas.openxmlformats.org/officeDocument/2006/relationships/font" Target="fonts/Arial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rialNarrow-boldItalic.fntdata"/><Relationship Id="rId50" Type="http://schemas.openxmlformats.org/officeDocument/2006/relationships/font" Target="fonts/ArialNarrow-italic.fntdata"/><Relationship Id="rId53" Type="http://schemas.openxmlformats.org/officeDocument/2006/relationships/font" Target="fonts/Comfortaa-bold.fntdata"/><Relationship Id="rId52" Type="http://schemas.openxmlformats.org/officeDocument/2006/relationships/font" Target="fonts/Comforta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b28e11113_2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b28e11113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b28e11113_2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b28e11113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b28e11113_2_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b28e11113_2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b28e11113_2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b28e11113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28e11113_2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b28e11113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b1f7513ae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b1f7513a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1f7513ae_1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b1f7513ae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b1f7513ae_1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b1f7513ae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0c9eea27d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0c9eea2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b28e11113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b28e1111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1d733eb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1d733e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b28e11113_2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b28e11113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b28e11113_2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b28e11113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8e11113_2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8e11113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b28e11113_2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b28e11113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b28e11113_2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b28e11113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b28e11113_2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b28e11113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b28e11113_2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b28e11113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b1f7513ae_1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b1f7513ae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b28e11113_2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b28e11113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b1f7513ae_1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b1f7513ae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b1f7513a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b1f7513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b28e11113_2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b28e11113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b28e11113_2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b28e11113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b28e11113_2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b28e11113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b28e11113_2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b28e11113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b28e11113_2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b28e11113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b28e11113_2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b28e11113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b28e11113_2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b28e11113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b28e11113_2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b28e11113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b28e11113_2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b28e11113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b28e11113_2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b28e11113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1f7513ae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1f7513a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b28e11113_2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b28e11113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b28e11113_2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6b28e11113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b28e11113_2_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b28e11113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b1f7513ae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b1f7513a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b1f7513ae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b1f7513ae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b1f7513ae_1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b1f7513ae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b1f7513ae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b1f7513a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0c9eea27d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0c9eea27d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rizon.png"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33333"/>
          <a:stretch/>
        </p:blipFill>
        <p:spPr>
          <a:xfrm>
            <a:off x="0" y="0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2192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1700"/>
              <a:buNone/>
              <a:defRPr sz="17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0078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Narrow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2309019" y="-99218"/>
            <a:ext cx="4525963" cy="7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609600" y="4962525"/>
            <a:ext cx="7885113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Narrow"/>
              <a:buNone/>
              <a:defRPr b="0" i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609600" y="3462338"/>
            <a:ext cx="788511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1700"/>
              <a:buNone/>
              <a:defRPr sz="17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" type="body"/>
          </p:nvPr>
        </p:nvSpPr>
        <p:spPr>
          <a:xfrm>
            <a:off x="609600" y="1600200"/>
            <a:ext cx="373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3655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  <a:defRPr/>
            </a:lvl5pPr>
            <a:lvl6pPr indent="-33655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•"/>
              <a:defRPr/>
            </a:lvl6pPr>
            <a:lvl7pPr indent="-33655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•"/>
              <a:defRPr/>
            </a:lvl7pPr>
            <a:lvl8pPr indent="-33655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•"/>
              <a:defRPr/>
            </a:lvl8pPr>
            <a:lvl9pPr indent="-33655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700"/>
              <a:buFont typeface="Arial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800600" y="1600200"/>
            <a:ext cx="373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3655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800600" y="2209800"/>
            <a:ext cx="37338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3655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609600" y="2209800"/>
            <a:ext cx="37338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3655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Char char="•"/>
              <a:defRPr/>
            </a:lvl6pPr>
            <a:lvl7pPr indent="-33655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Char char="•"/>
              <a:defRPr/>
            </a:lvl7pPr>
            <a:lvl8pPr indent="-33655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Char char="•"/>
              <a:defRPr/>
            </a:lvl8pPr>
            <a:lvl9pPr indent="-33655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Narrow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3" type="body"/>
          </p:nvPr>
        </p:nvSpPr>
        <p:spPr>
          <a:xfrm>
            <a:off x="609600" y="1600199"/>
            <a:ext cx="3733800" cy="574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1700"/>
              <a:buNone/>
              <a:defRPr b="0" i="0" sz="17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4" type="body"/>
          </p:nvPr>
        </p:nvSpPr>
        <p:spPr>
          <a:xfrm>
            <a:off x="4800600" y="1600199"/>
            <a:ext cx="3733800" cy="574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1700"/>
              <a:buNone/>
              <a:defRPr b="0" i="0" sz="17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962400" y="1447800"/>
            <a:ext cx="4648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612648" y="1447800"/>
            <a:ext cx="29718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 Narrow"/>
              <a:buNone/>
              <a:defRPr b="0" i="0" sz="1800" cap="none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612648" y="2547891"/>
            <a:ext cx="2971800" cy="3167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10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rizon.png" id="64" name="Google Shape;6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>
            <p:ph type="title"/>
          </p:nvPr>
        </p:nvSpPr>
        <p:spPr>
          <a:xfrm>
            <a:off x="609600" y="1447800"/>
            <a:ext cx="29718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 Narrow"/>
              <a:buNone/>
              <a:defRPr b="0" i="0" sz="1800" cap="none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/>
          <p:nvPr>
            <p:ph idx="2" type="pic"/>
          </p:nvPr>
        </p:nvSpPr>
        <p:spPr>
          <a:xfrm>
            <a:off x="4657344" y="1447800"/>
            <a:ext cx="3419856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A5A5A5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609600" y="2547890"/>
            <a:ext cx="2971800" cy="2405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3B3B3B"/>
            </a:gs>
            <a:gs pos="31000">
              <a:schemeClr val="dk1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rizon.png" id="6" name="Google Shape;6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Narrow"/>
              <a:buNone/>
              <a:defRPr b="0" i="0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0" type="dt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1" type="ftr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1236575" y="43816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AZIM KACHWALLA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BIN LU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LEAH CHANCE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SIWEI CHEN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TAMANNA SINHA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988488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Narrow"/>
              <a:buNone/>
            </a:pPr>
            <a:r>
              <a:rPr lang="en-US" sz="3600">
                <a:latin typeface="Comfortaa"/>
                <a:ea typeface="Comfortaa"/>
                <a:cs typeface="Comfortaa"/>
                <a:sym typeface="Comfortaa"/>
              </a:rPr>
              <a:t>MULTIPLE LINEAR REGRESSION – FAMA FRENCH 3 FACTOR MODEL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28e11113_2_68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RESULTS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4" name="Google Shape;144;g6b28e11113_2_68"/>
          <p:cNvSpPr txBox="1"/>
          <p:nvPr>
            <p:ph idx="1" type="body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We try to observe the following in our hypothesis: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omfortaa"/>
              <a:buChar char="•"/>
            </a:pPr>
            <a:r>
              <a:rPr lang="en-US" sz="1400">
                <a:solidFill>
                  <a:srgbClr val="FFFFFF"/>
                </a:solidFill>
                <a:highlight>
                  <a:schemeClr val="dk1"/>
                </a:highlight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>
                <a:solidFill>
                  <a:srgbClr val="FFFFFF"/>
                </a:solidFill>
                <a:highlight>
                  <a:schemeClr val="dk1"/>
                </a:highlight>
                <a:latin typeface="Comfortaa"/>
                <a:ea typeface="Comfortaa"/>
                <a:cs typeface="Comfortaa"/>
                <a:sym typeface="Comfortaa"/>
              </a:rPr>
              <a:t>Effects of Missing values on the coefficients of Fama French Model.</a:t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chemeClr val="dk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omfortaa"/>
              <a:buChar char="•"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  <a:latin typeface="Comfortaa"/>
                <a:ea typeface="Comfortaa"/>
                <a:cs typeface="Comfortaa"/>
                <a:sym typeface="Comfortaa"/>
              </a:rPr>
              <a:t>Coefficients for the factors along with the intercept.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Comfortaa"/>
              <a:buChar char="•"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  <a:latin typeface="Comfortaa"/>
                <a:ea typeface="Comfortaa"/>
                <a:cs typeface="Comfortaa"/>
                <a:sym typeface="Comfortaa"/>
              </a:rPr>
              <a:t>99% confidence intervals and the p values.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•"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  <a:latin typeface="Comfortaa"/>
                <a:ea typeface="Comfortaa"/>
                <a:cs typeface="Comfortaa"/>
                <a:sym typeface="Comfortaa"/>
              </a:rPr>
              <a:t>Plot of coefficients along with confidence interval.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Char char="•"/>
            </a:pPr>
            <a:r>
              <a:rPr lang="en-US">
                <a:solidFill>
                  <a:srgbClr val="FFFFFF"/>
                </a:solidFill>
                <a:highlight>
                  <a:srgbClr val="000000"/>
                </a:highlight>
                <a:latin typeface="Comfortaa"/>
                <a:ea typeface="Comfortaa"/>
                <a:cs typeface="Comfortaa"/>
                <a:sym typeface="Comfortaa"/>
              </a:rPr>
              <a:t>QQ Plot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highlight>
                <a:schemeClr val="dk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28e11113_2_61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6b28e11113_2_61"/>
          <p:cNvSpPr txBox="1"/>
          <p:nvPr>
            <p:ph idx="1" type="body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u="sng">
                <a:latin typeface="Comfortaa"/>
                <a:ea typeface="Comfortaa"/>
                <a:cs typeface="Comfortaa"/>
                <a:sym typeface="Comfortaa"/>
              </a:rPr>
              <a:t>Hi </a:t>
            </a:r>
            <a:r>
              <a:rPr b="1" lang="en-US" u="sng">
                <a:latin typeface="Comfortaa"/>
                <a:ea typeface="Comfortaa"/>
                <a:cs typeface="Comfortaa"/>
                <a:sym typeface="Comfortaa"/>
              </a:rPr>
              <a:t>10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1" name="Google Shape;151;g6b28e11113_2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925" y="2232900"/>
            <a:ext cx="5069550" cy="28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b28e11113_2_181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6b28e11113_2_181"/>
          <p:cNvSpPr txBox="1"/>
          <p:nvPr>
            <p:ph idx="1" type="body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g6b28e11113_2_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275" y="1326950"/>
            <a:ext cx="3251300" cy="46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b28e11113_2_50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RESULTS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4" name="Google Shape;164;g6b28e11113_2_50"/>
          <p:cNvSpPr txBox="1"/>
          <p:nvPr>
            <p:ph idx="1" type="body"/>
          </p:nvPr>
        </p:nvSpPr>
        <p:spPr>
          <a:xfrm>
            <a:off x="609600" y="1564763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u="sng"/>
              <a:t>LO10</a:t>
            </a:r>
            <a:endParaRPr b="1" u="sng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165" name="Google Shape;165;g6b28e11113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854" y="2147779"/>
            <a:ext cx="5174288" cy="33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b28e11113_2_56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6b28e11113_2_56"/>
          <p:cNvSpPr txBox="1"/>
          <p:nvPr>
            <p:ph idx="1" type="body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g6b28e11113_2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875" y="1600200"/>
            <a:ext cx="3424925" cy="41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b1f7513ae_1_23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Results for Hypothesis 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8" name="Google Shape;178;g6b1f7513ae_1_23"/>
          <p:cNvSpPr txBox="1"/>
          <p:nvPr>
            <p:ph idx="1" type="body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Font typeface="Comfortaa"/>
              <a:buAutoNum type="arabicPeriod"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From our observations, the variable “constant” refers to our alpha, which indeed is equal to zero for all of our 10 portfolios.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Comfortaa"/>
              <a:buAutoNum type="arabicPeriod"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Therefore, we do not reject the null Hypothesis and conclude that the Fama French model is a good fit for our data.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Comfortaa"/>
              <a:buAutoNum type="arabicPeriod"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All our QQ Plots show that our data follows normal distribution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Arial"/>
              <a:buAutoNum type="arabicPeriod"/>
            </a:pPr>
            <a:r>
              <a:t/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b1f7513ae_1_79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Missing Value Analysis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4" name="Google Shape;184;g6b1f7513ae_1_79"/>
          <p:cNvSpPr txBox="1"/>
          <p:nvPr>
            <p:ph idx="1" type="body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Font typeface="Comfortaa"/>
              <a:buAutoNum type="arabicPeriod"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From our observations, we can conclude that missing values does not cause a significant difference in our regression results.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mfortaa"/>
              <a:buAutoNum type="arabicPeriod"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We obtained similar </a:t>
            </a: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coefficients</a:t>
            </a: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, R </a:t>
            </a: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square</a:t>
            </a: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 and constant value for both linear regression with and without missing values.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Arial"/>
              <a:buAutoNum type="arabicPeriod"/>
            </a:pPr>
            <a:r>
              <a:t/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b1f7513ae_1_59"/>
          <p:cNvSpPr txBox="1"/>
          <p:nvPr>
            <p:ph type="title"/>
          </p:nvPr>
        </p:nvSpPr>
        <p:spPr>
          <a:xfrm>
            <a:off x="609600" y="-12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mfortaa"/>
                <a:ea typeface="Comfortaa"/>
                <a:cs typeface="Comfortaa"/>
                <a:sym typeface="Comfortaa"/>
              </a:rPr>
              <a:t>Second Hypothesis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0" name="Google Shape;190;g6b1f7513ae_1_59"/>
          <p:cNvSpPr txBox="1"/>
          <p:nvPr>
            <p:ph idx="1" type="body"/>
          </p:nvPr>
        </p:nvSpPr>
        <p:spPr>
          <a:xfrm>
            <a:off x="466925" y="1252175"/>
            <a:ext cx="7924800" cy="5022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Font typeface="Comfortaa"/>
              <a:buAutoNum type="arabicPeriod"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From the timespan of 1960-2019, do the coefficients in the model change or remain the same?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AutoNum type="alphaLcPeriod"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To determine this, we </a:t>
            </a: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split</a:t>
            </a: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 our data in half until 1990. </a:t>
            </a:r>
            <a:endParaRPr sz="2000">
              <a:solidFill>
                <a:srgbClr val="111111"/>
              </a:solidFill>
              <a:highlight>
                <a:srgbClr val="FF000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11111"/>
              </a:solidFill>
              <a:highlight>
                <a:srgbClr val="FF000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AutoNum type="alphaLcPeriod"/>
            </a:pPr>
            <a:r>
              <a:rPr lang="en-US" sz="2000">
                <a:solidFill>
                  <a:srgbClr val="FFFFFF"/>
                </a:solidFill>
                <a:highlight>
                  <a:schemeClr val="dk1"/>
                </a:highlight>
                <a:latin typeface="Comfortaa"/>
                <a:ea typeface="Comfortaa"/>
                <a:cs typeface="Comfortaa"/>
                <a:sym typeface="Comfortaa"/>
              </a:rPr>
              <a:t>We consider an indicator variable which splits our data into two sets. The first set is for t &lt;= 1990 and the second set is for t &gt; 1990. </a:t>
            </a:r>
            <a:endParaRPr sz="2000">
              <a:solidFill>
                <a:srgbClr val="FFFFFF"/>
              </a:solidFill>
              <a:highlight>
                <a:schemeClr val="dk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highlight>
                <a:schemeClr val="dk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highlight>
                  <a:srgbClr val="000000"/>
                </a:highlight>
                <a:latin typeface="Comfortaa"/>
                <a:ea typeface="Comfortaa"/>
                <a:cs typeface="Comfortaa"/>
                <a:sym typeface="Comfortaa"/>
              </a:rPr>
              <a:t>Now our Regression equation changes to: </a:t>
            </a:r>
            <a:endParaRPr sz="2000">
              <a:solidFill>
                <a:srgbClr val="FFFFFF"/>
              </a:solidFill>
              <a:highlight>
                <a:srgbClr val="00000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1828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g6b1f7513ae_1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100" y="5332100"/>
            <a:ext cx="5490250" cy="7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0c9eea27d_0_1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latin typeface="Comfortaa"/>
                <a:ea typeface="Comfortaa"/>
                <a:cs typeface="Comfortaa"/>
                <a:sym typeface="Comfortaa"/>
              </a:rPr>
              <a:t>Second Hypothesis Cont.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7" name="Google Shape;197;g70c9eea27d_0_1"/>
          <p:cNvSpPr txBox="1"/>
          <p:nvPr>
            <p:ph idx="1" type="body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Font typeface="Comfortaa"/>
              <a:buAutoNum type="arabicPeriod"/>
            </a:pPr>
            <a:r>
              <a:rPr lang="en-US" sz="2000">
                <a:highlight>
                  <a:schemeClr val="dk1"/>
                </a:highlight>
                <a:latin typeface="Comfortaa"/>
                <a:ea typeface="Comfortaa"/>
                <a:cs typeface="Comfortaa"/>
                <a:sym typeface="Comfortaa"/>
              </a:rPr>
              <a:t>Our Hypothesis is as follows:</a:t>
            </a:r>
            <a:endParaRPr sz="2000">
              <a:highlight>
                <a:schemeClr val="dk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chemeClr val="dk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828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11111"/>
              </a:solidFill>
              <a:highlight>
                <a:srgbClr val="FF000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111111"/>
              </a:solidFill>
              <a:highlight>
                <a:srgbClr val="FF000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Font typeface="Comfortaa"/>
              <a:buAutoNum type="arabicPeriod"/>
            </a:pPr>
            <a:r>
              <a:rPr lang="en-US" sz="2000">
                <a:highlight>
                  <a:schemeClr val="dk1"/>
                </a:highlight>
                <a:latin typeface="Comfortaa"/>
                <a:ea typeface="Comfortaa"/>
                <a:cs typeface="Comfortaa"/>
                <a:sym typeface="Comfortaa"/>
              </a:rPr>
              <a:t>If we do not reject the null hypothesis- no significant change in coefficients.</a:t>
            </a:r>
            <a:endParaRPr sz="2000">
              <a:highlight>
                <a:schemeClr val="dk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chemeClr val="dk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>
                <a:highlight>
                  <a:schemeClr val="dk1"/>
                </a:highlight>
                <a:latin typeface="Comfortaa"/>
                <a:ea typeface="Comfortaa"/>
                <a:cs typeface="Comfortaa"/>
                <a:sym typeface="Comfortaa"/>
              </a:rPr>
              <a:t>If we reject the null hypothesis - there has been a change in the coefficients.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g70c9eea27d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225" y="2089550"/>
            <a:ext cx="3228300" cy="4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b28e11113_2_0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RESULTS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4" name="Google Shape;204;g6b28e11113_2_0"/>
          <p:cNvSpPr txBox="1"/>
          <p:nvPr>
            <p:ph idx="1" type="body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u="sng">
                <a:latin typeface="Comfortaa"/>
                <a:ea typeface="Comfortaa"/>
                <a:cs typeface="Comfortaa"/>
                <a:sym typeface="Comfortaa"/>
              </a:rPr>
              <a:t>HI 10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5" name="Google Shape;205;g6b28e11113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225" y="2286000"/>
            <a:ext cx="52959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1d733eb0_0_0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omfortaa"/>
                <a:ea typeface="Comfortaa"/>
                <a:cs typeface="Comfortaa"/>
                <a:sym typeface="Comfortaa"/>
              </a:rPr>
              <a:t>Table</a:t>
            </a:r>
            <a:r>
              <a:rPr b="1" lang="en-US" sz="3600">
                <a:latin typeface="Comfortaa"/>
                <a:ea typeface="Comfortaa"/>
                <a:cs typeface="Comfortaa"/>
                <a:sym typeface="Comfortaa"/>
              </a:rPr>
              <a:t> of contents</a:t>
            </a:r>
            <a:endParaRPr b="1"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4" name="Google Shape;94;g6b1d733eb0_0_0"/>
          <p:cNvSpPr txBox="1"/>
          <p:nvPr>
            <p:ph idx="1" type="body"/>
          </p:nvPr>
        </p:nvSpPr>
        <p:spPr>
          <a:xfrm>
            <a:off x="574825" y="1762650"/>
            <a:ext cx="7924800" cy="48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Font typeface="Comfortaa"/>
              <a:buChar char="•"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Problem Statement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mfortaa"/>
              <a:buChar char="•"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Fama French Model 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mfortaa"/>
              <a:buChar char="•"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Description of Data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mfortaa"/>
              <a:buChar char="•"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Hypotheses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mfortaa"/>
              <a:buChar char="•"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Results and Conclusions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b28e11113_2_8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6b28e11113_2_8"/>
          <p:cNvSpPr txBox="1"/>
          <p:nvPr>
            <p:ph idx="1" type="body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g6b28e11113_2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38" y="2400300"/>
            <a:ext cx="66008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b28e11113_2_14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6b28e11113_2_14"/>
          <p:cNvSpPr txBox="1"/>
          <p:nvPr>
            <p:ph idx="1" type="body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g6b28e11113_2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375" y="2395525"/>
            <a:ext cx="64008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b28e11113_2_20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6b28e11113_2_20"/>
          <p:cNvSpPr txBox="1"/>
          <p:nvPr>
            <p:ph idx="1" type="body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g6b28e11113_2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75" y="2757475"/>
            <a:ext cx="68770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b28e11113_2_26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6b28e11113_2_26"/>
          <p:cNvSpPr txBox="1"/>
          <p:nvPr>
            <p:ph idx="1" type="body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b="1" lang="en-US" u="sng">
                <a:latin typeface="Comfortaa"/>
                <a:ea typeface="Comfortaa"/>
                <a:cs typeface="Comfortaa"/>
                <a:sym typeface="Comfortaa"/>
              </a:rPr>
              <a:t>LO 10</a:t>
            </a:r>
            <a:endParaRPr b="1" u="sng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3" name="Google Shape;233;g6b28e11113_2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438" y="2281225"/>
            <a:ext cx="58007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b28e11113_2_32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6b28e11113_2_32"/>
          <p:cNvSpPr txBox="1"/>
          <p:nvPr>
            <p:ph idx="1" type="body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g6b28e11113_2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738" y="2381250"/>
            <a:ext cx="660082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b28e11113_2_38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6b28e11113_2_38"/>
          <p:cNvSpPr txBox="1"/>
          <p:nvPr>
            <p:ph idx="1" type="body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g6b28e11113_2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738" y="2719375"/>
            <a:ext cx="65055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b28e11113_2_43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6b28e11113_2_43"/>
          <p:cNvSpPr txBox="1"/>
          <p:nvPr>
            <p:ph idx="1" type="body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g6b28e11113_2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663" y="2767000"/>
            <a:ext cx="700087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b1f7513ae_1_84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Results for Hypothesis B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0" name="Google Shape;260;g6b1f7513ae_1_84"/>
          <p:cNvSpPr txBox="1"/>
          <p:nvPr>
            <p:ph idx="1" type="body"/>
          </p:nvPr>
        </p:nvSpPr>
        <p:spPr>
          <a:xfrm>
            <a:off x="609600" y="1600200"/>
            <a:ext cx="7924800" cy="447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Font typeface="Comfortaa"/>
              <a:buAutoNum type="arabicPeriod"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Each coefficient of factors smb, hml, mktrf have been tested for the two periods for all 10 portfolios. 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Comfortaa"/>
              <a:buAutoNum type="arabicPeriod"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If there is a *** against the value of (Pr&gt;F), it indicates, significant change in market for that factor and reject the null hypothesis.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b28e11113_2_79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CONCLUSION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6" name="Google Shape;266;g6b28e11113_2_79"/>
          <p:cNvSpPr txBox="1"/>
          <p:nvPr>
            <p:ph idx="1" type="body"/>
          </p:nvPr>
        </p:nvSpPr>
        <p:spPr>
          <a:xfrm>
            <a:off x="563525" y="1554100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US" sz="1800">
                <a:solidFill>
                  <a:srgbClr val="FFFFFF"/>
                </a:solidFill>
                <a:highlight>
                  <a:srgbClr val="000000"/>
                </a:highlight>
                <a:latin typeface="Comfortaa"/>
                <a:ea typeface="Comfortaa"/>
                <a:cs typeface="Comfortaa"/>
                <a:sym typeface="Comfortaa"/>
              </a:rPr>
              <a:t>HYPOTHESIS A -  We see from the observations, the variable “Constant” refers to our i, is equal to zero for all our 10 portfolios. This implies that we </a:t>
            </a:r>
            <a:r>
              <a:rPr b="1" lang="en-US" sz="1800">
                <a:solidFill>
                  <a:srgbClr val="FFFFFF"/>
                </a:solidFill>
                <a:highlight>
                  <a:srgbClr val="000000"/>
                </a:highlight>
                <a:latin typeface="Comfortaa"/>
                <a:ea typeface="Comfortaa"/>
                <a:cs typeface="Comfortaa"/>
                <a:sym typeface="Comfortaa"/>
              </a:rPr>
              <a:t>do not reject</a:t>
            </a:r>
            <a:r>
              <a:rPr lang="en-US" sz="1800">
                <a:solidFill>
                  <a:srgbClr val="FFFFFF"/>
                </a:solidFill>
                <a:highlight>
                  <a:srgbClr val="000000"/>
                </a:highlight>
                <a:latin typeface="Comfortaa"/>
                <a:ea typeface="Comfortaa"/>
                <a:cs typeface="Comfortaa"/>
                <a:sym typeface="Comfortaa"/>
              </a:rPr>
              <a:t> the null hypothesis and conclude that the Fama French 3 factor model is a good fit for our data.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mfortaa"/>
              <a:buAutoNum type="arabicPeriod"/>
            </a:pPr>
            <a:r>
              <a:rPr lang="en-US" sz="1800">
                <a:solidFill>
                  <a:srgbClr val="FFFFFF"/>
                </a:solidFill>
                <a:highlight>
                  <a:srgbClr val="000000"/>
                </a:highlight>
                <a:latin typeface="Comfortaa"/>
                <a:ea typeface="Comfortaa"/>
                <a:cs typeface="Comfortaa"/>
                <a:sym typeface="Comfortaa"/>
              </a:rPr>
              <a:t>HYPOTHESIS B - We see from the observations, that for coefficients of each factor and the portfolios we get a different result.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US" sz="1800">
                <a:solidFill>
                  <a:srgbClr val="FFFFFF"/>
                </a:solidFill>
                <a:highlight>
                  <a:srgbClr val="000000"/>
                </a:highlight>
                <a:latin typeface="Comfortaa"/>
                <a:ea typeface="Comfortaa"/>
                <a:cs typeface="Comfortaa"/>
                <a:sym typeface="Comfortaa"/>
              </a:rPr>
              <a:t>MISSING VALUES - We see from the observations, that missing value doesn’t bring significant difference for our regression results. We got similar coefficient, R square and constant value for both linear regression with and without missing values</a:t>
            </a:r>
            <a:r>
              <a:rPr lang="en-US" sz="180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b1f7513ae_1_74"/>
          <p:cNvSpPr txBox="1"/>
          <p:nvPr>
            <p:ph type="title"/>
          </p:nvPr>
        </p:nvSpPr>
        <p:spPr>
          <a:xfrm>
            <a:off x="609600" y="433450"/>
            <a:ext cx="7924800" cy="330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Thank You </a:t>
            </a:r>
            <a:endParaRPr sz="6000"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1f7513ae_1_0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600"/>
              </a:spcAft>
              <a:buNone/>
            </a:pPr>
            <a:r>
              <a:rPr b="1" lang="en-US" sz="3600">
                <a:latin typeface="Comfortaa"/>
                <a:ea typeface="Comfortaa"/>
                <a:cs typeface="Comfortaa"/>
                <a:sym typeface="Comfortaa"/>
              </a:rPr>
              <a:t>Problem Statement</a:t>
            </a:r>
            <a:endParaRPr b="1" sz="3600"/>
          </a:p>
        </p:txBody>
      </p:sp>
      <p:sp>
        <p:nvSpPr>
          <p:cNvPr id="100" name="Google Shape;100;g6b1f7513ae_1_0"/>
          <p:cNvSpPr txBox="1"/>
          <p:nvPr>
            <p:ph idx="1" type="body"/>
          </p:nvPr>
        </p:nvSpPr>
        <p:spPr>
          <a:xfrm>
            <a:off x="672525" y="1552575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In this project our goals are to: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mfortaa"/>
              <a:buAutoNum type="arabicPeriod"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Test if the Fama French Three Factor Model is accurate in describing stock returns in selected portfolios.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mfortaa"/>
              <a:buAutoNum type="arabicPeriod"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Since we are dealing with a large timespan(1960-2019) we expect some of the </a:t>
            </a: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coefficients</a:t>
            </a: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 to change in the model as the market changes. Therefore, we would like to prove this claim. 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b28e11113_2_98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 Code</a:t>
            </a:r>
            <a:endParaRPr/>
          </a:p>
        </p:txBody>
      </p:sp>
      <p:sp>
        <p:nvSpPr>
          <p:cNvPr id="277" name="Google Shape;277;g6b28e11113_2_98"/>
          <p:cNvSpPr txBox="1"/>
          <p:nvPr>
            <p:ph idx="1" type="body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install.packages('stargazer')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install.packages("huxtable")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install.packages("car")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install.packages("broom")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install.packages('tidyquant')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install.packages("jtools")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install.packages("ggstance")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install.packages('tidyverse')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library('stargazer')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library('tidyquant')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library(tidyverse)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install.packages("ggplot2")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library('ggplot2')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library('jtools')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library('broom')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library("carData")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library(ggstance)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library(car)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library(huxtable)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b28e11113_2_104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 Code</a:t>
            </a:r>
            <a:endParaRPr/>
          </a:p>
        </p:txBody>
      </p:sp>
      <p:sp>
        <p:nvSpPr>
          <p:cNvPr id="283" name="Google Shape;283;g6b28e11113_2_104"/>
          <p:cNvSpPr txBox="1"/>
          <p:nvPr>
            <p:ph idx="1" type="body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###function fama regression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test&lt;-function(fama,ri){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  newdata&lt;-cbind(fama,ri)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  colnames(newdata)&lt;- c("Date","Mkt-rf","SMB","HML","RF","Ri")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  return(lm((newdata$Ri-newdata$RF) ~ newdata$'Mkt-rf' +newdata$SMB + newdata$HML))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}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###function compare before and after data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fama.compare&lt;-function(fama1,fama2,ri){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  xtable&lt;-cbind(fama1,fama2,ri)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  colnames(xtable)&lt;- c('Date1','MktRf1','SMB1','HML1','RF1','Date2','MktRf2','SMB2','HML2','RF2','ri')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  lm.compare&lt;-lm((xtable$ri-xtable$RF1-xtable$RF2)~xtable$MktRf1+xtable$SMB1+xtable$HML1+xtable$MktRf2+xtable$SMB2+xtable$HML2)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  return(lm.compare)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}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b28e11113_2_111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 Code</a:t>
            </a:r>
            <a:endParaRPr/>
          </a:p>
        </p:txBody>
      </p:sp>
      <p:sp>
        <p:nvSpPr>
          <p:cNvPr id="289" name="Google Shape;289;g6b28e11113_2_111"/>
          <p:cNvSpPr txBox="1"/>
          <p:nvPr>
            <p:ph idx="1" type="body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### function generate NA in data frame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gene.NA&lt;-function(data){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  fama.NA&lt;-data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  n&lt;-dim(fama.NA)[1]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  i=1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  while (i &lt;= dim(fama.NA)[2]) {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    random1&lt;-sample(1:n,ceiling(0.2*n),replace = F)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    fama.NA[random1, i]&lt;-rep(NA,ceiling(0.2*n))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    i=i+1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  }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  return(fama.NA)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}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###data used for test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colnames(fama)[1]&lt;-c('Date')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fama.after&lt;-fama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fama.after[which(fama.after$Date&lt;199001),]&lt;-0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fama.before&lt;-fama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fama.before[which(fama.before$Date&gt;=199001),]&lt;-0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fama.NA&lt;-gene.NA(fama)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data.NA&lt;-gene.NA(data)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28e11113_2_117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 Code</a:t>
            </a:r>
            <a:endParaRPr/>
          </a:p>
        </p:txBody>
      </p:sp>
      <p:sp>
        <p:nvSpPr>
          <p:cNvPr id="295" name="Google Shape;295;g6b28e11113_2_117"/>
          <p:cNvSpPr txBox="1"/>
          <p:nvPr>
            <p:ph idx="1" type="body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#Lo.10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lm.total.Lo.10&lt;-test(fama,data[,2])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lm.NA.Lo.10&lt;-test(fama.NA,data.NA[,2])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lm.compare.Lo.10&lt;-fama.compare(fama.before,fama.after,data[,2])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#Plots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qqnorm(lm.total.Lo.10$residuals, main = "Normal Q-Q plot for Residuals Lo10")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qqline(lm.total.Lo.10)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plot_coefs(lm.total.Lo.10,ci_level = 0.99,omit.coefs = NULL)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#Compare Results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export_summs(lm.total.Lo.10,lm.NA.Lo.10,error_format = "[{conf.low},{conf.high}],{p.value}",ci_level = 0.99,model.names = c("Lo10","Lo10 MissingValues"))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summary(lm.compare.Lo.10)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linearHypothesis(lm.compare.Lo.10,"xtable$SMB1 = xtable$SMB2"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linearHypothesis(lm.compare.Lo.10,"xtable$HML1 = xtable$HML2"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linearHypothesis(lm.compare.Lo.10,"xtable$MktRf1 = xtable$MktRf2"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28e11113_2_123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 Code</a:t>
            </a:r>
            <a:endParaRPr/>
          </a:p>
        </p:txBody>
      </p:sp>
      <p:sp>
        <p:nvSpPr>
          <p:cNvPr id="301" name="Google Shape;301;g6b28e11113_2_123"/>
          <p:cNvSpPr txBox="1"/>
          <p:nvPr>
            <p:ph idx="1" type="body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#X2.Dec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lm.total.X2.Dec&lt;-test(fama,data[,3])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lm.NA.X2.Dec&lt;-test(fama.NA,data.NA[,3])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lm.compare.X2.Dec&lt;-fama.compare(fama.before,fama.after,data[,3])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#Plots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qqnorm(lm.total.X2.Dec$residuals, main = "Normal Q-Q plot for Residuals X2.Dec")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qqline(lm.total.X2.Dec$residuals)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plot_coefs(lm.total.X2.Dec,ci_level = 0.99,omit.coefs = NULL)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#Compare Results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export_summs(lm.total.X2.Dec,lm.NA.X2.Dec,error_format = "[{conf.low},{conf.high}],{p.value}",ci_level = 0.99,model.names = c("X2.Dec","X2.Dec MissingValues"))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summary(lm.total.X2.Dec)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linearHypothesis(lm.compare.X2.Dec,"xtable$SMB1 = xtable$SMB2"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linearHypothesis(lm.compare.X2.Dec,"xtable$HML1 = xtable$HML2"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linearHypothesis(lm.compare.X2.Dec,"xtable$MktRf1 = xtable$MktRf2"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b28e11113_2_130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 Code</a:t>
            </a:r>
            <a:endParaRPr/>
          </a:p>
        </p:txBody>
      </p:sp>
      <p:sp>
        <p:nvSpPr>
          <p:cNvPr id="307" name="Google Shape;307;g6b28e11113_2_130"/>
          <p:cNvSpPr txBox="1"/>
          <p:nvPr>
            <p:ph idx="1" type="body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#X3.Dec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lm.compare.X3.Dec&lt;-fama.compare(fama.before,fama.after,data[,4])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lm.total.X3.Dec&lt;-test(fama,data[,4])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lm.NA.X3.Dec&lt;-test(fama.NA,data.NA[,4])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qqnorm(lm.total.X3.Dec$residuals, main = "Normal Q-Q plot for Residuals X3.Dec"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qqline(lm.total.X3.Dec$residuals)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plot_coefs(lm.total.X3.Dec,ci_level = 0.99,omit.coefs = NULL)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export_summs(lm.total.X3.Dec,lm.NA.X3.Dec,error_format = "[{conf.low},{conf.high}],{p.value}",ci_level = 0.99,model.names = c("X3.Dec","X3.Dec MissingValues"))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summary(lm.compare.X3.Dec)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linearHypothesis(lm.compare.X3.Dec,"xtable$SMB1 = xtable$SMB2"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linearHypothesis(lm.compare.X3.Dec,"xtable$HML1 = xtable$HML2"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linearHypothesis(lm.compare.X3.Dec,"xtable$MktRf1 = xtable$MktRf2"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b28e11113_2_136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 Code</a:t>
            </a:r>
            <a:endParaRPr/>
          </a:p>
        </p:txBody>
      </p:sp>
      <p:sp>
        <p:nvSpPr>
          <p:cNvPr id="313" name="Google Shape;313;g6b28e11113_2_136"/>
          <p:cNvSpPr txBox="1"/>
          <p:nvPr>
            <p:ph idx="1" type="body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#X4.Dec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lm.total.X4.Dec&lt;-test(fama,data[,5])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lm.NA.X4.Dec&lt;-test(fama.NA,data.NA[,5])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lm.compare.X4.Dec&lt;-fama.compare(fama.before,fama.after,data[,5])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qqnorm(lm.total.X4.Dec$residuals, main = "Normal Q-Q plot for Residuals X4.Dec"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qqline(lm.total.X4.Dec$residuals)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plot_coefs(lm.total.X4.Dec,ci_level = 0.99,omit.coefs = NULL)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export_summs(lm.total.X4.Dec,lm.NA.X4.Dec,error_format = "[{conf.low},{conf.high}],{p.value}",ci_level = 0.99,model.names = c("X4.Dec","X4.Dec MissingValues"))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summary(lm.compare.X4.Dec)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linearHypothesis(lm.compare.X4.Dec,"xtable$SMB1 = xtable$SMB2"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linearHypothesis(lm.compare.X4.Dec,"xtable$HML1 = xtable$HML2"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linearHypothesis(lm.compare.X4.Dec,"xtable$MktRf1 = xtable$MktRf2"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b28e11113_2_142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 Code</a:t>
            </a:r>
            <a:endParaRPr/>
          </a:p>
        </p:txBody>
      </p:sp>
      <p:sp>
        <p:nvSpPr>
          <p:cNvPr id="319" name="Google Shape;319;g6b28e11113_2_142"/>
          <p:cNvSpPr txBox="1"/>
          <p:nvPr>
            <p:ph idx="1" type="body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#X5.Dec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lm.total.X5.Dec&lt;-test(fama,data[,6])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lm.NA.X5.Dec&lt;-test(fama.NA,data.NA[,6])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lm.compare.X5.Dec&lt;-fama.compare(fama.before,fama.after,data[,6])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qqnorm(lm.total.X5.Dec$residuals, main = "Normal Q-Q plot for Residuals X5.Dec"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qqline(lm.total.X5.Dec$residuals)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plot_coefs(lm.total.X5.Dec,ci_level = 0.99,omit.coefs = NULL)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export_summs(lm.total.X5.Dec,lm.NA.X5.Dec,error_format = "[{conf.low},{conf.high}],{p.value}",ci_level = 0.99,model.names = c("X5.Dec","X5.Dec MissingValues"))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summary(lm.compare.X5.Dec)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linearHypothesis(lm.compare.X5.Dec,"xtable$SMB1 = xtable$SMB2"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linearHypothesis(lm.compare.X5.Dec,"xtable$HML1 = xtable$HML2"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linearHypothesis(lm.compare.X5.Dec,"xtable$MktRf1 = xtable$MktRf2"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b28e11113_2_148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 Code</a:t>
            </a:r>
            <a:endParaRPr/>
          </a:p>
        </p:txBody>
      </p:sp>
      <p:sp>
        <p:nvSpPr>
          <p:cNvPr id="325" name="Google Shape;325;g6b28e11113_2_148"/>
          <p:cNvSpPr txBox="1"/>
          <p:nvPr>
            <p:ph idx="1" type="body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#X6.Dec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lm.total.X6.Dec&lt;-test(fama,data[,7])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lm.NA.X6.Dec&lt;-test(fama.NA,data.NA[,7])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lm.compare.X6.Dec&lt;-fama.compare(fama.before,fama.after,data[,7])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qqnorm(lm.total.X6.Dec$residuals, main = "Normal Q-Q plot for Residuals X6.Dec"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qqline(lm.total.X6.Dec$residuals)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plot_coefs(lm.total.X6.Dec,ci_level = 0.99,omit.coefs = NULL)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summary(lm.compare.X6.Dec)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linearHypothesis(lm.compare.X6.Dec,"xtable$SMB1 = xtable$SMB2"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linearHypothesis(lm.compare.X6.Dec,"xtable$HML1 = xtable$HML2"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linearHypothesis(lm.compare.X6.Dec,"xtable$MktRf1 = xtable$MktRf2"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b28e11113_2_154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 Code</a:t>
            </a:r>
            <a:endParaRPr/>
          </a:p>
        </p:txBody>
      </p:sp>
      <p:sp>
        <p:nvSpPr>
          <p:cNvPr id="331" name="Google Shape;331;g6b28e11113_2_154"/>
          <p:cNvSpPr txBox="1"/>
          <p:nvPr>
            <p:ph idx="1" type="body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#X7.Dec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lm.total.X7.Dec&lt;-test(fama,data[,8])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lm.NA.X7.Dec&lt;-test(fama.NA,data.NA[,8])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lm.compare.X7.Dec&lt;-fama.compare(fama.before,fama.after,data[,8])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qqnorm(lm.total.X7.Dec$residuals, main = "Normal Q-Q plot for Residuals X7.Dec"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qqline(lm.total.X7.Dec$residuals)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plot_coefs(lm.total.X7.Dec,ci_level = 0.99,omit.coefs = NULL)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export_summs(lm.total.X7.Dec,lm.NA.X7.Dec,error_format = "[{conf.low},{conf.high}],{p.value}",ci_level = 0.99,model.names = c("X7.Dec","X7.Dec MissingValues"))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summary(lm.compare.X7.Dec)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linearHypothesis(lm.compare.X7.Dec,"xtable$SMB1 = xtable$SMB2"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linearHypothesis(lm.compare.X7.Dec,"xtable$HML1 = xtable$HML2"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linearHypothesis(lm.compare.X7.Dec,"xtable$MktRf1 = xtable$MktRf2"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b1f7513ae_1_10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omfortaa"/>
                <a:ea typeface="Comfortaa"/>
                <a:cs typeface="Comfortaa"/>
                <a:sym typeface="Comfortaa"/>
              </a:rPr>
              <a:t>Fama French Model</a:t>
            </a:r>
            <a:endParaRPr b="1"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6" name="Google Shape;106;g6b1f7513ae_1_10"/>
          <p:cNvSpPr txBox="1"/>
          <p:nvPr>
            <p:ph idx="1" type="body"/>
          </p:nvPr>
        </p:nvSpPr>
        <p:spPr>
          <a:xfrm>
            <a:off x="609625" y="1483325"/>
            <a:ext cx="7924800" cy="464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Font typeface="Comfortaa"/>
              <a:buAutoNum type="arabicPeriod"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Developed by Eugene Fama and Kenneth French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2000">
              <a:highlight>
                <a:srgbClr val="FF000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mfortaa"/>
              <a:buAutoNum type="arabicPeriod"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Describes stock returns in asset </a:t>
            </a: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pricing</a:t>
            </a: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 and portfolio management.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mfortaa"/>
              <a:buAutoNum type="arabicPeriod"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Expands on the capital asset pricing model by adding size risk and value risk factors to the market risk factor.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The </a:t>
            </a: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Model formula is as follows: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07" name="Google Shape;107;g6b1f7513ae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275" y="5318400"/>
            <a:ext cx="5654551" cy="5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b28e11113_2_160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 Code</a:t>
            </a:r>
            <a:endParaRPr/>
          </a:p>
        </p:txBody>
      </p:sp>
      <p:sp>
        <p:nvSpPr>
          <p:cNvPr id="337" name="Google Shape;337;g6b28e11113_2_160"/>
          <p:cNvSpPr txBox="1"/>
          <p:nvPr>
            <p:ph idx="1" type="body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#X8.Dec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lm.total.X8.Dec&lt;-test(fama,data[,9])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lm.NA.X8.Dec&lt;-test(fama.NA,data.Na[,9])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lm.compare.X8.Dec&lt;-fama.compare(fama.before,fama.after,data[,9])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qqnorm(lm.total.X8.Dec$residuals, main = "Normal Q-Q plot for Residuals X8.Dec"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qqline(lm.total.X8.Dec$residuals)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plot_coefs(lm.total.X8.Dec,ci_level = 0.99,omit.coefs = NULL)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export_summs(lm.total.X8.Dec,lm.NA.X8.Dec,error_format = "[{conf.low},{conf.high}],{p.value}",ci_level = 0.99,model.names = c("X8.Dec","X8.Dec MissingValues"))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summary(lm.compare.X8.Dec)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linearHypothesis(lm.compare.X8.Dec,"xtable$SMB1 = xtable$SMB2"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linearHypothesis(lm.compare.X8.Dec,"xtable$HML1 = xtable$HML2"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linearHypothesis(lm.compare.X8.Dec,"xtable$MktRf1 = xtable$MktRf2"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b28e11113_2_166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 Code</a:t>
            </a:r>
            <a:endParaRPr/>
          </a:p>
        </p:txBody>
      </p:sp>
      <p:sp>
        <p:nvSpPr>
          <p:cNvPr id="343" name="Google Shape;343;g6b28e11113_2_166"/>
          <p:cNvSpPr txBox="1"/>
          <p:nvPr>
            <p:ph idx="1" type="body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#X9.Dec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lm.total.X9.Dec&lt;-test(fama,data[,9])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lm.NA.X9.Dec&lt;-test(fama.NA,data[,9])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lm.compare.X9.Dec&lt;-fama.compare(fama.before,fama.after,data[,10])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qqnorm(lm.total.X9.Dec$residuals, main = "Normal Q-Q plot for Residuals X6.Dec"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qqline(lm.total.X9.Dec$residuals)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plot_coefs(lm.total.X9.Dec,ci_level = 0.99,omit.coefs = NULL)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export_summs(lm.total.X9.Dec,lm.NA.X9.Dec,error_format = "[{conf.low},{conf.high}],{p.value}",ci_level = 0.99,model.names = c("X9.Dec","X9.Dec MissingValues"))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summary(lm.compare.X9.Dec)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linearHypothesis(lm.compare.X9.Dec,"xtable$SMB1 = xtable$SMB2"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linearHypothesis(lm.compare.X9.Dec,"xtable$HML1 = xtable$HML2"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linearHypothesis(lm.compare.X9.Dec,"xtable$MktRf1 = xtable$MktRf2"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b28e11113_2_173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 Code</a:t>
            </a:r>
            <a:endParaRPr/>
          </a:p>
        </p:txBody>
      </p:sp>
      <p:sp>
        <p:nvSpPr>
          <p:cNvPr id="349" name="Google Shape;349;g6b28e11113_2_173"/>
          <p:cNvSpPr txBox="1"/>
          <p:nvPr>
            <p:ph idx="1" type="body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#Hi.10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lm.total.Hi.10&lt;-test(fama,data[,11])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lm.NA.Hi.10&lt;-test(fama.NA,data.NA[,11])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lm.compare.Hi.10&lt;-fama.compare(fama.before,fama.after,data[,11])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qqnorm(lm.total.Hi.10$residuals, main = "Normal Q-Q plot for Residuals X6.Dec"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qqline(lm.total.Hi.10$residuals)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plot_coefs(lm.total.Hi.10,ci_level = 0.99,omit.coefs = NULL)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export_summs(lm.total.Hi.10,lm.NA.Hi.10,error_format = "[{conf.low},{conf.high}],{p.value}",ci_level = 0.99,model.names = c("Hi.10","Hi.10 MissingValues"))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summary(lm.compare.Hi.10)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linearHypothesis(lm.compare.Hi.10,"xtable$SMB1 = xtable$SMB2"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linearHypothesis(lm.compare.Hi.10,"xtable$HML1 = xtable$HML2"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/>
              <a:t>linearHypothesis(lm.compare.Hi.10,"xtable$MktRf1 = xtable$MktRf2" )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1f7513ae_1_18"/>
          <p:cNvSpPr txBox="1"/>
          <p:nvPr>
            <p:ph idx="1" type="body"/>
          </p:nvPr>
        </p:nvSpPr>
        <p:spPr>
          <a:xfrm>
            <a:off x="609600" y="1850425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Contains three factors: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mfortaa"/>
              <a:buAutoNum type="arabicPeriod"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Size of firms - SMB (Small Minus Big)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mfortaa"/>
              <a:buAutoNum type="arabicPeriod"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Book-to-market values - HML (High Minus Low)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mfortaa"/>
              <a:buAutoNum type="arabicPeriod"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Excess return on the market - (portfolios return less the risk free rate of return)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000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6b1f7513ae_1_18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omfortaa"/>
                <a:ea typeface="Comfortaa"/>
                <a:cs typeface="Comfortaa"/>
                <a:sym typeface="Comfortaa"/>
              </a:rPr>
              <a:t>Fama French Model</a:t>
            </a:r>
            <a:endParaRPr b="1" sz="3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b1f7513ae_1_38"/>
          <p:cNvSpPr txBox="1"/>
          <p:nvPr>
            <p:ph type="title"/>
          </p:nvPr>
        </p:nvSpPr>
        <p:spPr>
          <a:xfrm>
            <a:off x="609600" y="0"/>
            <a:ext cx="7924800" cy="119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mfortaa"/>
                <a:ea typeface="Comfortaa"/>
                <a:cs typeface="Comfortaa"/>
                <a:sym typeface="Comfortaa"/>
              </a:rPr>
              <a:t>Description of Data used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9" name="Google Shape;119;g6b1f7513ae_1_38"/>
          <p:cNvSpPr txBox="1"/>
          <p:nvPr>
            <p:ph idx="1" type="body"/>
          </p:nvPr>
        </p:nvSpPr>
        <p:spPr>
          <a:xfrm>
            <a:off x="240800" y="1290700"/>
            <a:ext cx="8630100" cy="543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The data for our experiment was obtained from the Kenneth and Fama website.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mfortaa"/>
              <a:buAutoNum type="arabicPeriod"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Description of portfolios formed on size: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Font typeface="Comfortaa"/>
              <a:buAutoNum type="alphaLcPeriod"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Portfolios are constructed at the end of each June using market equity and NYSE breakpoints.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1" marL="914400" rtl="0" algn="l">
              <a:spcBef>
                <a:spcPts val="600"/>
              </a:spcBef>
              <a:spcAft>
                <a:spcPts val="0"/>
              </a:spcAft>
              <a:buSzPts val="2000"/>
              <a:buFont typeface="Comfortaa"/>
              <a:buAutoNum type="alphaLcPeriod"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The portfolios for July of year t to June of t+ 1 include all NYSE, AMEX and NASDAQ stocks for which we have market equity for June of t.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For our </a:t>
            </a: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project</a:t>
            </a: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 we consider the Decile portfolios.</a:t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 u="sng">
              <a:solidFill>
                <a:srgbClr val="1155C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b1f7513ae_1_33"/>
          <p:cNvSpPr txBox="1"/>
          <p:nvPr>
            <p:ph type="title"/>
          </p:nvPr>
        </p:nvSpPr>
        <p:spPr>
          <a:xfrm>
            <a:off x="609600" y="4"/>
            <a:ext cx="7924800" cy="104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latin typeface="Comfortaa"/>
                <a:ea typeface="Comfortaa"/>
                <a:cs typeface="Comfortaa"/>
                <a:sym typeface="Comfortaa"/>
              </a:rPr>
              <a:t>Description of Data Used 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g6b1f7513ae_1_33"/>
          <p:cNvSpPr txBox="1"/>
          <p:nvPr>
            <p:ph idx="1" type="body"/>
          </p:nvPr>
        </p:nvSpPr>
        <p:spPr>
          <a:xfrm>
            <a:off x="417200" y="1177750"/>
            <a:ext cx="8568000" cy="494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2.</a:t>
            </a: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  </a:t>
            </a: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Description of Fama French Factors: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SMB (Small Minus Big) is the average return on the three small portfolios minus the average return on the three big portfolios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HML (High Minus Low) is the average return on the two value portfolios minus the average return on the two growth portfolios.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Rm-Rf the excess return on the market, value-weight return of all CRSP firms incorporated in the US and listed on the NYSE, AMEX or NASDAQ 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000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111111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1f7513ae_1_28"/>
          <p:cNvSpPr txBox="1"/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mfortaa"/>
                <a:ea typeface="Comfortaa"/>
                <a:cs typeface="Comfortaa"/>
                <a:sym typeface="Comfortaa"/>
              </a:rPr>
              <a:t>First Hypothesis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g6b1f7513ae_1_28"/>
          <p:cNvSpPr txBox="1"/>
          <p:nvPr>
            <p:ph idx="1" type="body"/>
          </p:nvPr>
        </p:nvSpPr>
        <p:spPr>
          <a:xfrm>
            <a:off x="609600" y="1683600"/>
            <a:ext cx="79248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Font typeface="Comfortaa"/>
              <a:buChar char="•"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Our hypothesis is setup as follows: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mfortaa"/>
              <a:buChar char="•"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The programing </a:t>
            </a: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language</a:t>
            </a: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 R was used to perform the Fama French regression to fit the model to the data and to calculate the values.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mfortaa"/>
              <a:buChar char="•"/>
            </a:pP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If we do not reject the null hypothesis, it indicates that the Fama French Model is a good fit for the </a:t>
            </a: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prediction. However, if we</a:t>
            </a:r>
            <a:r>
              <a:rPr lang="en-US" sz="2000">
                <a:latin typeface="Comfortaa"/>
                <a:ea typeface="Comfortaa"/>
                <a:cs typeface="Comfortaa"/>
                <a:sym typeface="Comfortaa"/>
              </a:rPr>
              <a:t> reject the null hypothesis , it means that the model is not a good fit for the data.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g6b1f7513ae_1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425" y="2176225"/>
            <a:ext cx="310515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0c9eea27d_2_3"/>
          <p:cNvSpPr txBox="1"/>
          <p:nvPr>
            <p:ph type="title"/>
          </p:nvPr>
        </p:nvSpPr>
        <p:spPr>
          <a:xfrm>
            <a:off x="561425" y="-91362"/>
            <a:ext cx="7924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omfortaa"/>
                <a:ea typeface="Comfortaa"/>
                <a:cs typeface="Comfortaa"/>
                <a:sym typeface="Comfortaa"/>
              </a:rPr>
              <a:t>Missing Values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" name="Google Shape;138;g70c9eea27d_2_3"/>
          <p:cNvSpPr txBox="1"/>
          <p:nvPr>
            <p:ph idx="1" type="body"/>
          </p:nvPr>
        </p:nvSpPr>
        <p:spPr>
          <a:xfrm>
            <a:off x="561425" y="1090950"/>
            <a:ext cx="7924800" cy="499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Font typeface="Comfortaa"/>
              <a:buAutoNum type="arabicPeriod"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We test our model with missing data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Comfortaa"/>
              <a:buAutoNum type="arabicPeriod"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To test this case, we randomly replace 20% of the data in the portfolio files and the Fama French model with N/A.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Comfortaa"/>
              <a:buAutoNum type="arabicPeriod"/>
            </a:pP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From there, we once again perform m</a:t>
            </a: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ultivariate</a:t>
            </a:r>
            <a:r>
              <a:rPr lang="en-US" sz="2400">
                <a:latin typeface="Comfortaa"/>
                <a:ea typeface="Comfortaa"/>
                <a:cs typeface="Comfortaa"/>
                <a:sym typeface="Comfortaa"/>
              </a:rPr>
              <a:t> regression on our data.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2019-11-12T19:15:12Z</dcterms:created>
  <dc:creator>Tamanna Sinha</dc:creator>
</cp:coreProperties>
</file>