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6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88869" autoAdjust="0"/>
  </p:normalViewPr>
  <p:slideViewPr>
    <p:cSldViewPr>
      <p:cViewPr varScale="1">
        <p:scale>
          <a:sx n="63" d="100"/>
          <a:sy n="63" d="100"/>
        </p:scale>
        <p:origin x="-7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F77C9-7F7D-4AE0-8381-F05B244AB5D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30B44-92ED-49B3-A97B-B792ADF222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Inverse Of</a:t>
            </a:r>
            <a:r>
              <a:rPr lang="en-US" altLang="zh-CN" baseline="0" dirty="0" smtClean="0"/>
              <a:t> Control</a:t>
            </a:r>
          </a:p>
          <a:p>
            <a:r>
              <a:rPr lang="en-US" altLang="zh-CN" baseline="0" dirty="0" smtClean="0"/>
              <a:t>Aspect </a:t>
            </a:r>
            <a:r>
              <a:rPr lang="en-US" altLang="zh-CN" baseline="0" smtClean="0"/>
              <a:t>Oriented Programming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30B44-92ED-49B3-A97B-B792ADF222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30B44-92ED-49B3-A97B-B792ADF222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核心模块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实现</a:t>
            </a:r>
            <a:r>
              <a:rPr lang="en-US" altLang="zh-CN" baseline="0" dirty="0" smtClean="0"/>
              <a:t>IOC</a:t>
            </a:r>
            <a:r>
              <a:rPr lang="zh-CN" altLang="en-US" baseline="0" dirty="0" smtClean="0"/>
              <a:t>的功能，类与类的关系：依赖，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30B44-92ED-49B3-A97B-B792ADF222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空间工程示例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简单讲解配置意义：</a:t>
            </a:r>
            <a:r>
              <a:rPr lang="en-US" altLang="zh-CN" dirty="0" err="1" smtClean="0"/>
              <a:t>xsi</a:t>
            </a:r>
            <a:r>
              <a:rPr lang="zh-CN" altLang="en-US" dirty="0" smtClean="0"/>
              <a:t>命名空间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为每个命名空间指定相应的</a:t>
            </a:r>
            <a:r>
              <a:rPr lang="en-US" altLang="zh-CN" dirty="0" smtClean="0"/>
              <a:t>Schema)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30B44-92ED-49B3-A97B-B792ADF222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命名规则：满足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对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的命名规范</a:t>
            </a:r>
            <a:endParaRPr lang="en-US" altLang="zh-CN" dirty="0" smtClean="0"/>
          </a:p>
          <a:p>
            <a:r>
              <a:rPr lang="zh-CN" altLang="en-US" dirty="0" smtClean="0"/>
              <a:t>其它命名方式：</a:t>
            </a:r>
            <a:r>
              <a:rPr lang="en-US" altLang="zh-CN" dirty="0" smtClean="0"/>
              <a:t>name</a:t>
            </a:r>
            <a:r>
              <a:rPr lang="en-US" altLang="zh-CN" baseline="0" dirty="0" smtClean="0"/>
              <a:t> /</a:t>
            </a:r>
            <a:r>
              <a:rPr lang="zh-CN" altLang="en-US" baseline="0" dirty="0" smtClean="0"/>
              <a:t>未指定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30B44-92ED-49B3-A97B-B792ADF222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singleton:</a:t>
            </a:r>
            <a:r>
              <a:rPr lang="en-US" altLang="zh-CN" baseline="0" dirty="0" smtClean="0"/>
              <a:t> service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dao</a:t>
            </a:r>
            <a:r>
              <a:rPr lang="zh-CN" altLang="en-US" baseline="0" dirty="0" smtClean="0"/>
              <a:t>写成</a:t>
            </a:r>
            <a:r>
              <a:rPr lang="en-US" altLang="zh-CN" baseline="0" dirty="0" smtClean="0"/>
              <a:t>singleton</a:t>
            </a:r>
          </a:p>
          <a:p>
            <a:r>
              <a:rPr lang="en-US" altLang="zh-CN" baseline="0" dirty="0" smtClean="0"/>
              <a:t>Action: prototype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30B44-92ED-49B3-A97B-B792ADF222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默认构造函数是不带参数的构造函数。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只会检查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中是否有对应的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30B44-92ED-49B3-A97B-B792ADF222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30B44-92ED-49B3-A97B-B792ADF222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30B44-92ED-49B3-A97B-B792ADF222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30B44-92ED-49B3-A97B-B792ADF222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Spring+iBatis</a:t>
            </a:r>
            <a:r>
              <a:rPr lang="zh-CN" altLang="en-US" sz="4000" dirty="0" smtClean="0"/>
              <a:t>基本配置与简单应用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2010-10-11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err="1" smtClean="0"/>
              <a:t>iBatis</a:t>
            </a:r>
            <a:r>
              <a:rPr lang="zh-CN" altLang="en-US" sz="4400" dirty="0" smtClean="0"/>
              <a:t>的映射语句类型</a:t>
            </a:r>
            <a:endParaRPr lang="zh-CN" altLang="en-US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2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2928958"/>
                <a:gridCol w="1357322"/>
                <a:gridCol w="28289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语句类型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&lt;select&gt;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parameterClass</a:t>
                      </a:r>
                      <a:r>
                        <a:rPr lang="zh-CN" altLang="en-US" sz="1400" dirty="0" smtClean="0"/>
                        <a:t>、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err="1" smtClean="0"/>
                        <a:t>resultClass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parameterMap</a:t>
                      </a:r>
                      <a:r>
                        <a:rPr lang="zh-CN" altLang="en-US" sz="1400" dirty="0" smtClean="0"/>
                        <a:t>、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err="1" smtClean="0"/>
                        <a:t>resultMap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cacheModel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所有动态元素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用于选择数据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&lt;insert&gt;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parameterClass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parameterMap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所用动态元素、</a:t>
                      </a:r>
                      <a:r>
                        <a:rPr lang="en-US" altLang="zh-CN" sz="1400" dirty="0" smtClean="0"/>
                        <a:t>selectKey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用户插入数据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&lt;update&gt;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parameterClass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parameterMap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所有动态元素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用于更新数据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&lt;delete&gt;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parameterClass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parameterMap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所有动态元素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用于删除数据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&lt;procedure&gt;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parameterClass</a:t>
                      </a:r>
                      <a:r>
                        <a:rPr lang="zh-CN" altLang="en-US" sz="1400" dirty="0" smtClean="0"/>
                        <a:t>、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err="1" smtClean="0"/>
                        <a:t>resultClass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parameterMap</a:t>
                      </a:r>
                      <a:r>
                        <a:rPr lang="zh-CN" altLang="en-US" sz="1400" dirty="0" smtClean="0"/>
                        <a:t>、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err="1" smtClean="0"/>
                        <a:t>resultMap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xmlResultName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所有动态元素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用于调用存储过程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&lt;statement&gt;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parameterClass</a:t>
                      </a:r>
                      <a:r>
                        <a:rPr lang="zh-CN" altLang="en-US" sz="1400" dirty="0" smtClean="0"/>
                        <a:t>、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err="1" smtClean="0"/>
                        <a:t>resultClass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parameterMap</a:t>
                      </a:r>
                      <a:r>
                        <a:rPr lang="zh-CN" altLang="en-US" sz="1400" dirty="0" smtClean="0"/>
                        <a:t>、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err="1" smtClean="0"/>
                        <a:t>resultMap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err="1" smtClean="0"/>
                        <a:t>cacheModel</a:t>
                      </a:r>
                      <a:r>
                        <a:rPr lang="zh-CN" altLang="en-US" sz="1400" dirty="0" smtClean="0"/>
                        <a:t>、</a:t>
                      </a:r>
                    </a:p>
                    <a:p>
                      <a:r>
                        <a:rPr lang="en-US" altLang="zh-CN" sz="1400" dirty="0" err="1" smtClean="0"/>
                        <a:t>xmlResultName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所有动态元素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可代表所有语句的类型，几乎可用来执行所有的操作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</a:t>
                      </a:r>
                      <a:r>
                        <a:rPr lang="en-US" altLang="zh-CN" sz="1400" dirty="0" err="1" smtClean="0"/>
                        <a:t>sql</a:t>
                      </a:r>
                      <a:r>
                        <a:rPr lang="en-US" altLang="zh-CN" sz="1400" dirty="0" smtClean="0"/>
                        <a:t>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所有动态元素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可用于已映射语句中的组件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&lt;include&gt;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refid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所有动态元素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可用来将</a:t>
                      </a:r>
                      <a:r>
                        <a:rPr lang="en-US" altLang="zh-CN" sz="1400" dirty="0" smtClean="0"/>
                        <a:t>&lt;</a:t>
                      </a:r>
                      <a:r>
                        <a:rPr lang="en-US" altLang="zh-CN" sz="1400" dirty="0" err="1" smtClean="0"/>
                        <a:t>sql</a:t>
                      </a:r>
                      <a:r>
                        <a:rPr lang="en-US" altLang="zh-CN" sz="1400" dirty="0" smtClean="0"/>
                        <a:t>&gt;</a:t>
                      </a:r>
                      <a:r>
                        <a:rPr lang="zh-CN" altLang="en-US" sz="1400" dirty="0" smtClean="0"/>
                        <a:t>类型所创建的组件插入到映射语句中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iBatis</a:t>
            </a:r>
            <a:r>
              <a:rPr lang="zh-CN" altLang="en-US" dirty="0" smtClean="0"/>
              <a:t>的查询语句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、如何从数据库中获取记录：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smtClean="0">
                <a:solidFill>
                  <a:srgbClr val="FF0000"/>
                </a:solidFill>
              </a:rPr>
              <a:t>queryForObject()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queryForList()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queryForMap()</a:t>
            </a:r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、可传入哪些参数：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可传入基本类型、</a:t>
            </a:r>
            <a:r>
              <a:rPr lang="en-US" altLang="zh-CN" sz="2000" dirty="0" err="1" smtClean="0"/>
              <a:t>JavaBean</a:t>
            </a:r>
            <a:r>
              <a:rPr lang="zh-CN" altLang="en-US" sz="2000" dirty="0" smtClean="0"/>
              <a:t>参数、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参数</a:t>
            </a:r>
          </a:p>
          <a:p>
            <a:pPr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、如何添加查询条件：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做占位符：</a:t>
            </a:r>
            <a:r>
              <a:rPr lang="en-US" altLang="zh-CN" sz="2000" dirty="0" smtClean="0">
                <a:solidFill>
                  <a:srgbClr val="FF0000"/>
                </a:solidFill>
              </a:rPr>
              <a:t>#value#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$</a:t>
            </a:r>
            <a:r>
              <a:rPr lang="zh-CN" altLang="en-US" sz="2000" dirty="0" smtClean="0"/>
              <a:t>做占位符：</a:t>
            </a:r>
            <a:r>
              <a:rPr lang="en-US" altLang="zh-CN" sz="2000" dirty="0" smtClean="0"/>
              <a:t>%value%(</a:t>
            </a:r>
            <a:r>
              <a:rPr lang="zh-CN" altLang="en-US" sz="2000" dirty="0" smtClean="0"/>
              <a:t>不推荐！！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、映射的结果类型：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基本类型结果、</a:t>
            </a:r>
            <a:r>
              <a:rPr lang="en-US" altLang="zh-CN" sz="2000" dirty="0" err="1" smtClean="0"/>
              <a:t>JavaBean</a:t>
            </a:r>
            <a:r>
              <a:rPr lang="zh-CN" altLang="en-US" sz="2000" dirty="0" smtClean="0"/>
              <a:t>结果、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结果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err="1" smtClean="0"/>
              <a:t>iBatis</a:t>
            </a:r>
            <a:r>
              <a:rPr lang="zh-CN" altLang="en-US" sz="4400" dirty="0" smtClean="0"/>
              <a:t>的非查询语句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三种非查询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insert()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update 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delete()</a:t>
            </a:r>
          </a:p>
          <a:p>
            <a:r>
              <a:rPr lang="en-US" altLang="zh-CN" sz="2000" dirty="0" smtClean="0"/>
              <a:t>Insert</a:t>
            </a:r>
            <a:r>
              <a:rPr lang="zh-CN" altLang="en-US" sz="2000" dirty="0" smtClean="0"/>
              <a:t>方法：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返回一个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：插入数据的键值</a:t>
            </a:r>
          </a:p>
          <a:p>
            <a:pPr lvl="1"/>
            <a:r>
              <a:rPr lang="zh-CN" altLang="en-US" sz="1600" dirty="0" smtClean="0"/>
              <a:t>获取序列的方法：</a:t>
            </a:r>
            <a:endParaRPr lang="en-US" altLang="zh-CN" sz="1600" dirty="0" smtClean="0"/>
          </a:p>
          <a:p>
            <a:pPr lvl="2">
              <a:buNone/>
            </a:pPr>
            <a:r>
              <a:rPr lang="en-US" altLang="zh-CN" sz="1800" dirty="0" smtClean="0"/>
              <a:t>&lt;selectKey </a:t>
            </a:r>
            <a:r>
              <a:rPr lang="en-US" altLang="zh-CN" sz="1800" dirty="0" err="1" smtClean="0"/>
              <a:t>keyProperty</a:t>
            </a:r>
            <a:r>
              <a:rPr lang="en-US" altLang="zh-CN" sz="1800" dirty="0" smtClean="0"/>
              <a:t>=“</a:t>
            </a:r>
            <a:r>
              <a:rPr lang="en-US" altLang="zh-CN" sz="1800" dirty="0" err="1" smtClean="0"/>
              <a:t>accountId</a:t>
            </a:r>
            <a:r>
              <a:rPr lang="en-US" altLang="zh-CN" sz="1800" dirty="0" smtClean="0"/>
              <a:t>” </a:t>
            </a:r>
            <a:r>
              <a:rPr lang="en-US" altLang="zh-CN" sz="1800" dirty="0" err="1" smtClean="0"/>
              <a:t>resultClass</a:t>
            </a:r>
            <a:r>
              <a:rPr lang="en-US" altLang="zh-CN" sz="1800" dirty="0" smtClean="0"/>
              <a:t>=“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”&gt;</a:t>
            </a:r>
          </a:p>
          <a:p>
            <a:pPr lvl="2">
              <a:buNone/>
            </a:pPr>
            <a:r>
              <a:rPr lang="en-US" altLang="zh-CN" sz="1800" dirty="0" smtClean="0"/>
              <a:t>	select </a:t>
            </a:r>
            <a:r>
              <a:rPr lang="en-US" altLang="zh-CN" sz="1800" dirty="0" err="1" smtClean="0"/>
              <a:t>nextVal</a:t>
            </a:r>
            <a:r>
              <a:rPr lang="en-US" altLang="zh-CN" sz="1800" dirty="0" smtClean="0"/>
              <a:t>(‘</a:t>
            </a:r>
            <a:r>
              <a:rPr lang="en-US" altLang="zh-CN" sz="1800" dirty="0" err="1" smtClean="0"/>
              <a:t>s_ens_user_id</a:t>
            </a:r>
            <a:r>
              <a:rPr lang="en-US" altLang="zh-CN" sz="1800" dirty="0" smtClean="0"/>
              <a:t>’)</a:t>
            </a:r>
          </a:p>
          <a:p>
            <a:pPr lvl="2">
              <a:buNone/>
            </a:pPr>
            <a:r>
              <a:rPr lang="en-US" altLang="zh-CN" sz="1800" dirty="0" smtClean="0"/>
              <a:t>&lt;/selectKey&gt;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err="1" smtClean="0"/>
              <a:t>iBatis</a:t>
            </a:r>
            <a:r>
              <a:rPr lang="zh-CN" altLang="en-US" sz="4400" dirty="0" smtClean="0"/>
              <a:t>的动态</a:t>
            </a:r>
            <a:r>
              <a:rPr lang="en-US" altLang="zh-CN" sz="4400" dirty="0" smtClean="0"/>
              <a:t>SQL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动态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：可以根据参数对象的不同状态设置不同的</a:t>
            </a:r>
            <a:r>
              <a:rPr lang="en-US" altLang="zh-CN" sz="2000" dirty="0" smtClean="0"/>
              <a:t>Where</a:t>
            </a:r>
            <a:r>
              <a:rPr lang="zh-CN" altLang="en-US" sz="2000" dirty="0" smtClean="0"/>
              <a:t>子句作为查询条件。</a:t>
            </a:r>
            <a:endParaRPr lang="en-US" altLang="zh-CN" sz="2000" dirty="0" smtClean="0"/>
          </a:p>
          <a:p>
            <a:r>
              <a:rPr lang="zh-CN" altLang="en-US" sz="2000" dirty="0" smtClean="0"/>
              <a:t>动态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标签：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2928934"/>
          <a:ext cx="7286676" cy="33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4357718"/>
                <a:gridCol w="1928826"/>
              </a:tblGrid>
              <a:tr h="40481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dynamic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用来划分一个动态的</a:t>
                      </a:r>
                      <a:r>
                        <a:rPr lang="en-US" altLang="zh-CN" sz="1600" dirty="0" smtClean="0"/>
                        <a:t>SQL</a:t>
                      </a:r>
                      <a:r>
                        <a:rPr lang="zh-CN" altLang="en-US" sz="1600" dirty="0" smtClean="0"/>
                        <a:t>片段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二元标签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用于将参数特性的某个值同另外一个值或者参数特性做比较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isEqual</a:t>
                      </a:r>
                      <a:endParaRPr lang="zh-CN" altLang="en-US" sz="1600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一元标签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用于直接考察参数对象中某个</a:t>
                      </a:r>
                      <a:r>
                        <a:rPr lang="en-US" altLang="zh-CN" sz="1600" dirty="0" smtClean="0"/>
                        <a:t>bean</a:t>
                      </a:r>
                      <a:r>
                        <a:rPr lang="zh-CN" altLang="en-US" sz="1600" dirty="0" smtClean="0"/>
                        <a:t>特性的状态，而不需要与其它值进行比较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isNull</a:t>
                      </a:r>
                      <a:endParaRPr lang="zh-CN" altLang="en-US" sz="1600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参数标签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用来检查某个特定参数是否被传递给了已映射语句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isParameterPresent</a:t>
                      </a:r>
                      <a:endParaRPr lang="zh-CN" altLang="en-US" sz="1600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Iterate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以一个集合或数据类型的特性作为其</a:t>
                      </a:r>
                      <a:r>
                        <a:rPr lang="en-US" altLang="zh-CN" sz="1600" dirty="0" smtClean="0"/>
                        <a:t>property</a:t>
                      </a:r>
                      <a:r>
                        <a:rPr lang="zh-CN" altLang="en-US" sz="1600" dirty="0" smtClean="0"/>
                        <a:t>属性值，</a:t>
                      </a:r>
                      <a:r>
                        <a:rPr lang="en-US" altLang="zh-CN" sz="1600" dirty="0" err="1" smtClean="0"/>
                        <a:t>ibatis</a:t>
                      </a:r>
                      <a:r>
                        <a:rPr lang="zh-CN" altLang="en-US" sz="1600" dirty="0" smtClean="0"/>
                        <a:t>通过遍历这个集合来从一组值中重复产生某种</a:t>
                      </a:r>
                      <a:r>
                        <a:rPr lang="en-US" altLang="zh-CN" sz="1600" dirty="0" err="1" smtClean="0"/>
                        <a:t>sql</a:t>
                      </a:r>
                      <a:r>
                        <a:rPr lang="zh-CN" altLang="en-US" sz="1600" dirty="0" smtClean="0"/>
                        <a:t>小片段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SqlMapClient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配置文件一：</a:t>
            </a:r>
            <a:r>
              <a:rPr lang="en-US" altLang="zh-CN" dirty="0" err="1" smtClean="0"/>
              <a:t>SqlMapConfig.xml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指定数据库特性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设置事务管理器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将所有的</a:t>
            </a:r>
            <a:r>
              <a:rPr lang="en-US" altLang="zh-CN" sz="2400" dirty="0" err="1" smtClean="0"/>
              <a:t>SQLMap</a:t>
            </a:r>
            <a:r>
              <a:rPr lang="zh-CN" altLang="en-US" sz="2400" dirty="0" smtClean="0"/>
              <a:t>文件联系在一起</a:t>
            </a:r>
            <a:endParaRPr lang="en-US" altLang="zh-CN" sz="2400" dirty="0" smtClean="0"/>
          </a:p>
          <a:p>
            <a:r>
              <a:rPr lang="zh-CN" altLang="en-US" dirty="0" smtClean="0"/>
              <a:t>配置文件二：</a:t>
            </a:r>
            <a:r>
              <a:rPr lang="en-US" altLang="zh-CN" dirty="0" err="1" smtClean="0"/>
              <a:t>SQLMap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存储</a:t>
            </a:r>
            <a:r>
              <a:rPr lang="en-US" altLang="zh-CN" sz="2400" dirty="0" err="1" smtClean="0"/>
              <a:t>sql</a:t>
            </a:r>
            <a:r>
              <a:rPr lang="zh-CN" altLang="en-US" sz="2400" dirty="0" smtClean="0"/>
              <a:t>调用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定义对象别名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设置缓存模型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400" dirty="0" smtClean="0"/>
              <a:t>使用</a:t>
            </a:r>
            <a:r>
              <a:rPr lang="en-US" altLang="zh-CN" sz="4400" smtClean="0"/>
              <a:t>SqlMapTemplate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步骤一：接口方法调用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SqlMapClientTemplate</a:t>
            </a:r>
            <a:r>
              <a:rPr lang="zh-CN" altLang="en-US" sz="2000" dirty="0" smtClean="0"/>
              <a:t>接口封装了</a:t>
            </a:r>
            <a:r>
              <a:rPr lang="en-US" altLang="zh-CN" sz="2000" dirty="0" err="1" smtClean="0"/>
              <a:t>SqlMapClient</a:t>
            </a:r>
            <a:r>
              <a:rPr lang="zh-CN" altLang="en-US" sz="2000" dirty="0" smtClean="0"/>
              <a:t>，并扩展了</a:t>
            </a:r>
            <a:r>
              <a:rPr lang="en-US" altLang="zh-CN" sz="2000" dirty="0" err="1" smtClean="0"/>
              <a:t>SqlMapClientDaoSupport</a:t>
            </a:r>
            <a:r>
              <a:rPr lang="zh-CN" altLang="en-US" sz="2000" dirty="0" smtClean="0"/>
              <a:t>类。通过</a:t>
            </a:r>
            <a:r>
              <a:rPr lang="en-US" altLang="zh-CN" sz="2000" dirty="0" err="1" smtClean="0"/>
              <a:t>getSqlMapClientTemplate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获取</a:t>
            </a:r>
            <a:r>
              <a:rPr lang="en-US" altLang="zh-CN" sz="2000" dirty="0" err="1" smtClean="0"/>
              <a:t>SqlMapClientTemplate</a:t>
            </a:r>
            <a:r>
              <a:rPr lang="zh-CN" altLang="en-US" sz="2000" dirty="0" smtClean="0"/>
              <a:t>实例，进而使用它各种数据操作方法。</a:t>
            </a:r>
            <a:endParaRPr lang="en-US" altLang="zh-CN" sz="2000" dirty="0" smtClean="0"/>
          </a:p>
          <a:p>
            <a:r>
              <a:rPr lang="zh-CN" altLang="en-US" dirty="0" smtClean="0"/>
              <a:t>步骤二：装配</a:t>
            </a:r>
            <a:r>
              <a:rPr lang="en-US" altLang="zh-CN" dirty="0" smtClean="0"/>
              <a:t>DAO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为</a:t>
            </a:r>
            <a:r>
              <a:rPr lang="en-US" altLang="zh-CN" sz="2400" dirty="0" err="1" smtClean="0"/>
              <a:t>dao</a:t>
            </a:r>
            <a:r>
              <a:rPr lang="zh-CN" altLang="en-US" sz="2400" dirty="0" smtClean="0"/>
              <a:t>直接注入</a:t>
            </a:r>
            <a:r>
              <a:rPr lang="en-US" altLang="zh-CN" sz="2400" dirty="0" err="1" smtClean="0"/>
              <a:t>SqlMapClient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学习书籍：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en-US" altLang="zh-CN" dirty="0" err="1" smtClean="0"/>
              <a:t>Spring2.0</a:t>
            </a:r>
            <a:r>
              <a:rPr lang="zh-CN" altLang="en-US" dirty="0" smtClean="0"/>
              <a:t>技术手册</a:t>
            </a:r>
            <a:r>
              <a:rPr lang="en-US" altLang="zh-CN" dirty="0" smtClean="0"/>
              <a:t>》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精通</a:t>
            </a:r>
            <a:r>
              <a:rPr lang="en-US" altLang="zh-CN" dirty="0" err="1" smtClean="0"/>
              <a:t>Spring2.x</a:t>
            </a:r>
            <a:r>
              <a:rPr lang="en-US" altLang="zh-CN" dirty="0" smtClean="0"/>
              <a:t>-</a:t>
            </a:r>
            <a:r>
              <a:rPr lang="zh-CN" altLang="en-US" dirty="0" smtClean="0"/>
              <a:t>企业应用开发详解</a:t>
            </a:r>
            <a:r>
              <a:rPr lang="en-US" altLang="zh-CN" dirty="0" smtClean="0"/>
              <a:t>》</a:t>
            </a:r>
          </a:p>
          <a:p>
            <a:pPr lvl="1"/>
            <a:r>
              <a:rPr lang="en-US" altLang="zh-CN" dirty="0" smtClean="0"/>
              <a:t>《iBatis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相关网站：</a:t>
            </a:r>
            <a:endParaRPr lang="en-US" altLang="zh-CN" dirty="0" smtClean="0"/>
          </a:p>
          <a:p>
            <a:pPr lvl="1"/>
            <a:r>
              <a:rPr lang="en-US" dirty="0" smtClean="0">
                <a:hlinkClick r:id="rId2"/>
              </a:rPr>
              <a:t>http://www.springsource.org</a:t>
            </a:r>
            <a:endParaRPr lang="en-US" dirty="0" smtClean="0"/>
          </a:p>
          <a:p>
            <a:pPr lvl="1"/>
            <a:r>
              <a:rPr lang="en-US" dirty="0" err="1" smtClean="0"/>
              <a:t>http://ibatis.apache.org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lang="zh-CN" altLang="en-US" dirty="0" smtClean="0"/>
              <a:t>快速入门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 </a:t>
            </a:r>
            <a:r>
              <a:rPr lang="zh-CN" altLang="en-US" dirty="0" smtClean="0"/>
              <a:t>配置文档类型：基于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 Bean</a:t>
            </a:r>
            <a:r>
              <a:rPr lang="zh-CN" altLang="en-US" dirty="0" smtClean="0"/>
              <a:t>的基本配置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 Bean</a:t>
            </a:r>
            <a:r>
              <a:rPr lang="zh-CN" altLang="en-US" dirty="0" smtClean="0"/>
              <a:t>的作用域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 </a:t>
            </a:r>
            <a:r>
              <a:rPr lang="zh-CN" altLang="en-US" dirty="0" smtClean="0"/>
              <a:t>依赖注入的类型和配置方式：属性注入</a:t>
            </a:r>
            <a:endParaRPr lang="en-US" altLang="zh-CN" dirty="0" smtClean="0"/>
          </a:p>
          <a:p>
            <a:r>
              <a:rPr lang="zh-CN" altLang="en-US" dirty="0" smtClean="0"/>
              <a:t>认识</a:t>
            </a:r>
            <a:r>
              <a:rPr lang="en-US" altLang="zh-CN" dirty="0" smtClean="0"/>
              <a:t>iBatis</a:t>
            </a:r>
          </a:p>
          <a:p>
            <a:r>
              <a:rPr lang="zh-CN" altLang="en-US" dirty="0" smtClean="0"/>
              <a:t>快速入门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iBatis</a:t>
            </a:r>
            <a:r>
              <a:rPr lang="zh-CN" altLang="en-US" dirty="0" smtClean="0"/>
              <a:t>的映射语句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iBatis</a:t>
            </a:r>
            <a:r>
              <a:rPr lang="zh-CN" altLang="en-US" dirty="0" smtClean="0"/>
              <a:t>的非查询语句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iBatis</a:t>
            </a:r>
            <a:r>
              <a:rPr lang="zh-CN" altLang="en-US" dirty="0" smtClean="0"/>
              <a:t>的动态</a:t>
            </a:r>
            <a:r>
              <a:rPr lang="en-US" altLang="zh-CN" dirty="0" smtClean="0"/>
              <a:t>SQL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iBatis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 SqlMapClient(</a:t>
            </a:r>
            <a:r>
              <a:rPr lang="zh-CN" altLang="en-US" dirty="0" smtClean="0"/>
              <a:t>两个配置文件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SqlMapTemplat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认识</a:t>
            </a:r>
            <a:r>
              <a:rPr lang="en-US" altLang="zh-CN" dirty="0" smtClean="0"/>
              <a:t>Spring: Spring</a:t>
            </a:r>
            <a:r>
              <a:rPr lang="zh-CN" altLang="en-US" dirty="0" smtClean="0"/>
              <a:t> 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是分层的</a:t>
            </a:r>
            <a:r>
              <a:rPr lang="en-US" altLang="zh-CN" dirty="0" smtClean="0"/>
              <a:t>Java EE </a:t>
            </a:r>
            <a:r>
              <a:rPr lang="zh-CN" altLang="en-US" dirty="0" smtClean="0"/>
              <a:t>应用的轻量级开源框架。以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AOP</a:t>
            </a:r>
            <a:r>
              <a:rPr lang="zh-CN" altLang="en-US" dirty="0" smtClean="0"/>
              <a:t>为内核，提供了展现层、持久层、以及</a:t>
            </a:r>
            <a:r>
              <a:rPr lang="zh-CN" altLang="en-US" dirty="0" smtClean="0">
                <a:solidFill>
                  <a:srgbClr val="FF0000"/>
                </a:solidFill>
              </a:rPr>
              <a:t>业务层</a:t>
            </a:r>
            <a:r>
              <a:rPr lang="zh-CN" altLang="en-US" dirty="0" smtClean="0"/>
              <a:t>事务管理等众多的企业级应用技术。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整合了开源世界里众多著名的第三方框架和类库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认识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pic>
        <p:nvPicPr>
          <p:cNvPr id="4" name="内容占位符 3" descr="01300000009462118956727341833_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728" y="2143116"/>
            <a:ext cx="5924070" cy="32345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如何使用基于</a:t>
            </a:r>
            <a:r>
              <a:rPr lang="en-US" altLang="zh-CN" sz="3600" dirty="0" smtClean="0"/>
              <a:t>Schema</a:t>
            </a:r>
            <a:r>
              <a:rPr lang="zh-CN" altLang="en-US" sz="3600" dirty="0" smtClean="0"/>
              <a:t>格式的配置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配置的方式：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400" dirty="0" smtClean="0"/>
              <a:t>1)</a:t>
            </a:r>
            <a:r>
              <a:rPr lang="zh-CN" altLang="en-US" sz="2400" dirty="0" smtClean="0"/>
              <a:t>注意文件头的声明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2)</a:t>
            </a:r>
            <a:r>
              <a:rPr lang="zh-CN" altLang="en-US" sz="2400" dirty="0" smtClean="0"/>
              <a:t>了解常配置的命名空间</a:t>
            </a:r>
            <a:endParaRPr lang="en-US" altLang="zh-CN" sz="2400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配置的好处：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400" dirty="0" smtClean="0"/>
              <a:t>1)</a:t>
            </a:r>
            <a:r>
              <a:rPr lang="zh-CN" altLang="en-US" sz="2400" dirty="0" smtClean="0"/>
              <a:t>校验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2)</a:t>
            </a:r>
            <a:r>
              <a:rPr lang="zh-CN" altLang="en-US" sz="2400" dirty="0" smtClean="0"/>
              <a:t>诱导输入</a:t>
            </a:r>
            <a:endParaRPr lang="en-US" altLang="zh-CN" sz="24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3600" dirty="0" smtClean="0"/>
              <a:t>Spring Bean</a:t>
            </a:r>
            <a:r>
              <a:rPr lang="zh-CN" altLang="en-US" sz="3600" dirty="0" smtClean="0"/>
              <a:t>的基本配置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装配一个</a:t>
            </a:r>
            <a:r>
              <a:rPr lang="en-US" altLang="zh-CN" dirty="0" smtClean="0"/>
              <a:t>Bean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格式：</a:t>
            </a:r>
            <a:r>
              <a:rPr lang="en-US" altLang="zh-CN" sz="2400" dirty="0" smtClean="0"/>
              <a:t>&lt;bean id=“user” class=“</a:t>
            </a:r>
            <a:r>
              <a:rPr lang="en-US" altLang="zh-CN" sz="2400" dirty="0" err="1" smtClean="0"/>
              <a:t>com.xxt.domain.User</a:t>
            </a:r>
            <a:r>
              <a:rPr lang="en-US" altLang="zh-CN" sz="2400" dirty="0" smtClean="0"/>
              <a:t>”&gt;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解释：</a:t>
            </a:r>
            <a:r>
              <a:rPr lang="en-US" altLang="zh-CN" sz="2400" dirty="0" smtClean="0"/>
              <a:t>Bean</a:t>
            </a:r>
            <a:r>
              <a:rPr lang="zh-CN" altLang="en-US" sz="2400" dirty="0" smtClean="0"/>
              <a:t>名称</a:t>
            </a:r>
            <a:r>
              <a:rPr lang="en-US" altLang="zh-CN" sz="2400" dirty="0" smtClean="0"/>
              <a:t>+Bean</a:t>
            </a:r>
            <a:r>
              <a:rPr lang="zh-CN" altLang="en-US" sz="2400" dirty="0" smtClean="0"/>
              <a:t>类名</a:t>
            </a:r>
            <a:endParaRPr lang="en-US" altLang="zh-CN" sz="2400" dirty="0" smtClean="0"/>
          </a:p>
          <a:p>
            <a:r>
              <a:rPr lang="en-US" altLang="zh-CN" dirty="0" smtClean="0"/>
              <a:t>Bean</a:t>
            </a:r>
            <a:r>
              <a:rPr lang="zh-CN" altLang="en-US" dirty="0" smtClean="0"/>
              <a:t>的命名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记住：通过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Bean</a:t>
            </a:r>
            <a:r>
              <a:rPr lang="zh-CN" altLang="en-US" sz="2400" dirty="0" smtClean="0"/>
              <a:t>指定唯一名称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记住：不允许出现两个相同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&lt;bean&gt;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428860" y="2428868"/>
            <a:ext cx="85725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214810" y="2500306"/>
            <a:ext cx="178595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3600" dirty="0" smtClean="0"/>
              <a:t>Spring Bean</a:t>
            </a:r>
            <a:r>
              <a:rPr lang="zh-CN" altLang="en-US" sz="3600" dirty="0" smtClean="0"/>
              <a:t>的作用域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32"/>
                <a:gridCol w="668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    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            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</a:t>
                      </a:r>
                      <a:r>
                        <a:rPr lang="en-US" altLang="zh-CN" sz="1600" dirty="0" smtClean="0"/>
                        <a:t>Spring </a:t>
                      </a:r>
                      <a:r>
                        <a:rPr lang="en-US" altLang="zh-CN" sz="1600" dirty="0" err="1" smtClean="0"/>
                        <a:t>Ioc</a:t>
                      </a:r>
                      <a:r>
                        <a:rPr lang="zh-CN" altLang="en-US" sz="1600" dirty="0" smtClean="0"/>
                        <a:t>容器中仅存在一个</a:t>
                      </a:r>
                      <a:r>
                        <a:rPr lang="en-US" altLang="zh-CN" sz="1600" dirty="0" smtClean="0"/>
                        <a:t>Bean</a:t>
                      </a:r>
                      <a:r>
                        <a:rPr lang="zh-CN" altLang="en-US" sz="1600" dirty="0" smtClean="0"/>
                        <a:t>实例，</a:t>
                      </a:r>
                      <a:r>
                        <a:rPr lang="en-US" altLang="zh-CN" sz="1600" dirty="0" smtClean="0"/>
                        <a:t>Bean</a:t>
                      </a:r>
                      <a:r>
                        <a:rPr lang="zh-CN" altLang="en-US" sz="1600" dirty="0" smtClean="0"/>
                        <a:t>以单实例的方式存在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每次从容器中调用</a:t>
                      </a:r>
                      <a:r>
                        <a:rPr lang="en-US" altLang="zh-CN" dirty="0" smtClean="0"/>
                        <a:t>Bean</a:t>
                      </a:r>
                      <a:r>
                        <a:rPr lang="zh-CN" altLang="en-US" dirty="0" smtClean="0"/>
                        <a:t>，都返回一个新的实例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globalSession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4500570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scope=&lt;“</a:t>
            </a:r>
            <a:r>
              <a:rPr lang="zh-CN" altLang="en-US" dirty="0" smtClean="0"/>
              <a:t>作用域类型</a:t>
            </a:r>
            <a:r>
              <a:rPr lang="en-US" altLang="zh-CN" dirty="0" smtClean="0"/>
              <a:t>”&gt;</a:t>
            </a:r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默认使用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800" dirty="0" smtClean="0"/>
              <a:t>Spring </a:t>
            </a:r>
            <a:r>
              <a:rPr lang="zh-CN" altLang="en-US" sz="2800" dirty="0" smtClean="0"/>
              <a:t>依赖注入的类型和配置方式：属性注入</a:t>
            </a:r>
            <a:endParaRPr lang="en-US" altLang="zh-CN" sz="2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setXxx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方法注入</a:t>
            </a:r>
            <a:r>
              <a:rPr lang="en-US" altLang="zh-CN" sz="2400" dirty="0" smtClean="0"/>
              <a:t>Bean</a:t>
            </a:r>
            <a:r>
              <a:rPr lang="zh-CN" altLang="en-US" sz="2400" dirty="0" smtClean="0"/>
              <a:t>的属性值或依赖对象。</a:t>
            </a:r>
            <a:endParaRPr lang="en-US" altLang="zh-CN" sz="2400" dirty="0" smtClean="0"/>
          </a:p>
          <a:p>
            <a:r>
              <a:rPr lang="zh-CN" altLang="en-US" sz="2400" dirty="0" smtClean="0"/>
              <a:t>属性注入要求</a:t>
            </a:r>
            <a:r>
              <a:rPr lang="en-US" altLang="zh-CN" sz="2400" dirty="0" smtClean="0"/>
              <a:t>Bean</a:t>
            </a:r>
            <a:r>
              <a:rPr lang="zh-CN" altLang="en-US" sz="2400" dirty="0" smtClean="0"/>
              <a:t>提供一个默认的构造函数。</a:t>
            </a:r>
            <a:endParaRPr lang="en-US" altLang="zh-CN" sz="2400" dirty="0" smtClean="0"/>
          </a:p>
          <a:p>
            <a:r>
              <a:rPr lang="zh-CN" altLang="en-US" sz="2400" dirty="0" smtClean="0"/>
              <a:t>属性注入配置：</a:t>
            </a:r>
            <a:r>
              <a:rPr lang="en-US" altLang="zh-CN" sz="2400" dirty="0" smtClean="0"/>
              <a:t>&lt;property&gt; [&lt;value&gt; | &lt;ref&gt;]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认识</a:t>
            </a:r>
            <a:r>
              <a:rPr lang="en-US" altLang="zh-CN" dirty="0" err="1" smtClean="0"/>
              <a:t>iBatis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iBatis</a:t>
            </a:r>
            <a:r>
              <a:rPr lang="zh-CN" altLang="en-US" sz="2400" dirty="0" smtClean="0"/>
              <a:t>就是通常所说的数据映射器，是一种数据访问工具。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iBatis</a:t>
            </a:r>
            <a:r>
              <a:rPr lang="zh-CN" altLang="en-US" sz="2400" dirty="0" smtClean="0"/>
              <a:t>把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语句的结果映射为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对象，它在类和数据库表之间建了一层映射关系。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iBatis</a:t>
            </a:r>
            <a:r>
              <a:rPr lang="zh-CN" altLang="en-US" sz="2400" dirty="0" smtClean="0"/>
              <a:t>的映射层就是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，它负责在类的属性和数据库表的列之间映射参数和结果。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示例</a:t>
            </a:r>
            <a:r>
              <a:rPr lang="en-US" altLang="zh-CN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911</Words>
  <PresentationFormat>全屏显示(4:3)</PresentationFormat>
  <Paragraphs>183</Paragraphs>
  <Slides>16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Spring+iBatis基本配置与简单应用</vt:lpstr>
      <vt:lpstr>介绍:</vt:lpstr>
      <vt:lpstr>认识Spring: Spring 描述</vt:lpstr>
      <vt:lpstr>认识Spring：Spring体系结构</vt:lpstr>
      <vt:lpstr>如何使用基于Schema格式的配置</vt:lpstr>
      <vt:lpstr>Spring Bean的基本配置</vt:lpstr>
      <vt:lpstr>Spring Bean的作用域</vt:lpstr>
      <vt:lpstr>Spring 依赖注入的类型和配置方式：属性注入</vt:lpstr>
      <vt:lpstr>认识iBatis</vt:lpstr>
      <vt:lpstr>iBatis的映射语句类型</vt:lpstr>
      <vt:lpstr>iBatis的查询语句</vt:lpstr>
      <vt:lpstr>iBatis的非查询语句</vt:lpstr>
      <vt:lpstr>iBatis的动态SQL</vt:lpstr>
      <vt:lpstr>配置 SqlMapClient</vt:lpstr>
      <vt:lpstr>使用SqlMapTemplate</vt:lpstr>
      <vt:lpstr>附录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Spring+iBatis基本配置与简单应用</dc:title>
  <cp:lastModifiedBy>g</cp:lastModifiedBy>
  <cp:revision>190</cp:revision>
  <dcterms:modified xsi:type="dcterms:W3CDTF">2010-10-12T07:32:25Z</dcterms:modified>
</cp:coreProperties>
</file>