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6" r:id="rId3"/>
    <p:sldId id="257" r:id="rId4"/>
    <p:sldId id="258" r:id="rId5"/>
    <p:sldId id="259" r:id="rId6"/>
    <p:sldId id="261" r:id="rId7"/>
    <p:sldId id="284" r:id="rId8"/>
    <p:sldId id="306" r:id="rId9"/>
    <p:sldId id="307" r:id="rId10"/>
    <p:sldId id="285" r:id="rId11"/>
    <p:sldId id="264" r:id="rId12"/>
    <p:sldId id="308" r:id="rId13"/>
    <p:sldId id="260" r:id="rId14"/>
    <p:sldId id="293" r:id="rId15"/>
    <p:sldId id="262" r:id="rId16"/>
    <p:sldId id="263" r:id="rId17"/>
    <p:sldId id="295" r:id="rId18"/>
    <p:sldId id="270" r:id="rId19"/>
    <p:sldId id="290" r:id="rId20"/>
    <p:sldId id="289" r:id="rId21"/>
    <p:sldId id="272" r:id="rId22"/>
    <p:sldId id="309" r:id="rId23"/>
    <p:sldId id="305" r:id="rId24"/>
    <p:sldId id="291" r:id="rId25"/>
    <p:sldId id="311" r:id="rId26"/>
    <p:sldId id="312" r:id="rId27"/>
    <p:sldId id="274" r:id="rId28"/>
    <p:sldId id="267" r:id="rId29"/>
    <p:sldId id="269" r:id="rId30"/>
    <p:sldId id="273" r:id="rId31"/>
    <p:sldId id="301" r:id="rId32"/>
    <p:sldId id="278" r:id="rId33"/>
    <p:sldId id="310" r:id="rId34"/>
    <p:sldId id="276" r:id="rId35"/>
    <p:sldId id="281" r:id="rId36"/>
    <p:sldId id="282" r:id="rId37"/>
    <p:sldId id="277" r:id="rId38"/>
    <p:sldId id="298" r:id="rId39"/>
    <p:sldId id="299" r:id="rId40"/>
    <p:sldId id="302" r:id="rId41"/>
    <p:sldId id="303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4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61810-08B9-446E-BE08-72A74E42A25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E5249-8F64-4A72-A32D-B91B6EE1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7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13-2E05-4C97-9AA7-87BEFE6173C1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8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F7B-4B47-4CCF-A0C6-F705021EBFE4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5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6F07-0C5C-499B-884F-2F6E88BA9C1F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EB2-899F-45ED-B6E8-541E2B78FA95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7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6FE-EADA-489B-B1B5-95B5CE00C494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0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E240-D6B9-456C-85A9-BF0E9802DD86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0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03B-9BE8-4C73-B603-761104AE911B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DFF-D611-4D66-A3F1-7572610ECE05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5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D1D-D116-4966-B3C7-A4137C6B9B5A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5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8083-E7D3-4F1A-9423-EFDE224127E3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E8E4-1D51-4F27-AFA8-5463898803C3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BEED-7F55-4852-B3A5-6E3012CDD632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00E2-D7CD-43F9-ADAF-10A3A178D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0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776" y="1274884"/>
            <a:ext cx="7095393" cy="10393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合理地选择计算水平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1799" y="4431747"/>
            <a:ext cx="3033346" cy="9260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倪志刚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日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0291" y="469907"/>
            <a:ext cx="273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半经验方法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853" y="1279047"/>
            <a:ext cx="7069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使用经验参数拟合，对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Hartree-Fock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方法进行近似，尤其是对双电子积分进行近似。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sp>
        <p:nvSpPr>
          <p:cNvPr id="5" name="矩形 4"/>
          <p:cNvSpPr/>
          <p:nvPr/>
        </p:nvSpPr>
        <p:spPr>
          <a:xfrm>
            <a:off x="2551232" y="2211307"/>
            <a:ext cx="3672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也是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SCF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方法，需要迭代求解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速度远大于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只能定性描述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291" y="3603146"/>
            <a:ext cx="8176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对体系进行粗略的优化，用于更高精度优化的初始。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对于超大体系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(&gt;200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原子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，更高精度的方法无法处理，可以将就使用半经验方法的结构。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可以加入色散校正，能处理弱相互作用。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在高斯中推荐使用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PM6D3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PM7 (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自带色散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1607" y="327190"/>
            <a:ext cx="495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二阶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Møller-Plesset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微扰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(MP2)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559" y="1008388"/>
            <a:ext cx="5205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根据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微扰理论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推导出，是最简单的电子相关方法。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137492"/>
              </p:ext>
            </p:extLst>
          </p:nvPr>
        </p:nvGraphicFramePr>
        <p:xfrm>
          <a:off x="2358363" y="1480793"/>
          <a:ext cx="4165966" cy="77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" name="Equation" r:id="rId3" imgW="2387520" imgH="444240" progId="Equation.DSMT4">
                  <p:embed/>
                </p:oleObj>
              </mc:Choice>
              <mc:Fallback>
                <p:oleObj name="Equation" r:id="rId3" imgW="2387520" imgH="4442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8363" y="1480793"/>
                        <a:ext cx="4165966" cy="774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52559" y="2702320"/>
            <a:ext cx="122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积分变换：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23883"/>
              </p:ext>
            </p:extLst>
          </p:nvPr>
        </p:nvGraphicFramePr>
        <p:xfrm>
          <a:off x="1682400" y="2659245"/>
          <a:ext cx="39893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" name="Equation" r:id="rId5" imgW="2286000" imgH="355320" progId="Equation.DSMT4">
                  <p:embed/>
                </p:oleObj>
              </mc:Choice>
              <mc:Fallback>
                <p:oleObj name="Equation" r:id="rId5" imgW="2286000" imgH="35532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400" y="2659245"/>
                        <a:ext cx="3989387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57977"/>
              </p:ext>
            </p:extLst>
          </p:nvPr>
        </p:nvGraphicFramePr>
        <p:xfrm>
          <a:off x="778990" y="3321445"/>
          <a:ext cx="29257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" name="Equation" r:id="rId7" imgW="1676160" imgH="355320" progId="Equation.DSMT4">
                  <p:embed/>
                </p:oleObj>
              </mc:Choice>
              <mc:Fallback>
                <p:oleObj name="Equation" r:id="rId7" imgW="1676160" imgH="35532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8990" y="3321445"/>
                        <a:ext cx="2925762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426196"/>
              </p:ext>
            </p:extLst>
          </p:nvPr>
        </p:nvGraphicFramePr>
        <p:xfrm>
          <a:off x="794987" y="3945403"/>
          <a:ext cx="27924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" name="Equation" r:id="rId9" imgW="1600200" imgH="342720" progId="Equation.DSMT4">
                  <p:embed/>
                </p:oleObj>
              </mc:Choice>
              <mc:Fallback>
                <p:oleObj name="Equation" r:id="rId9" imgW="1600200" imgH="34272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4987" y="3945403"/>
                        <a:ext cx="2792412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67091"/>
              </p:ext>
            </p:extLst>
          </p:nvPr>
        </p:nvGraphicFramePr>
        <p:xfrm>
          <a:off x="778990" y="4615664"/>
          <a:ext cx="27479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" name="Equation" r:id="rId11" imgW="1574640" imgH="342720" progId="Equation.DSMT4">
                  <p:embed/>
                </p:oleObj>
              </mc:Choice>
              <mc:Fallback>
                <p:oleObj name="Equation" r:id="rId11" imgW="1574640" imgH="34272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8990" y="4615664"/>
                        <a:ext cx="2747962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96932"/>
              </p:ext>
            </p:extLst>
          </p:nvPr>
        </p:nvGraphicFramePr>
        <p:xfrm>
          <a:off x="778990" y="5212564"/>
          <a:ext cx="2705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" name="Equation" r:id="rId13" imgW="1549080" imgH="342720" progId="Equation.DSMT4">
                  <p:embed/>
                </p:oleObj>
              </mc:Choice>
              <mc:Fallback>
                <p:oleObj name="Equation" r:id="rId13" imgW="1549080" imgH="34272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8990" y="5212564"/>
                        <a:ext cx="27051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332445" y="435763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756305" y="4410640"/>
            <a:ext cx="576140" cy="2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137938" y="3599216"/>
            <a:ext cx="38133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对内存或硬盘的消耗较大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若硬盘不够，可使用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mp2(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fulldir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精度与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难分高下，但耗时高很多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NMR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和氢键键能的结果很好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严重高估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pi-pi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相互作用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607" y="327190"/>
            <a:ext cx="495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密度拟合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MP2 (DF-MP2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RI-MP2)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209357"/>
              </p:ext>
            </p:extLst>
          </p:nvPr>
        </p:nvGraphicFramePr>
        <p:xfrm>
          <a:off x="2000250" y="1406281"/>
          <a:ext cx="40989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3" imgW="2349360" imgH="711000" progId="Equation.DSMT4">
                  <p:embed/>
                </p:oleObj>
              </mc:Choice>
              <mc:Fallback>
                <p:oleObj name="Equation" r:id="rId3" imgW="2349360" imgH="7110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1406281"/>
                        <a:ext cx="409892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77883" y="999176"/>
            <a:ext cx="3808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RI (resolution of identity)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近似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013939" y="830195"/>
            <a:ext cx="2048607" cy="395654"/>
          </a:xfrm>
          <a:prstGeom prst="wedgeRectCallout">
            <a:avLst>
              <a:gd name="adj1" fmla="val -48858"/>
              <a:gd name="adj2" fmla="val 111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三中心双电子积分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643766"/>
              </p:ext>
            </p:extLst>
          </p:nvPr>
        </p:nvGraphicFramePr>
        <p:xfrm>
          <a:off x="2959702" y="3151857"/>
          <a:ext cx="2149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5" imgW="1231560" imgH="342720" progId="Equation.DSMT4">
                  <p:embed/>
                </p:oleObj>
              </mc:Choice>
              <mc:Fallback>
                <p:oleObj name="Equation" r:id="rId5" imgW="1231560" imgH="3427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9702" y="3151857"/>
                        <a:ext cx="214947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555381"/>
              </p:ext>
            </p:extLst>
          </p:nvPr>
        </p:nvGraphicFramePr>
        <p:xfrm>
          <a:off x="2564546" y="4031407"/>
          <a:ext cx="34115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7" imgW="1955520" imgH="355320" progId="Equation.DSMT4">
                  <p:embed/>
                </p:oleObj>
              </mc:Choice>
              <mc:Fallback>
                <p:oleObj name="Equation" r:id="rId7" imgW="1955520" imgH="3553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4546" y="4031407"/>
                        <a:ext cx="3411537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280"/>
              </p:ext>
            </p:extLst>
          </p:nvPr>
        </p:nvGraphicFramePr>
        <p:xfrm>
          <a:off x="3128902" y="5357272"/>
          <a:ext cx="2282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9" imgW="1307880" imgH="342720" progId="Equation.DSMT4">
                  <p:embed/>
                </p:oleObj>
              </mc:Choice>
              <mc:Fallback>
                <p:oleObj name="Equation" r:id="rId9" imgW="1307880" imgH="3427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8902" y="5357272"/>
                        <a:ext cx="22828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50585"/>
              </p:ext>
            </p:extLst>
          </p:nvPr>
        </p:nvGraphicFramePr>
        <p:xfrm>
          <a:off x="3306701" y="5954172"/>
          <a:ext cx="19272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11" imgW="1104840" imgH="342720" progId="Equation.DSMT4">
                  <p:embed/>
                </p:oleObj>
              </mc:Choice>
              <mc:Fallback>
                <p:oleObj name="Equation" r:id="rId11" imgW="1104840" imgH="3427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6701" y="5954172"/>
                        <a:ext cx="19272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8998"/>
              </p:ext>
            </p:extLst>
          </p:nvPr>
        </p:nvGraphicFramePr>
        <p:xfrm>
          <a:off x="3074134" y="4738147"/>
          <a:ext cx="23923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13" imgW="1371600" imgH="355320" progId="Equation.DSMT4">
                  <p:embed/>
                </p:oleObj>
              </mc:Choice>
              <mc:Fallback>
                <p:oleObj name="Equation" r:id="rId13" imgW="1371600" imgH="3553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74134" y="4738147"/>
                        <a:ext cx="239236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977882" y="2669027"/>
            <a:ext cx="2626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最终的双电子积分写成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7882" y="3519974"/>
            <a:ext cx="2626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其中：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11715" y="4933182"/>
            <a:ext cx="3130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RI-MP2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比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MP2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快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倍以上！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内存和硬盘的消耗也很小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能处理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100~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原子的体系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2049" y="517727"/>
            <a:ext cx="6972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密度泛函理论（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Density Functional Theory, DFT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6777"/>
          <a:stretch/>
        </p:blipFill>
        <p:spPr>
          <a:xfrm>
            <a:off x="1531398" y="1051155"/>
            <a:ext cx="5019944" cy="3296749"/>
          </a:xfrm>
          <a:prstGeom prst="rect">
            <a:avLst/>
          </a:prstGeom>
        </p:spPr>
      </p:pic>
      <p:sp>
        <p:nvSpPr>
          <p:cNvPr id="10" name="右大括号 9"/>
          <p:cNvSpPr/>
          <p:nvPr/>
        </p:nvSpPr>
        <p:spPr>
          <a:xfrm>
            <a:off x="5927087" y="2704647"/>
            <a:ext cx="290146" cy="1002323"/>
          </a:xfrm>
          <a:prstGeom prst="rightBrace">
            <a:avLst>
              <a:gd name="adj1" fmla="val 35606"/>
              <a:gd name="adj2" fmla="val 51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69987" y="3021142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纯泛函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72160" y="2171219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杂化泛函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37798" y="1694380"/>
            <a:ext cx="15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双杂化泛函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07020" y="4419667"/>
            <a:ext cx="259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密度泛函的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Jacob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天梯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3110" y="4920498"/>
            <a:ext cx="5718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不同计算任务泛函的选择：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://sobereva.com/272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3110" y="5421329"/>
            <a:ext cx="7326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慎用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B3LYP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，普通有机物一般首选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M06-2X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；如果用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B3LYP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，记得加上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GD3BJ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校正。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3110" y="6178589"/>
            <a:ext cx="6651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含过渡金属的有机物：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M06-L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MN15L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953" y="644599"/>
            <a:ext cx="150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色散校正</a:t>
            </a:r>
          </a:p>
        </p:txBody>
      </p:sp>
      <p:sp>
        <p:nvSpPr>
          <p:cNvPr id="3" name="矩形 2"/>
          <p:cNvSpPr/>
          <p:nvPr/>
        </p:nvSpPr>
        <p:spPr>
          <a:xfrm>
            <a:off x="861109" y="1258463"/>
            <a:ext cx="7324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传统密度泛函的一大缺点是无法处理色散主导的弱相互作用，例如目前使用最广泛的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B3LYP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1109" y="2196222"/>
            <a:ext cx="7324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两种处理方式：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7639" y="2617790"/>
            <a:ext cx="5978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拟合泛函参数时，考虑弱相互作用，如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M06-2X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泛函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Grimme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DFT-D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色散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校正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G16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支持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DFT-D3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校正。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4574" y="4519247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wB97XD/def2svp</a:t>
            </a:r>
          </a:p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B3LYP/6-311G(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d,p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=GD3BJ</a:t>
            </a:r>
          </a:p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M062X/6-311G**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=GD3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109" y="3845517"/>
            <a:ext cx="7324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部分泛函在定义时就已经加入了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DFT-D2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校正，如</a:t>
            </a:r>
            <a:r>
              <a:rPr lang="el-G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B97XD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B97D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09952" y="644599"/>
            <a:ext cx="217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双杂化泛函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6278" y="1469478"/>
            <a:ext cx="7324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在杂化泛函的基础上，用杂化泛函的轨道和能量做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MP2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计算，再按一定权重加入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中，得到最终的交换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相关能。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41167"/>
              </p:ext>
            </p:extLst>
          </p:nvPr>
        </p:nvGraphicFramePr>
        <p:xfrm>
          <a:off x="1751502" y="2268679"/>
          <a:ext cx="52990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3035160" imgH="241200" progId="Equation.DSMT4">
                  <p:embed/>
                </p:oleObj>
              </mc:Choice>
              <mc:Fallback>
                <p:oleObj name="Equation" r:id="rId3" imgW="303516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1502" y="2268679"/>
                        <a:ext cx="5299075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96278" y="3039999"/>
            <a:ext cx="7324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因此，双杂化泛函的计算量取决于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MP2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的计算量。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6278" y="3772430"/>
            <a:ext cx="7324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如果无法承受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CCSD(T)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的计算量，双杂化泛函是不错的高精度方法选择。高斯中推荐使用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B2PLYP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6278" y="4775627"/>
            <a:ext cx="7324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在双杂化泛函中同样可以使用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近似，但高斯不支持。可以使用免费的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ORCA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程序，且可以使用表现更出色的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PWPB95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泛函，尤其对金属有机体系。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40977" y="2751992"/>
            <a:ext cx="4765432" cy="103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基组的基本知识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2706" y="407602"/>
            <a:ext cx="411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关于基组使用的几个常识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4207" y="1282566"/>
            <a:ext cx="6321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实际的研究中，一定要加极化函数！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后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方法对极化的要求比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要高。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7644" y="2098459"/>
            <a:ext cx="2620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MP2/6-311G(2df,2p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M062X/6-311G(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d,p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3000" y="4081246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</a:rPr>
              <a:t>必须使用弥散函数的情况：阴离子体系、孤电子反应位点！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</a:rPr>
              <a:t>最好加弥散的情况：弱相互作用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</a:rPr>
              <a:t>有条件的时候加弥散：计算能垒、优化阴离子体系和弱相互作用体系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3000" y="3054637"/>
            <a:ext cx="5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使用弥散函数可能带来的问题：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基函数的线性相关、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的收敛带来困难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79609" y="1584275"/>
            <a:ext cx="3797560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H   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S   3   1.00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33.86500                0.0254938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5.094790               0.190373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1.158790               0.852161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S   1   1.00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0.325840               1.000000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S   1   1.00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0.102741               1.000000</a:t>
            </a:r>
          </a:p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  1   1.00</a:t>
            </a:r>
          </a:p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0.0360000           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1.0000000</a:t>
            </a:r>
          </a:p>
          <a:p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1   1.00</a:t>
            </a:r>
          </a:p>
          <a:p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0.750               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2706" y="980254"/>
            <a:ext cx="207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6-311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2706" y="407602"/>
            <a:ext cx="16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基组文件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6915" y="748138"/>
            <a:ext cx="5775650" cy="56323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     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S   6   1.00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4563.240                  0.00196665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682.0240                 0.0152306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154.9730                 0.0761269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44.45530                0.2608010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13.02900                0.6164620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1.827730               0.2210060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SP   3   1.00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20.96420                0.114660               0.0402487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4.803310               0.919999               0.237594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1.459330              -0.00303068     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0.815854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SP   1   1.00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0.4834560              1.000000               1.000000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SP   1   1.00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0.1455850              1.000000               1.000000</a:t>
            </a:r>
          </a:p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   1   1.00</a:t>
            </a:r>
          </a:p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0.0438000              1.0000000 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1.0000000</a:t>
            </a:r>
          </a:p>
          <a:p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  1   1.00</a:t>
            </a:r>
          </a:p>
          <a:p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0.626                  1.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625151" y="3163076"/>
            <a:ext cx="569167" cy="354564"/>
          </a:xfrm>
          <a:prstGeom prst="wedgeRectCallout">
            <a:avLst>
              <a:gd name="adj1" fmla="val 102664"/>
              <a:gd name="adj2" fmla="val -47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218" y="279919"/>
            <a:ext cx="207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6-311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3722" y="685799"/>
            <a:ext cx="413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计算化学网络学习资料推荐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2130" y="1336561"/>
            <a:ext cx="201343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计算化学公社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5854" y="183974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http://bbs.keinsci.com/forum.php</a:t>
            </a:r>
          </a:p>
        </p:txBody>
      </p:sp>
      <p:sp>
        <p:nvSpPr>
          <p:cNvPr id="7" name="矩形 6"/>
          <p:cNvSpPr/>
          <p:nvPr/>
        </p:nvSpPr>
        <p:spPr>
          <a:xfrm>
            <a:off x="2839915" y="2865891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http://sobereva.com/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2129" y="2436551"/>
            <a:ext cx="254098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思想家公社的门口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4116579"/>
            <a:ext cx="2277209" cy="22772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2129" y="3627724"/>
            <a:ext cx="2540980" cy="3909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5000"/>
              </a:lnSpc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“量子化学”公众号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22" y="323385"/>
            <a:ext cx="362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Dunning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相关一致性基组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48429" y="832550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pVDZ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pVTZ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pVQZ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1190" y="1261241"/>
            <a:ext cx="362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加弥散版本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9972" y="1996962"/>
            <a:ext cx="528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pVDZ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pVTZ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pVQZ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723622" y="1542557"/>
            <a:ext cx="1466342" cy="372524"/>
          </a:xfrm>
          <a:prstGeom prst="wedgeRectCallout">
            <a:avLst>
              <a:gd name="adj1" fmla="val -44050"/>
              <a:gd name="adj2" fmla="val 96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1190" y="2783126"/>
            <a:ext cx="362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简化的弥散版本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6687" y="3199958"/>
            <a:ext cx="528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pVDZ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pVDZ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may-cc-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pVDZ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9" name="矩形 8"/>
          <p:cNvSpPr/>
          <p:nvPr/>
        </p:nvSpPr>
        <p:spPr>
          <a:xfrm>
            <a:off x="1101190" y="3746192"/>
            <a:ext cx="564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为电子相关方法设计，密度泛函也可以使用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822" y="4575467"/>
            <a:ext cx="362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Ahlrichs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def2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系列基组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02288" y="5196394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def2-SVP, def2-TZVP, 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1190" y="5750394"/>
            <a:ext cx="4218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对密度泛函和后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方法都推荐使用！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909" y="666566"/>
            <a:ext cx="147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赝势</a:t>
            </a:r>
          </a:p>
        </p:txBody>
      </p:sp>
      <p:sp>
        <p:nvSpPr>
          <p:cNvPr id="3" name="矩形 2"/>
          <p:cNvSpPr/>
          <p:nvPr/>
        </p:nvSpPr>
        <p:spPr>
          <a:xfrm>
            <a:off x="679158" y="1586557"/>
            <a:ext cx="81307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在形成分子时，内层电子是相对较为静止的，引入赝势来代替内层电子，使基函数数目减少，降低计算量。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在拟合赝势时，可以等效地体系相对论效应，对第五周期及以后的元素尤为重要。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一般对过渡金属以及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碘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要使用赝势。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对前三周期的元素不要使用赝势基组。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使用赝势可能会影响精度。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86099" y="243436"/>
            <a:ext cx="299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常见的赝势和赝势基组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6697" y="795249"/>
            <a:ext cx="6468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用赝势时，必须用为其专门优化过的赝势基组来描述价电子。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8170" y="1292029"/>
            <a:ext cx="4532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LanL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赝势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常用的有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LanL2DZ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LanL2TZ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LanL08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316" y="2078664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2. Stuttgart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赝势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常用的有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SDD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6697" y="2864831"/>
            <a:ext cx="3367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 cc-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-PP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赝势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=D, T, Q, 5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，用于后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6697" y="3650998"/>
            <a:ext cx="4724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4. def2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系列赝势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def2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系列基组从第五周期开始是赝势基组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32002"/>
              </p:ext>
            </p:extLst>
          </p:nvPr>
        </p:nvGraphicFramePr>
        <p:xfrm>
          <a:off x="1206696" y="4811638"/>
          <a:ext cx="75856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602">
                  <a:extLst>
                    <a:ext uri="{9D8B030D-6E8A-4147-A177-3AD203B41FA5}">
                      <a16:colId xmlns:a16="http://schemas.microsoft.com/office/drawing/2014/main" val="1422917706"/>
                    </a:ext>
                  </a:extLst>
                </a:gridCol>
                <a:gridCol w="3468229">
                  <a:extLst>
                    <a:ext uri="{9D8B030D-6E8A-4147-A177-3AD203B41FA5}">
                      <a16:colId xmlns:a16="http://schemas.microsoft.com/office/drawing/2014/main" val="4073393525"/>
                    </a:ext>
                  </a:extLst>
                </a:gridCol>
                <a:gridCol w="2873780">
                  <a:extLst>
                    <a:ext uri="{9D8B030D-6E8A-4147-A177-3AD203B41FA5}">
                      <a16:colId xmlns:a16="http://schemas.microsoft.com/office/drawing/2014/main" val="167603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过渡金属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主族元素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5753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LanL2TZ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LanL2TZ(f)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LanL08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SDD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LanL08(d)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398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def2-TZVP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256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后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LanL2TZ(f)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SDD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LanL08(d)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423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cc-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pVTZ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-PP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def2-TZVPP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cc-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pVQZ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-PP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def2-QZVPP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78545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178170" y="4424777"/>
            <a:ext cx="6468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选择建议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63969" y="833811"/>
            <a:ext cx="4264269" cy="563231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B3LYP/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genecp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Cu(CO)+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1 1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      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       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        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        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空行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 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Lanl2DZ   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!Cu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Lanl2DZ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赝势基组</a:t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****</a:t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6-31G*  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****</a:t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空行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 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Lanl2DZ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 !Cu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Lanl2DZ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赝势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空行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空行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3380597" y="1447639"/>
            <a:ext cx="3679626" cy="372524"/>
          </a:xfrm>
          <a:prstGeom prst="wedgeRectCallout">
            <a:avLst>
              <a:gd name="adj1" fmla="val -40604"/>
              <a:gd name="adj2" fmla="val -120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def2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系列可直接写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M062X/def2tzvp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2982" y="279841"/>
            <a:ext cx="2708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高斯输入文件书写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9862" y="640382"/>
            <a:ext cx="157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混合基组</a:t>
            </a:r>
          </a:p>
        </p:txBody>
      </p:sp>
      <p:sp>
        <p:nvSpPr>
          <p:cNvPr id="4" name="矩形 3"/>
          <p:cNvSpPr/>
          <p:nvPr/>
        </p:nvSpPr>
        <p:spPr>
          <a:xfrm>
            <a:off x="1030850" y="1190960"/>
            <a:ext cx="719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一般化学反应中，发生变化的部分仅是活性中心部分，为了降低计算量，可对该部分使用较大基组，而其他部分使用较小基组。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3968" y="2018537"/>
            <a:ext cx="5372100" cy="427809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# m062x/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</a:t>
            </a:r>
          </a:p>
          <a:p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                 -0.00000000    0.00000000    0.00000000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H1          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-0.00000000    0.00000000    1.09000000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H2          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-0.00000000   -1.02766186   -0.36333333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H3          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-0.88998127    0.51383093   -0.36333333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H4           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0.88998127    0.51383093   -0.36333333</a:t>
            </a: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空行）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 0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6-311G*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****</a:t>
            </a: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2-5 0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6-31G**</a:t>
            </a: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****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2400" y="502004"/>
            <a:ext cx="5046785" cy="618630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# m062x/</a:t>
            </a:r>
            <a:r>
              <a:rPr lang="pt-BR" altLang="zh-CN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</a:t>
            </a: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空行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空行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0 1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C                 -0.00000000    0.00000000    0.00000000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H                 -0.00000000    0.00000000    1.09000000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H                 -0.00000000   -1.02766186   -0.36333333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H                 -0.88998127    0.51383093   -0.36333333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H                  0.88998127    0.51383093   -0.36333333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空行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     0 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   3   1.00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     3.42525091             0.15432897       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     0.62391373             0.53532814       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     0.16885540             0.44463454       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****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     0 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   3   1.00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    71.6168370              0.15432897       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    13.0450960              0.53532814       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     3.5305122              0.44463454       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SP   3   1.00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     2.9412494             -0.09996723             0.15591627       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     0.6834831              0.39951283             0.60768372       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      0.2222899              0.70011547             0.39195739       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****</a:t>
            </a:r>
            <a:br>
              <a:rPr lang="pt-BR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762" y="271172"/>
            <a:ext cx="214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自定义基组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9345" r="8435" b="11300"/>
          <a:stretch/>
        </p:blipFill>
        <p:spPr>
          <a:xfrm>
            <a:off x="247520" y="1863971"/>
            <a:ext cx="8729426" cy="4255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7520" y="1186066"/>
            <a:ext cx="387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://www.basissetexchange.org/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520" y="6624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基组数据网站：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723" y="1115166"/>
            <a:ext cx="195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基组的选择</a:t>
            </a:r>
          </a:p>
        </p:txBody>
      </p:sp>
      <p:sp>
        <p:nvSpPr>
          <p:cNvPr id="3" name="矩形 2"/>
          <p:cNvSpPr/>
          <p:nvPr/>
        </p:nvSpPr>
        <p:spPr>
          <a:xfrm>
            <a:off x="1136358" y="1779987"/>
            <a:ext cx="71987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原则上来说，基组越大，结果越好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增大基组会带来计算量的增加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结构优化对基组不敏感，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double-zeta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即可，富余时用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triple-zeta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对基组要求不如后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方法高。对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triple-zeta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结果很好，对后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triple-zeta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是底限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具体性质的计算可能有专用的基组更合适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10154" y="2874547"/>
            <a:ext cx="5284177" cy="103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结构优化和频率计算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544293"/>
            <a:ext cx="4751388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43093" y="5398049"/>
            <a:ext cx="7894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在有效的结构优化算法中，需要能量的梯度（能量对原子核坐标的导数）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3093" y="595761"/>
            <a:ext cx="7894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绝大多数的量子化学计算任务要求分子处在</a:t>
            </a:r>
            <a:r>
              <a:rPr lang="zh-CN" altLang="en-US" dirty="0" smtClean="0">
                <a:solidFill>
                  <a:srgbClr val="0000FF"/>
                </a:solidFill>
              </a:rPr>
              <a:t>平衡结构</a:t>
            </a:r>
            <a:r>
              <a:rPr lang="zh-CN" altLang="en-US" dirty="0" smtClean="0"/>
              <a:t>。在计算能量与其他性质之前必须进行结构优化。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101362" y="4132385"/>
            <a:ext cx="1652953" cy="46784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09801" y="1480039"/>
            <a:ext cx="1652953" cy="46784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8085" y="4717765"/>
            <a:ext cx="1279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势能面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3868" y="685799"/>
            <a:ext cx="4615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一、明确所研究体系的特征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8122" y="122562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体系大小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元素种类：主族、过渡金属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电荷、多重度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基态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激发态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8122" y="3459884"/>
            <a:ext cx="202262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能量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结构优化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sp>
        <p:nvSpPr>
          <p:cNvPr id="7" name="矩形 6"/>
          <p:cNvSpPr/>
          <p:nvPr/>
        </p:nvSpPr>
        <p:spPr>
          <a:xfrm>
            <a:off x="1063868" y="2998219"/>
            <a:ext cx="264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二、明确计算任务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3868" y="4975127"/>
            <a:ext cx="307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三、拥有的计算资源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88122" y="5436792"/>
            <a:ext cx="20226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服务器配置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计算软件资源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257" y="326771"/>
            <a:ext cx="179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解析梯度</a:t>
            </a:r>
          </a:p>
        </p:txBody>
      </p:sp>
      <p:sp>
        <p:nvSpPr>
          <p:cNvPr id="3" name="矩形 2"/>
          <p:cNvSpPr/>
          <p:nvPr/>
        </p:nvSpPr>
        <p:spPr>
          <a:xfrm>
            <a:off x="329257" y="4950938"/>
            <a:ext cx="150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数值梯度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259003"/>
              </p:ext>
            </p:extLst>
          </p:nvPr>
        </p:nvGraphicFramePr>
        <p:xfrm>
          <a:off x="1706875" y="1116485"/>
          <a:ext cx="5756853" cy="74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3" imgW="3429000" imgH="444240" progId="Equation.DSMT4">
                  <p:embed/>
                </p:oleObj>
              </mc:Choice>
              <mc:Fallback>
                <p:oleObj name="Equation" r:id="rId3" imgW="3429000" imgH="4442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6875" y="1116485"/>
                        <a:ext cx="5756853" cy="747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01615" y="887096"/>
            <a:ext cx="117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能量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91561"/>
              </p:ext>
            </p:extLst>
          </p:nvPr>
        </p:nvGraphicFramePr>
        <p:xfrm>
          <a:off x="672118" y="2178617"/>
          <a:ext cx="78263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5" imgW="4660560" imgH="431640" progId="Equation.DSMT4">
                  <p:embed/>
                </p:oleObj>
              </mc:Choice>
              <mc:Fallback>
                <p:oleObj name="Equation" r:id="rId5" imgW="4660560" imgH="431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118" y="2178617"/>
                        <a:ext cx="7826375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081013"/>
              </p:ext>
            </p:extLst>
          </p:nvPr>
        </p:nvGraphicFramePr>
        <p:xfrm>
          <a:off x="1194404" y="3188694"/>
          <a:ext cx="6781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7" imgW="4038480" imgH="444240" progId="Equation.DSMT4">
                  <p:embed/>
                </p:oleObj>
              </mc:Choice>
              <mc:Fallback>
                <p:oleObj name="Equation" r:id="rId7" imgW="4038480" imgH="4442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4404" y="3188694"/>
                        <a:ext cx="6781800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4334604" y="1894027"/>
            <a:ext cx="378070" cy="408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4378565" y="2813962"/>
            <a:ext cx="290147" cy="4710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06684" y="4123911"/>
            <a:ext cx="41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解析梯度的计算量一般与能量计算相当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460006"/>
              </p:ext>
            </p:extLst>
          </p:nvPr>
        </p:nvGraphicFramePr>
        <p:xfrm>
          <a:off x="3167669" y="5444679"/>
          <a:ext cx="28352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9" imgW="1688760" imgH="393480" progId="Equation.DSMT4">
                  <p:embed/>
                </p:oleObj>
              </mc:Choice>
              <mc:Fallback>
                <p:oleObj name="Equation" r:id="rId9" imgW="168876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7669" y="5444679"/>
                        <a:ext cx="28352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27320" y="6191848"/>
            <a:ext cx="797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对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个原子的体系</a:t>
            </a:r>
            <a:r>
              <a:rPr lang="zh-CN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共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个坐标，要求得数值梯度必须计算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个单点能。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90092" y="4493243"/>
            <a:ext cx="41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中的解析梯度支持到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CCSD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879" y="792763"/>
            <a:ext cx="429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几何优化不收敛的解决方法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087" y="1528506"/>
            <a:ext cx="79308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改变初始结构，尤其是过渡态的优化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使用更好的力常数：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opt=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calcall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，每一步都计算精确的力常数，十分有效，但十分昂贵；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opt(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recalc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，每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步精确计算一次力常数，设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3~5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为宜。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使用不同的坐标系。高斯默认使用冗余内坐标，尝试使用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opt=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调整步长，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opt(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maxstep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3~10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为宜，适用于优化后期结构震荡的情况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使用不同的结构优化算法，如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opt=GDIIS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对明尼苏达泛函使用更高的积分精度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尝试不同的泛函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8" t="8726" r="27788" b="8557"/>
          <a:stretch/>
        </p:blipFill>
        <p:spPr>
          <a:xfrm>
            <a:off x="5961186" y="3500058"/>
            <a:ext cx="2356338" cy="25246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087" y="45674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冻结不重要的部分，如表面催化反应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，可以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只优化表层的原子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273184" y="945041"/>
            <a:ext cx="6909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为结构优化提供力常数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验证结构优化的结果，过渡态有且仅有一虚频，中间体没有虚频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获得热力学校正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计算其他性质，如红外光谱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0911" y="3070517"/>
            <a:ext cx="7573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</a:rPr>
              <a:t>频率的计算必须与结构优化使用完全相同的方法和基组！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664" y="2442968"/>
            <a:ext cx="6547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计算频率需要能量的二阶导数，需要消耗一定的内存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2664" y="44217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频率计算的作用：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56989" y="5112263"/>
            <a:ext cx="77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使用低水平的方法进行结构优化和频率的计算，得到热力学能量校正值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在高水平方法下做单点计算，再加上前一步的热力学能量校正，得到焓或自由能等物理量。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2664" y="453427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计算化学中常用的流程：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495" y="501161"/>
            <a:ext cx="3228322" cy="19343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2348" y="572956"/>
            <a:ext cx="129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消虚频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348" y="1677583"/>
            <a:ext cx="3997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B3LYP/6-311+G**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优化，结果有虚频。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https://mmbiz.qpic.cn/mmbiz_gif/lwa2MowUUpRIr8eqmv3VwicF4oHQMT29yAYbibm02g1J92Bia8l0GkedSBNBic4qgALECxN5u03YjUCpYedUJIBeug/640?wx_fmt=gif&amp;tp=webp&amp;wxfrom=5&amp;wx_lazy=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487" y="2658969"/>
            <a:ext cx="3954637" cy="22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2348" y="2435468"/>
            <a:ext cx="43570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分析：从振动模式可以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看出是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C-N-C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这个键角的弯曲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，可以判断我们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确实得到了一个过渡态，这个过渡态连接的两个局部极小点就是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C-N-C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键角弯曲的结构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。优化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得到这个过渡态的原因就是我们所给的初始结构是一个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C-N-C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三个原子几乎共线的结构，因此自然而然地程序就优化到了这个过渡态。</a:t>
            </a:r>
          </a:p>
        </p:txBody>
      </p:sp>
      <p:sp>
        <p:nvSpPr>
          <p:cNvPr id="9" name="矩形 8"/>
          <p:cNvSpPr/>
          <p:nvPr/>
        </p:nvSpPr>
        <p:spPr>
          <a:xfrm>
            <a:off x="452348" y="5386754"/>
            <a:ext cx="551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解决方法：以键角弯曲的结构为初始猜测！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2347" y="1253297"/>
            <a:ext cx="3997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例一：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27" y="1445467"/>
            <a:ext cx="4837988" cy="2718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7856" y="1319928"/>
            <a:ext cx="331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例二：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M062X/def2svp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优化，有虚频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7856" y="3211239"/>
            <a:ext cx="324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分析：结构优化的精度不够高。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856" y="4548553"/>
            <a:ext cx="7786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解决方法：考虑到是明尼苏达泛函，使用更高的积分精度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=superfine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55377" y="2681654"/>
            <a:ext cx="2769577" cy="103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溶剂效应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3275" y="1297439"/>
            <a:ext cx="17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隐式溶剂模型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3275" y="3392276"/>
            <a:ext cx="264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显式溶剂模型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3275" y="656074"/>
            <a:ext cx="684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大多数化学反应都是在溶液中发生，计算中最好都考虑溶剂效应。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7898" y="3899300"/>
            <a:ext cx="50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溶剂参与反应的情况，需要使用显式溶剂模型。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3275" y="4898692"/>
            <a:ext cx="116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混合模型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26013" y="1838886"/>
            <a:ext cx="698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最常使用连续溶剂模型，忽略溶剂分子的结构和分布，将溶剂抽象成无限延伸的连续电介质，并包围着被溶质分子占据的空穴。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推荐使用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IEFPCM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模型和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SMD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模型。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7898" y="5405716"/>
            <a:ext cx="50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使用少量显式的溶剂分子，再使用隐式溶剂模型。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3275" y="656074"/>
            <a:ext cx="3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溶剂化自由能及溶液中自由能的计算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86497" y="1248088"/>
            <a:ext cx="6110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溶剂化自由能是指溶质从气态到溶液中的自由能变化。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推荐计算方法：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50569"/>
              </p:ext>
            </p:extLst>
          </p:nvPr>
        </p:nvGraphicFramePr>
        <p:xfrm>
          <a:off x="3266342" y="2311400"/>
          <a:ext cx="21113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3" imgW="1257120" imgH="203040" progId="Equation.DSMT4">
                  <p:embed/>
                </p:oleObj>
              </mc:Choice>
              <mc:Fallback>
                <p:oleObj name="Equation" r:id="rId3" imgW="125712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6342" y="2311400"/>
                        <a:ext cx="211137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标注 6"/>
          <p:cNvSpPr/>
          <p:nvPr/>
        </p:nvSpPr>
        <p:spPr>
          <a:xfrm>
            <a:off x="5671038" y="2751198"/>
            <a:ext cx="1989306" cy="660217"/>
          </a:xfrm>
          <a:prstGeom prst="wedgeRectCallout">
            <a:avLst>
              <a:gd name="adj1" fmla="val -58342"/>
              <a:gd name="adj2" fmla="val -76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SMD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下的单点减去气相的单点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6497" y="2854239"/>
            <a:ext cx="41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SMD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下的单点一律使用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M052x/6-31G*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6497" y="3991195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溶液中溶质的自由能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气相的自由能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溶剂化自由能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+1.89 kcal/mol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275" y="5128151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参考：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http://sobereva.com/327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607247" y="4610198"/>
            <a:ext cx="2314622" cy="660217"/>
          </a:xfrm>
          <a:prstGeom prst="wedgeRectCallout">
            <a:avLst>
              <a:gd name="adj1" fmla="val 39606"/>
              <a:gd name="adj2" fmla="val -91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气相标准态到液相标准态的自由能变化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455377" y="2681654"/>
            <a:ext cx="2769577" cy="103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硬件相关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5517" y="581941"/>
            <a:ext cx="49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了解计算机的配置：内存、硬盘和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5517" y="1308720"/>
            <a:ext cx="16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内存：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free -g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3" y="1911044"/>
            <a:ext cx="7648575" cy="77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8786" y="3270320"/>
            <a:ext cx="3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硬盘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-h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08" y="3730869"/>
            <a:ext cx="5943600" cy="198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893" y="5928527"/>
            <a:ext cx="778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注意临时文件的目录，一般位于高速硬盘；高斯任务非正常结束，会保留临时文件，记得手动删除。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215662" y="2672860"/>
            <a:ext cx="4765432" cy="103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计算化学方法概述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978" y="667797"/>
            <a:ext cx="3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：是否超线程？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723" y="1169185"/>
            <a:ext cx="775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超线程技术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能够把一个物理核心在软件层变成两个逻辑处理器，可以使处理器在某一时刻，同步并行处理更多指令和数据，实际不可实现性能双倍提升，毕竟干活的核心只有一个。超线程技术发明的初衷是充分利用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的闲置资源。但是在量子化学计算中，一般的计算任务都是高密度型的，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资源并没有多少闲置，因此超线程技术在量子化学计算中用处不大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原则：不要提交超过物理核心数。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81" y="3455376"/>
            <a:ext cx="5600700" cy="27432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732085" y="5372100"/>
            <a:ext cx="2453053" cy="2461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32085" y="5750058"/>
            <a:ext cx="2453053" cy="2461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29220" y="6330349"/>
            <a:ext cx="151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cpuinfo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9" y="2440385"/>
            <a:ext cx="4246015" cy="30341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76" y="2436033"/>
            <a:ext cx="3455378" cy="30594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55962" y="443151"/>
            <a:ext cx="253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高斯的并行效率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393" y="1110051"/>
            <a:ext cx="8598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高斯版本：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Gaussian16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A.03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服务器配置：两颗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Intel Xeon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Platinum 8163 @ 2.50GHz CPU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，共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个物理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核心。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细节：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B3LYP/def2-SVP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，共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1300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个基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函数，频率计算。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3535" y="5607988"/>
            <a:ext cx="314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不同核数下的计算时间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76258" y="5574968"/>
            <a:ext cx="3148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不同核数下的计算时间与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核的计算时间的比值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0291" y="469907"/>
            <a:ext cx="273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Hartree-Fock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853" y="1279047"/>
            <a:ext cx="7069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基于单电子近似，根据变分原理推导出：</a:t>
            </a:r>
            <a:r>
              <a:rPr lang="zh-CN" altLang="en-US" dirty="0"/>
              <a:t>	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837447"/>
              </p:ext>
            </p:extLst>
          </p:nvPr>
        </p:nvGraphicFramePr>
        <p:xfrm>
          <a:off x="2210416" y="1828800"/>
          <a:ext cx="1220536" cy="44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0416" y="1828800"/>
                        <a:ext cx="1220536" cy="44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79688"/>
              </p:ext>
            </p:extLst>
          </p:nvPr>
        </p:nvGraphicFramePr>
        <p:xfrm>
          <a:off x="4387360" y="1828800"/>
          <a:ext cx="2112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Equation" r:id="rId5" imgW="1143000" imgH="253800" progId="Equation.DSMT4">
                  <p:embed/>
                </p:oleObj>
              </mc:Choice>
              <mc:Fallback>
                <p:oleObj name="Equation" r:id="rId5" imgW="114300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7360" y="1828800"/>
                        <a:ext cx="211296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3575048" y="1982185"/>
            <a:ext cx="668216" cy="23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966748"/>
              </p:ext>
            </p:extLst>
          </p:nvPr>
        </p:nvGraphicFramePr>
        <p:xfrm>
          <a:off x="1508933" y="2947624"/>
          <a:ext cx="5756853" cy="74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7" imgW="3429000" imgH="444240" progId="Equation.DSMT4">
                  <p:embed/>
                </p:oleObj>
              </mc:Choice>
              <mc:Fallback>
                <p:oleObj name="Equation" r:id="rId7" imgW="3429000" imgH="4442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8933" y="2947624"/>
                        <a:ext cx="5756853" cy="747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923191" y="2468427"/>
            <a:ext cx="7069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能量表达式：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sp>
        <p:nvSpPr>
          <p:cNvPr id="21" name="矩形 20"/>
          <p:cNvSpPr/>
          <p:nvPr/>
        </p:nvSpPr>
        <p:spPr>
          <a:xfrm>
            <a:off x="923191" y="3924165"/>
            <a:ext cx="290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计算中最耗时的部分：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16236"/>
              </p:ext>
            </p:extLst>
          </p:nvPr>
        </p:nvGraphicFramePr>
        <p:xfrm>
          <a:off x="1746248" y="4523032"/>
          <a:ext cx="542290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9" imgW="2933640" imgH="787320" progId="Equation.DSMT4">
                  <p:embed/>
                </p:oleObj>
              </mc:Choice>
              <mc:Fallback>
                <p:oleObj name="Equation" r:id="rId9" imgW="2933640" imgH="78732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6248" y="4523032"/>
                        <a:ext cx="5422900" cy="145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标注 22"/>
          <p:cNvSpPr/>
          <p:nvPr/>
        </p:nvSpPr>
        <p:spPr>
          <a:xfrm>
            <a:off x="1229455" y="5978770"/>
            <a:ext cx="1394556" cy="395654"/>
          </a:xfrm>
          <a:prstGeom prst="wedgeRectCallout">
            <a:avLst>
              <a:gd name="adj1" fmla="val 42559"/>
              <a:gd name="adj2" fmla="val -86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单电子积分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2994023" y="6104793"/>
            <a:ext cx="1180855" cy="395654"/>
          </a:xfrm>
          <a:prstGeom prst="wedgeRectCallout">
            <a:avLst>
              <a:gd name="adj1" fmla="val -4727"/>
              <a:gd name="adj2" fmla="val -12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密度矩阵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5397253" y="6104793"/>
            <a:ext cx="1388940" cy="395654"/>
          </a:xfrm>
          <a:prstGeom prst="wedgeRectCallout">
            <a:avLst>
              <a:gd name="adj1" fmla="val -4727"/>
              <a:gd name="adj2" fmla="val -12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双电子积分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055777"/>
              </p:ext>
            </p:extLst>
          </p:nvPr>
        </p:nvGraphicFramePr>
        <p:xfrm>
          <a:off x="3868614" y="783868"/>
          <a:ext cx="110331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3" imgW="596880" imgH="203040" progId="Equation.DSMT4">
                  <p:embed/>
                </p:oleObj>
              </mc:Choice>
              <mc:Fallback>
                <p:oleObj name="Equation" r:id="rId3" imgW="596880" imgH="2030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8614" y="783868"/>
                        <a:ext cx="1103313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845163" y="1101692"/>
            <a:ext cx="1289543" cy="23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2494" y="1062433"/>
            <a:ext cx="1126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迭代求解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841987" y="2056371"/>
            <a:ext cx="1321532" cy="3253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初始猜测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>
            <a:off x="4502753" y="2381686"/>
            <a:ext cx="0" cy="26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过程 12"/>
          <p:cNvSpPr/>
          <p:nvPr/>
        </p:nvSpPr>
        <p:spPr>
          <a:xfrm>
            <a:off x="3661503" y="2655175"/>
            <a:ext cx="1698868" cy="3253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构建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Fock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矩阵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588514"/>
              </p:ext>
            </p:extLst>
          </p:nvPr>
        </p:nvGraphicFramePr>
        <p:xfrm>
          <a:off x="2536824" y="1062433"/>
          <a:ext cx="12207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5" imgW="660240" imgH="177480" progId="Equation.DSMT4">
                  <p:embed/>
                </p:oleObj>
              </mc:Choice>
              <mc:Fallback>
                <p:oleObj name="Equation" r:id="rId5" imgW="660240" imgH="17748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6824" y="1062433"/>
                        <a:ext cx="1220788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流程图: 过程 14"/>
          <p:cNvSpPr/>
          <p:nvPr/>
        </p:nvSpPr>
        <p:spPr>
          <a:xfrm>
            <a:off x="3409459" y="3241325"/>
            <a:ext cx="2235199" cy="3253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对角化得新的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/>
              <a:t>'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l-G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506777" y="2980490"/>
            <a:ext cx="0" cy="26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502753" y="3566640"/>
            <a:ext cx="0" cy="26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3698319" y="3864409"/>
            <a:ext cx="1625235" cy="4500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smtClean="0"/>
              <a:t>'==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 flipV="1">
            <a:off x="2892667" y="4089438"/>
            <a:ext cx="8424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892667" y="2817832"/>
            <a:ext cx="0" cy="127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3" idx="1"/>
          </p:cNvCxnSpPr>
          <p:nvPr/>
        </p:nvCxnSpPr>
        <p:spPr>
          <a:xfrm>
            <a:off x="2892667" y="2817832"/>
            <a:ext cx="7688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110828" y="3767379"/>
            <a:ext cx="4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02753" y="4314468"/>
            <a:ext cx="0" cy="26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可选过程 29"/>
          <p:cNvSpPr/>
          <p:nvPr/>
        </p:nvSpPr>
        <p:spPr>
          <a:xfrm>
            <a:off x="4123590" y="4604646"/>
            <a:ext cx="738553" cy="4216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收敛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76500" y="4242905"/>
            <a:ext cx="7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10516" y="5746042"/>
            <a:ext cx="7066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方程的迭代求解方法称为自洽场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(Self-consistent Field, SCF)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方法。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也是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SCF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方法。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168" y="722624"/>
            <a:ext cx="290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计算标度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52731"/>
              </p:ext>
            </p:extLst>
          </p:nvPr>
        </p:nvGraphicFramePr>
        <p:xfrm>
          <a:off x="2392851" y="1091956"/>
          <a:ext cx="49053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2654280" imgH="431640" progId="Equation.DSMT4">
                  <p:embed/>
                </p:oleObj>
              </mc:Choice>
              <mc:Fallback>
                <p:oleObj name="Equation" r:id="rId3" imgW="2654280" imgH="431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851" y="1091956"/>
                        <a:ext cx="4905375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07456" y="2154116"/>
            <a:ext cx="467616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l-G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μ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=1,N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l-G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=1,N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</a:t>
            </a:r>
            <a:r>
              <a:rPr lang="el-G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=1,N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for </a:t>
            </a:r>
            <a:r>
              <a:rPr lang="el-G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=1,N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F(</a:t>
            </a:r>
            <a:r>
              <a:rPr lang="el-G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μ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8168" y="3895091"/>
            <a:ext cx="5229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方法的标度为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，实际实现可达到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8168" y="4536893"/>
            <a:ext cx="626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高斯能处理的体系：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~400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个原子，基本不消耗内存和硬盘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8168" y="5178695"/>
            <a:ext cx="558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方法没有电子相关效应，在实际计算中不使用！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8168" y="5811674"/>
            <a:ext cx="558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方法不能描述弱相互作用。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6426" y="469853"/>
            <a:ext cx="385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SCF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不收敛的解决办法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9011" y="1423072"/>
            <a:ext cx="5134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分子结构是否合理（电荷、多重度、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悬键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问题）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坐标的单位（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Å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重金属使用了全电子基组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657" y="100093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首先检查输入是否有问题：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5" t="13906" r="32788" b="14072"/>
          <a:stretch/>
        </p:blipFill>
        <p:spPr>
          <a:xfrm>
            <a:off x="6926584" y="422442"/>
            <a:ext cx="2078494" cy="25093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0410" y="25624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计算技巧：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9010" y="3040783"/>
            <a:ext cx="79308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先用小基组做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SCF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，再用大基组做计算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guess=read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，例如先用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6-311G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，再用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6-311++G(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d,p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提高积分精度，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G09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默认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，使用可改为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G16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默认使用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=acc2e=12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密度泛函中增大积分格点的精度，尤其是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M06-2X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等明尼苏达泛函，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G09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默认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=fine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G16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默认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=ultrafine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，更高可用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=superfine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SCF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计算初期，常使用较低的积分精度以加快计算速度，可关闭这一功能 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SCF=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NoVarAcc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关闭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Incremental Fock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功能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SCF=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noincfock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以上适用于使用含弥散函数的基组的情况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9878" y="1449375"/>
            <a:ext cx="727145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使用能级移动方法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SCF=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vshift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=x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设为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300~500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。适用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HOMO-LUMO gap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较小的体系，如共轭体系、含过渡金属的体系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修改初始猜测，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guess=xxx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，高斯提供多种初始猜测，可以尝试不同的初猜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使用二次收敛法，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SCF=QC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SCF=XQC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，能很大程度上使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SCF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计算收敛，但耗时会增加很多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使用其他泛函的收敛结果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只算单点时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，用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SCF=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=6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降低收敛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限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5064369" y="3227956"/>
            <a:ext cx="2919044" cy="395654"/>
          </a:xfrm>
          <a:prstGeom prst="wedgeRectCallout">
            <a:avLst>
              <a:gd name="adj1" fmla="val -41991"/>
              <a:gd name="adj2" fmla="val -108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先做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圈，再用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SCF=QC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9878" y="4065476"/>
            <a:ext cx="7271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尽量不要使用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SCF=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maxcyc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，如果确实观察到能量在不断下降，有收敛趋势，可以尝试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00E2-D7CD-43F9-ADAF-10A3A178D9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9043</TotalTime>
  <Words>2634</Words>
  <Application>Microsoft Office PowerPoint</Application>
  <PresentationFormat>全屏显示(4:3)</PresentationFormat>
  <Paragraphs>362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等线 Light</vt:lpstr>
      <vt:lpstr>黑体</vt:lpstr>
      <vt:lpstr>Arial</vt:lpstr>
      <vt:lpstr>Calibri</vt:lpstr>
      <vt:lpstr>Calibri Light</vt:lpstr>
      <vt:lpstr>Courier New</vt:lpstr>
      <vt:lpstr>Wingdings</vt:lpstr>
      <vt:lpstr>Office 主题​​</vt:lpstr>
      <vt:lpstr>Equation</vt:lpstr>
      <vt:lpstr>合理地选择计算水平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合理地选择计算水平</dc:title>
  <dc:creator>倪 志刚</dc:creator>
  <cp:lastModifiedBy>倪 志刚</cp:lastModifiedBy>
  <cp:revision>121</cp:revision>
  <dcterms:created xsi:type="dcterms:W3CDTF">2019-09-25T11:03:31Z</dcterms:created>
  <dcterms:modified xsi:type="dcterms:W3CDTF">2019-11-01T10:30:16Z</dcterms:modified>
</cp:coreProperties>
</file>