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DB232-38AC-4876-9615-2EAEAA991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F939A8-646A-4629-8FEB-F7C3D7B8E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B987D-24C0-4EB5-91ED-27825F74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FB7D9-443D-4979-A206-4AD096BD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3F2DB-358F-4E6E-92C4-F8FF9E4B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86A2-1DB6-4306-8C59-A4D75E5B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7D2F0-485C-44E7-8D5B-29291D3E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5B401-3485-4BFD-8019-CFDC829D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AE52A-964B-4C54-A2A5-17619BD7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22372-140A-418C-86E6-A2AB6FAB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02DFE-836E-435E-AA12-85FF42D1A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55E65-FAAF-4384-BF4C-3C281E46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3E0B2-FE90-41CB-8576-03CBAA83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B7864-786F-49C6-946C-0508C328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139D7-C672-4853-A33A-40E0B81F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B73E-07D7-4077-8129-4C43C2F4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583AE-1D84-4174-AA95-4A07C28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95387-9D22-4D54-BC5C-850969E0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3B0E5-30A4-4876-8660-50F00140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8CC5-0979-4224-8922-1FF25AD6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0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D91AA-3B1E-4136-A8E2-CD2382C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A348A-FB24-49EF-91EA-794C147B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E99CC-7487-4167-98BB-9D302F93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8DE31-9B1A-4DAE-BD1A-BF16D089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45E8C-BFE8-4EE8-9C72-72EB70CA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EE2D1-713C-474F-BB34-300343FA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06342-9A00-41C6-9AFD-422B5DBAA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6BE47-4E5C-429A-9D08-B8C8EC1A2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C578D-261C-4BA9-970B-EDC79F53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6E70B-23F6-4D8D-99BD-AEE6EE34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1DA25-7FBE-475D-BDCC-9CCB9C94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8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D69DE-25BA-472B-94BF-6FCFEBFF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221A8-9EBD-48B1-AC92-FC35E4A5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C6107-072E-4CB8-AB2A-FBB39881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CC371A-2C51-400E-B640-0DF194695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1618A7-A6E8-4CC9-B291-8559E6F40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C490B-B6F7-49C0-BE3C-EB737F5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939171-B2F4-454C-823F-D2DE6BD3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D9341D-B273-4E95-9CA8-64157548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3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BAA0-0897-48BC-9E80-3863C730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442B8-4418-4731-9601-6801F4BC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7C076C-E0EA-420E-B0D6-126A3D80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BFC4B-72DD-473B-BC5B-D2AC288D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522F6-7442-4079-9672-7AC9F05E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2751F-6888-491A-85AC-21DFA3A8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0D2AA-D1C3-406F-A3C1-4D561A6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94D0-3D91-4457-80AA-14AC6EE4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D160D-53E1-433C-AC5D-BEC46506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D83D5-54DF-4731-A2BE-E8C6353D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8F99C-BCE9-4752-A3F3-1F3F2E75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C63A5-E6FD-42E8-8491-0E52A70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03744-43C7-4476-861C-8765F274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55C9B-F6AA-4061-BAA5-AD294B52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D8B645-248D-4171-87EF-3E6188FBF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0D309-CD2A-4088-834A-DCAA90CC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E964F-36E7-45F2-AA58-CA9A6642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CA1E7-C38D-47E8-ADCD-5A0E2CE1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2272A-E9E4-42F1-8E2F-9269A7F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5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5077E-6491-447A-818E-07C90CE9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76F6C-51E6-49E6-8182-283059F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BF73E-FDB7-4F8A-8835-FA4EA2345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9D28-0747-4B06-9693-503EBF93D3A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20D6E-2116-433D-BDC4-8F6977BFD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FE96F-F03B-4067-928C-8DC9DF28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80BD-73E4-4228-BF8B-C63DDF7D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9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F455-35DD-449B-9C3B-6BC3CD93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84886"/>
            <a:ext cx="12184185" cy="1081575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三种不同类型氢化反应的机理讨论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2DA8AB-0F19-4682-A9BF-B907C24C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199" y="3194538"/>
            <a:ext cx="9144000" cy="30256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5100" dirty="0"/>
              <a:t>郭家盛</a:t>
            </a:r>
            <a:endParaRPr lang="en-US" altLang="zh-CN" sz="5100" dirty="0"/>
          </a:p>
          <a:p>
            <a:pPr>
              <a:lnSpc>
                <a:spcPct val="150000"/>
              </a:lnSpc>
            </a:pPr>
            <a:r>
              <a:rPr lang="en-US" altLang="zh-CN" sz="5100" dirty="0"/>
              <a:t>17</a:t>
            </a:r>
            <a:r>
              <a:rPr lang="zh-CN" altLang="en-US" sz="5100" dirty="0"/>
              <a:t>级匡亚明学院</a:t>
            </a:r>
            <a:endParaRPr lang="en-US" altLang="zh-CN" sz="5100" dirty="0"/>
          </a:p>
          <a:p>
            <a:pPr>
              <a:lnSpc>
                <a:spcPct val="150000"/>
              </a:lnSpc>
            </a:pPr>
            <a:r>
              <a:rPr lang="en-US" altLang="zh-CN" sz="5100" dirty="0"/>
              <a:t>2019</a:t>
            </a:r>
            <a:r>
              <a:rPr lang="zh-CN" altLang="en-US" sz="5100" dirty="0"/>
              <a:t>年</a:t>
            </a:r>
            <a:r>
              <a:rPr lang="en-US" altLang="zh-CN" sz="5100" dirty="0"/>
              <a:t>11</a:t>
            </a:r>
            <a:r>
              <a:rPr lang="zh-CN" altLang="en-US" sz="5100" dirty="0"/>
              <a:t>月</a:t>
            </a:r>
            <a:r>
              <a:rPr lang="en-US" altLang="zh-CN" sz="5100" dirty="0"/>
              <a:t>13</a:t>
            </a:r>
            <a:r>
              <a:rPr lang="zh-CN" altLang="en-US" sz="5100" dirty="0"/>
              <a:t>日 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54696-EB39-4618-8145-F58B9C326184}"/>
              </a:ext>
            </a:extLst>
          </p:cNvPr>
          <p:cNvSpPr txBox="1"/>
          <p:nvPr/>
        </p:nvSpPr>
        <p:spPr>
          <a:xfrm>
            <a:off x="8264522" y="256809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计算催化课堂报告  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A167E-56C6-4897-B5ED-6FA48F3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过渡态的结构特征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44C46F-4613-443D-97DA-1BA72E900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45878"/>
              </p:ext>
            </p:extLst>
          </p:nvPr>
        </p:nvGraphicFramePr>
        <p:xfrm>
          <a:off x="1040169" y="1563044"/>
          <a:ext cx="10111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523">
                  <a:extLst>
                    <a:ext uri="{9D8B030D-6E8A-4147-A177-3AD203B41FA5}">
                      <a16:colId xmlns:a16="http://schemas.microsoft.com/office/drawing/2014/main" val="1427334020"/>
                    </a:ext>
                  </a:extLst>
                </a:gridCol>
                <a:gridCol w="1444523">
                  <a:extLst>
                    <a:ext uri="{9D8B030D-6E8A-4147-A177-3AD203B41FA5}">
                      <a16:colId xmlns:a16="http://schemas.microsoft.com/office/drawing/2014/main" val="1269905646"/>
                    </a:ext>
                  </a:extLst>
                </a:gridCol>
                <a:gridCol w="1444523">
                  <a:extLst>
                    <a:ext uri="{9D8B030D-6E8A-4147-A177-3AD203B41FA5}">
                      <a16:colId xmlns:a16="http://schemas.microsoft.com/office/drawing/2014/main" val="2719792653"/>
                    </a:ext>
                  </a:extLst>
                </a:gridCol>
                <a:gridCol w="1444523">
                  <a:extLst>
                    <a:ext uri="{9D8B030D-6E8A-4147-A177-3AD203B41FA5}">
                      <a16:colId xmlns:a16="http://schemas.microsoft.com/office/drawing/2014/main" val="1393553333"/>
                    </a:ext>
                  </a:extLst>
                </a:gridCol>
                <a:gridCol w="1444523">
                  <a:extLst>
                    <a:ext uri="{9D8B030D-6E8A-4147-A177-3AD203B41FA5}">
                      <a16:colId xmlns:a16="http://schemas.microsoft.com/office/drawing/2014/main" val="4082513675"/>
                    </a:ext>
                  </a:extLst>
                </a:gridCol>
                <a:gridCol w="1444523">
                  <a:extLst>
                    <a:ext uri="{9D8B030D-6E8A-4147-A177-3AD203B41FA5}">
                      <a16:colId xmlns:a16="http://schemas.microsoft.com/office/drawing/2014/main" val="3346028672"/>
                    </a:ext>
                  </a:extLst>
                </a:gridCol>
                <a:gridCol w="1444523">
                  <a:extLst>
                    <a:ext uri="{9D8B030D-6E8A-4147-A177-3AD203B41FA5}">
                      <a16:colId xmlns:a16="http://schemas.microsoft.com/office/drawing/2014/main" val="78307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P-C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键长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(Å)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H-H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键长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(Å)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P-H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键长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(Å)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P-H-H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C-P-C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H-P-C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75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底物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——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——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99.6°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——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36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98.1°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107.6°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108.9°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887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9995308-4532-403D-9280-8D315B244E98}"/>
              </a:ext>
            </a:extLst>
          </p:cNvPr>
          <p:cNvSpPr txBox="1"/>
          <p:nvPr/>
        </p:nvSpPr>
        <p:spPr>
          <a:xfrm>
            <a:off x="1040169" y="2769832"/>
            <a:ext cx="10111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结论：</a:t>
            </a:r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800" dirty="0"/>
              <a:t>、过渡态中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H-H</a:t>
            </a:r>
            <a:r>
              <a:rPr lang="zh-CN" altLang="en-US" sz="2800" dirty="0"/>
              <a:t>键已经断裂，而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P-H</a:t>
            </a:r>
            <a:r>
              <a:rPr lang="zh-CN" altLang="en-US" sz="2800" dirty="0"/>
              <a:t>键接近形成，这说明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PMe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/>
              <a:t>的氢化反应是分步进行的离子机理；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、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800" dirty="0"/>
              <a:t>与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z="2800" dirty="0"/>
              <a:t>的结合必须在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与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PMe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/>
              <a:t>具有一定取向时才能进行；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/>
              <a:t>、从键角数据推断，过程中的鏻离子可能是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/>
              <a:t>杂化。结合化学直觉，鏻离子很可能带正电，而剩余的一个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z="2800" dirty="0"/>
              <a:t>为氢负离子</a:t>
            </a:r>
          </a:p>
        </p:txBody>
      </p:sp>
    </p:spTree>
    <p:extLst>
      <p:ext uri="{BB962C8B-B14F-4D97-AF65-F5344CB8AC3E}">
        <p14:creationId xmlns:p14="http://schemas.microsoft.com/office/powerpoint/2010/main" val="242844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0A945-4C65-49DD-9B12-A8A7AADB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PMe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/>
              <a:t>氢化过渡态的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NBO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FE119-BA75-4615-82F2-E6194E25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分析结果支持了之前的全部论述。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/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dirty="0"/>
              <a:t>的杂化大约为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/>
              <a:t>不等性杂化，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dirty="0"/>
              <a:t>轨道成分介于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2.8-3.3</a:t>
            </a:r>
            <a:r>
              <a:rPr lang="zh-CN" altLang="en-US" dirty="0"/>
              <a:t>之间；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/>
              <a:t>、自然电荷分析表明鏻离子带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0.88</a:t>
            </a:r>
            <a:r>
              <a:rPr lang="zh-CN" altLang="en-US" dirty="0"/>
              <a:t>个正电荷，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dirty="0"/>
              <a:t>带等量的负电荷；</a:t>
            </a:r>
          </a:p>
        </p:txBody>
      </p:sp>
    </p:spTree>
    <p:extLst>
      <p:ext uri="{BB962C8B-B14F-4D97-AF65-F5344CB8AC3E}">
        <p14:creationId xmlns:p14="http://schemas.microsoft.com/office/powerpoint/2010/main" val="416926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4F050-588C-48A6-ADF2-F00F1338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某种单线态卡宾的氢化反应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54CC0-AEA7-4310-A677-423395A7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计算方法：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DFT/B3LYP</a:t>
            </a:r>
          </a:p>
          <a:p>
            <a:pPr marL="0" indent="0">
              <a:buNone/>
            </a:pPr>
            <a:r>
              <a:rPr lang="zh-CN" altLang="en-US" dirty="0"/>
              <a:t>基组：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6-31+G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计算内容：反应的过渡态结构和其中的电子相互作用，反应中的能量变化，过渡态的反应路径搜索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软件：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 09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AE2D9C-0EE5-4C81-8351-733C9171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7234"/>
            <a:ext cx="2655800" cy="17946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E1D089-1A52-4B32-813B-13312F6F4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72" y="4514883"/>
            <a:ext cx="2278347" cy="17972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40DCFA-B7D7-4B94-BA56-A46455D03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20" y="4514693"/>
            <a:ext cx="2549591" cy="17937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27FF4E-E510-4B6A-9E65-73A9DB07A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02" y="5171786"/>
            <a:ext cx="904476" cy="48556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DFABD0A-EA4F-4B54-8FE6-12440AD58EEE}"/>
              </a:ext>
            </a:extLst>
          </p:cNvPr>
          <p:cNvSpPr txBox="1"/>
          <p:nvPr/>
        </p:nvSpPr>
        <p:spPr>
          <a:xfrm>
            <a:off x="3438819" y="5029845"/>
            <a:ext cx="452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9FDE34-EE76-4017-8FDF-F083DF31CBB6}"/>
              </a:ext>
            </a:extLst>
          </p:cNvPr>
          <p:cNvCxnSpPr>
            <a:cxnSpLocks/>
          </p:cNvCxnSpPr>
          <p:nvPr/>
        </p:nvCxnSpPr>
        <p:spPr>
          <a:xfrm>
            <a:off x="4831568" y="5450868"/>
            <a:ext cx="826715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5566D4-5CD3-47CA-BF96-B9D11DF82C9B}"/>
              </a:ext>
            </a:extLst>
          </p:cNvPr>
          <p:cNvCxnSpPr>
            <a:cxnSpLocks/>
          </p:cNvCxnSpPr>
          <p:nvPr/>
        </p:nvCxnSpPr>
        <p:spPr>
          <a:xfrm>
            <a:off x="8039112" y="5413486"/>
            <a:ext cx="826715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7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7D87F-FA7D-426D-A8D2-A22A37FE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zh-CN" altLang="en-US" dirty="0"/>
              <a:t>反应势能图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BAB7E8-557C-44F1-9696-2F9B208B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00" y="2085446"/>
            <a:ext cx="3406492" cy="26871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E06150-AF40-4CFD-923E-600A7F3D8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6342"/>
            <a:ext cx="6697490" cy="53565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832CBD-93F9-423D-8D02-95E20C0F538A}"/>
              </a:ext>
            </a:extLst>
          </p:cNvPr>
          <p:cNvSpPr txBox="1"/>
          <p:nvPr/>
        </p:nvSpPr>
        <p:spPr>
          <a:xfrm>
            <a:off x="1980645" y="1354138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G(298K)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7E116-49C7-43B5-96EE-3FC5C06C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反应路径搜索结果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F5345B-0C39-47C8-8257-F73CC4B3A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090" y="1504255"/>
            <a:ext cx="6377819" cy="49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0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F09FA-9203-43DA-84CB-53C3402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过渡态的结构特征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D1F58B-8E74-4249-A2E7-7A190B3E4630}"/>
              </a:ext>
            </a:extLst>
          </p:cNvPr>
          <p:cNvSpPr txBox="1"/>
          <p:nvPr/>
        </p:nvSpPr>
        <p:spPr>
          <a:xfrm>
            <a:off x="838200" y="1615736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结论：</a:t>
            </a:r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800" dirty="0"/>
              <a:t>、底物与反应物的环结构基本保持了不变。在此简略起见，不列出具体数据；</a:t>
            </a:r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、过渡态中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H-H</a:t>
            </a:r>
            <a:r>
              <a:rPr lang="zh-CN" altLang="en-US" sz="2800" dirty="0"/>
              <a:t>键长被拉长到了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1.70Å</a:t>
            </a:r>
            <a:r>
              <a:rPr lang="zh-CN" altLang="en-US" sz="2800" dirty="0"/>
              <a:t>，暗示此时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H-H</a:t>
            </a:r>
            <a:r>
              <a:rPr lang="zh-CN" altLang="en-US" sz="2800" dirty="0"/>
              <a:t>键是断裂状态；而卡宾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C-H</a:t>
            </a:r>
            <a:r>
              <a:rPr lang="zh-CN" altLang="en-US" sz="2800" dirty="0"/>
              <a:t>键长为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1.09Å</a:t>
            </a:r>
            <a:r>
              <a:rPr lang="zh-CN" altLang="en-US" sz="2800" dirty="0"/>
              <a:t>，说明此时这个键接近形成。如此看来，单线态卡宾的氢化反应也是分步的，但不如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PMe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/>
              <a:t>的分步更为彻底；</a:t>
            </a:r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/>
              <a:t>、在过渡态中能明显观察出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分子与卡宾也形成了一定取向，这是反应发生的先决条件；</a:t>
            </a:r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800" dirty="0"/>
              <a:t>、由于此单线态卡宾结构特殊，其五元环可能有芳香性，所以过渡态也可能不会破坏这种芳香性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E62022-CDF3-4AB6-A787-EBACA6D8A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9" y="68565"/>
            <a:ext cx="2438645" cy="19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60BF-D99A-473D-B243-91C9DDCC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单线态卡宾氢化的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NBO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BD52A-F3CC-4153-8550-0CD33C3B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/>
              <a:t>、否定了关于芳香性的论述，而是把各环中的键看作独立的；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/>
              <a:t>、支持了分步机理，并指出被卡宾结合的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dirty="0"/>
              <a:t>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dirty="0"/>
              <a:t>，而另一个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dirty="0"/>
              <a:t>为氢负离子，二者各带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0.70</a:t>
            </a:r>
            <a:r>
              <a:rPr lang="zh-CN" altLang="en-US" dirty="0"/>
              <a:t>个正电荷和负电荷，这表明此反应的机理与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PMe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较为</a:t>
            </a:r>
            <a:r>
              <a:rPr lang="zh-CN" altLang="en-US" dirty="0"/>
              <a:t>接近；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/>
              <a:t>、反应中心的卡宾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/>
              <a:t>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/>
              <a:t>的键成分为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/>
              <a:t>，但与</a:t>
            </a:r>
            <a:r>
              <a:rPr lang="en-US" altLang="zh-CN" dirty="0"/>
              <a:t>H</a:t>
            </a:r>
            <a:r>
              <a:rPr lang="zh-CN" altLang="en-US" dirty="0"/>
              <a:t>的键为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1.38</a:t>
            </a:r>
            <a:r>
              <a:rPr lang="zh-CN" altLang="en-US" dirty="0"/>
              <a:t>，表明此碳的杂化方式并不是简单的纯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/>
              <a:t>杂化</a:t>
            </a:r>
          </a:p>
        </p:txBody>
      </p:sp>
    </p:spTree>
    <p:extLst>
      <p:ext uri="{BB962C8B-B14F-4D97-AF65-F5344CB8AC3E}">
        <p14:creationId xmlns:p14="http://schemas.microsoft.com/office/powerpoint/2010/main" val="33373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61BE4-B0A8-4FAB-BBA4-B9D8F9C2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64"/>
            <a:ext cx="12192000" cy="95652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I. H</a:t>
            </a:r>
            <a:r>
              <a:rPr lang="en-US" altLang="zh-CN" b="1" baseline="-2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Activation by Pt(PMe</a:t>
            </a:r>
            <a:r>
              <a:rPr lang="en-US" altLang="zh-CN" b="1" baseline="-2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b="1" baseline="-2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9B143-07D3-4BE0-BC11-ADE4E65B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计算方法：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DFT/B3LYP</a:t>
            </a:r>
          </a:p>
          <a:p>
            <a:pPr marL="0" indent="0">
              <a:buNone/>
            </a:pPr>
            <a:r>
              <a:rPr lang="zh-CN" altLang="en-US" dirty="0"/>
              <a:t>基组：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Pt: modified-LanL2DZ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P, C, H: 6-31+G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计算内容：反应的过渡态结构和其中的电子相互作用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软件：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 09</a:t>
            </a: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7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61BE4-B0A8-4FAB-BBA4-B9D8F9C2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64"/>
            <a:ext cx="12192000" cy="95652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Results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9B143-07D3-4BE0-BC11-ADE4E65B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Optimized Geometries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Gibbs Energy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NBO Analysis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基组：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Pt: modified-LanL2DZ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P, C, H: 6-31+G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计算内容：反应的过渡态结构和其中的电子相互作用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软件：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 09</a:t>
            </a: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0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7292057-DAFA-4BAF-B058-9B259779F437}"/>
              </a:ext>
            </a:extLst>
          </p:cNvPr>
          <p:cNvGrpSpPr/>
          <p:nvPr/>
        </p:nvGrpSpPr>
        <p:grpSpPr>
          <a:xfrm>
            <a:off x="1075821" y="382191"/>
            <a:ext cx="10040358" cy="2204196"/>
            <a:chOff x="497436" y="426579"/>
            <a:chExt cx="10040358" cy="22041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B40EBF-196F-420F-AE07-AFFEC4288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491" y="426579"/>
              <a:ext cx="3471303" cy="220419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C9ABD9-76AD-403F-8EF9-258C049F2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36" y="426580"/>
              <a:ext cx="3355460" cy="21994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67285D4-553C-457B-9D7E-6B11881A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47" y="1137651"/>
              <a:ext cx="1447925" cy="77730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EC38D00-7534-4D0A-8647-98B454CE1ADD}"/>
                </a:ext>
              </a:extLst>
            </p:cNvPr>
            <p:cNvSpPr txBox="1"/>
            <p:nvPr/>
          </p:nvSpPr>
          <p:spPr>
            <a:xfrm>
              <a:off x="3883085" y="1181028"/>
              <a:ext cx="4527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3F2640-B1D0-4EE0-8729-BD7E5E65309D}"/>
                </a:ext>
              </a:extLst>
            </p:cNvPr>
            <p:cNvCxnSpPr>
              <a:cxnSpLocks/>
            </p:cNvCxnSpPr>
            <p:nvPr/>
          </p:nvCxnSpPr>
          <p:spPr>
            <a:xfrm>
              <a:off x="5942781" y="1526305"/>
              <a:ext cx="1062000" cy="237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C2B467CE-F5C5-4665-87B8-B41FBF28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4203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6379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86510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678313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4911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000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Pt-P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键长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(Å)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H-H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键长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(Å)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P-Pt-P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H-Pt-H</a:t>
                      </a: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键角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68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底物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180°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——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17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129.1°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26.3°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31991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68C345D4-DF96-486C-AA49-938AF9DA1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73" y="4150940"/>
            <a:ext cx="3418254" cy="22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83C4-2902-4CE9-A695-78239F07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Pt(PMe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氢化中的电子相互作用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543851-8460-4F7A-9FAC-6F659350E425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NBO</a:t>
            </a:r>
            <a:r>
              <a:rPr lang="zh-CN" altLang="en-US" sz="2800" dirty="0"/>
              <a:t>分析，可以明显观察到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zh-CN" altLang="en-US" sz="2800" dirty="0"/>
              <a:t>之间的电子转移，以及这对于过渡态的稳定作用。通过计算得到这使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H-H</a:t>
            </a:r>
            <a:r>
              <a:rPr lang="zh-CN" altLang="en-US" sz="2800" dirty="0"/>
              <a:t>键键级减小为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5/6</a:t>
            </a:r>
            <a:r>
              <a:rPr lang="zh-CN" altLang="en-US" sz="2800" dirty="0"/>
              <a:t>。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06BBD25-2228-47AD-9408-F69D824F4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70156"/>
              </p:ext>
            </p:extLst>
          </p:nvPr>
        </p:nvGraphicFramePr>
        <p:xfrm>
          <a:off x="2190124" y="2831446"/>
          <a:ext cx="781175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938">
                  <a:extLst>
                    <a:ext uri="{9D8B030D-6E8A-4147-A177-3AD203B41FA5}">
                      <a16:colId xmlns:a16="http://schemas.microsoft.com/office/drawing/2014/main" val="1073692257"/>
                    </a:ext>
                  </a:extLst>
                </a:gridCol>
                <a:gridCol w="1952938">
                  <a:extLst>
                    <a:ext uri="{9D8B030D-6E8A-4147-A177-3AD203B41FA5}">
                      <a16:colId xmlns:a16="http://schemas.microsoft.com/office/drawing/2014/main" val="3186422815"/>
                    </a:ext>
                  </a:extLst>
                </a:gridCol>
                <a:gridCol w="1952938">
                  <a:extLst>
                    <a:ext uri="{9D8B030D-6E8A-4147-A177-3AD203B41FA5}">
                      <a16:colId xmlns:a16="http://schemas.microsoft.com/office/drawing/2014/main" val="4158251430"/>
                    </a:ext>
                  </a:extLst>
                </a:gridCol>
                <a:gridCol w="1952938">
                  <a:extLst>
                    <a:ext uri="{9D8B030D-6E8A-4147-A177-3AD203B41FA5}">
                      <a16:colId xmlns:a16="http://schemas.microsoft.com/office/drawing/2014/main" val="1976984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电子给体轨道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电子受体轨道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稳定化能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(MP2)/kcal·mol</a:t>
                      </a:r>
                      <a:r>
                        <a:rPr lang="en-US" altLang="zh-CN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73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H-H</a:t>
                      </a:r>
                      <a:r>
                        <a:rPr lang="zh-CN" altLang="en-US" dirty="0"/>
                        <a:t>成键轨道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 6p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66.67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7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 5d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H-H</a:t>
                      </a:r>
                      <a:r>
                        <a:rPr lang="zh-CN" altLang="en-US" dirty="0"/>
                        <a:t>反键轨道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31.26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2764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33E20FE-D9B9-492F-9422-3BB342BF5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11" y="4509145"/>
            <a:ext cx="6989177" cy="18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7B10FE-4136-4FC1-BA62-EC455F8425EE}"/>
              </a:ext>
            </a:extLst>
          </p:cNvPr>
          <p:cNvSpPr txBox="1"/>
          <p:nvPr/>
        </p:nvSpPr>
        <p:spPr>
          <a:xfrm>
            <a:off x="736847" y="559293"/>
            <a:ext cx="534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NBO</a:t>
            </a:r>
            <a:r>
              <a:rPr lang="zh-CN" altLang="en-US" sz="4400" dirty="0"/>
              <a:t>分析的其他结果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B7F99-415E-457D-9B0D-B78CC5218CEF}"/>
              </a:ext>
            </a:extLst>
          </p:cNvPr>
          <p:cNvSpPr txBox="1"/>
          <p:nvPr/>
        </p:nvSpPr>
        <p:spPr>
          <a:xfrm>
            <a:off x="736847" y="1562470"/>
            <a:ext cx="107183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800" dirty="0"/>
              <a:t>、反应过程中没有明显的电荷分离存在，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zh-CN" altLang="en-US" sz="2800" dirty="0"/>
              <a:t>配合物和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分子分别仅获得了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zh-CN" altLang="en-US" sz="2800" dirty="0"/>
              <a:t>的负电荷和正电荷；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、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zh-CN" altLang="en-US" sz="2800" dirty="0"/>
              <a:t>的杂化状态从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zh-CN" altLang="en-US" sz="2800" dirty="0"/>
              <a:t>转变为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0.12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1.84</a:t>
            </a:r>
            <a:r>
              <a:rPr lang="zh-CN" altLang="en-US" sz="2800" dirty="0"/>
              <a:t>，表明过渡态处于介于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zh-CN" altLang="en-US" sz="2800" dirty="0"/>
              <a:t>杂化和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dsp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杂化之间的状态；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/>
              <a:t>、过渡态中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zh-CN" altLang="en-US" sz="2800" dirty="0"/>
              <a:t>带有负电荷，且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/>
              <a:t>向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zh-CN" altLang="en-US" sz="2800" dirty="0"/>
              <a:t>的电子转移导致的稳定化能更大。这可能说明在此反应中配体向中心原子的电子转移占主导作用，如果在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zh-CN" altLang="en-US" sz="2800" dirty="0"/>
              <a:t>上增加吸电子配体可能会降低反应活化能</a:t>
            </a:r>
          </a:p>
        </p:txBody>
      </p:sp>
    </p:spTree>
    <p:extLst>
      <p:ext uri="{BB962C8B-B14F-4D97-AF65-F5344CB8AC3E}">
        <p14:creationId xmlns:p14="http://schemas.microsoft.com/office/powerpoint/2010/main" val="418975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6C8EA-8571-4FA0-9F4C-31EFEB07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PMe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/>
              <a:t>的氢化反应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C998C-172F-48B7-BE22-7BFC8F52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6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计算方法：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DFT/B3LYP</a:t>
            </a:r>
          </a:p>
          <a:p>
            <a:pPr marL="0" indent="0">
              <a:buNone/>
            </a:pPr>
            <a:r>
              <a:rPr lang="zh-CN" altLang="en-US" dirty="0"/>
              <a:t>基组：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6-311+G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计算内容：反应的过渡态结构和其中的电子相互作用，反应中的能量变化，过渡态的反应路径搜索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软件：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 09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D169DB3-77DC-4D77-8D8B-880688892B1B}"/>
              </a:ext>
            </a:extLst>
          </p:cNvPr>
          <p:cNvGrpSpPr/>
          <p:nvPr/>
        </p:nvGrpSpPr>
        <p:grpSpPr>
          <a:xfrm>
            <a:off x="400872" y="4387341"/>
            <a:ext cx="11390255" cy="1882479"/>
            <a:chOff x="711609" y="4385424"/>
            <a:chExt cx="11390255" cy="188247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CB780E6-A2BC-420C-B334-2370D1FE5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9" y="4385424"/>
              <a:ext cx="3181717" cy="187432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C3BBD2-33D0-4C37-B27B-5D3B1E05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996" y="5007357"/>
              <a:ext cx="1174372" cy="63045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15BA388-88F6-4A21-A78B-9E2E511EFFC2}"/>
                </a:ext>
              </a:extLst>
            </p:cNvPr>
            <p:cNvSpPr txBox="1"/>
            <p:nvPr/>
          </p:nvSpPr>
          <p:spPr>
            <a:xfrm>
              <a:off x="3836235" y="4937863"/>
              <a:ext cx="4527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2059F60-4C30-48B7-8382-98D1A7D1467D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12" y="5322583"/>
              <a:ext cx="907276" cy="642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45B4AAD-61BA-494C-919E-7DBB949B0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327" y="4395955"/>
              <a:ext cx="2141537" cy="187194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DD1F7CE-E190-47F1-8C92-BD728F1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8947435" y="5329005"/>
              <a:ext cx="965048" cy="237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B1CBC1B-B28C-421C-A2C1-CF43CD70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332" y="4390107"/>
              <a:ext cx="2433259" cy="1877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91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AB5F5-BA66-4393-A6DA-5B976004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zh-CN" altLang="en-US" dirty="0"/>
              <a:t>反应势能图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8F0D1-4DA4-4BA6-BB81-A8DF03BC0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84" y="2219442"/>
            <a:ext cx="3706955" cy="24191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00EF20-5BCA-4A3A-AE15-D93E4C6C2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8485"/>
            <a:ext cx="6725575" cy="52952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1E0622-B5A8-4333-A606-3B10F7492EA0}"/>
              </a:ext>
            </a:extLst>
          </p:cNvPr>
          <p:cNvSpPr txBox="1"/>
          <p:nvPr/>
        </p:nvSpPr>
        <p:spPr>
          <a:xfrm>
            <a:off x="1856357" y="1283117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G(298K)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58BC-C4F0-4CC8-82AD-7AE47628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反应路径搜索结果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DDB5A87-AF56-458B-A7FC-197E13AB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9228" y="1449419"/>
            <a:ext cx="7453544" cy="49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3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857</Words>
  <Application>Microsoft Office PowerPoint</Application>
  <PresentationFormat>宽屏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Times New Roman</vt:lpstr>
      <vt:lpstr>Wingdings</vt:lpstr>
      <vt:lpstr>Office 主题​​</vt:lpstr>
      <vt:lpstr>三种不同类型氢化反应的机理讨论</vt:lpstr>
      <vt:lpstr>I. H2 Activation by Pt(PMe3)2</vt:lpstr>
      <vt:lpstr>Results</vt:lpstr>
      <vt:lpstr>PowerPoint 演示文稿</vt:lpstr>
      <vt:lpstr>Pt(PMe3)2氢化中的电子相互作用</vt:lpstr>
      <vt:lpstr>PowerPoint 演示文稿</vt:lpstr>
      <vt:lpstr>PMe3的氢化反应</vt:lpstr>
      <vt:lpstr>反应势能图</vt:lpstr>
      <vt:lpstr>反应路径搜索结果</vt:lpstr>
      <vt:lpstr>过渡态的结构特征</vt:lpstr>
      <vt:lpstr>PMe3氢化过渡态的NBO分析</vt:lpstr>
      <vt:lpstr>某种单线态卡宾的氢化反应</vt:lpstr>
      <vt:lpstr>反应势能图</vt:lpstr>
      <vt:lpstr>反应路径搜索结果</vt:lpstr>
      <vt:lpstr>过渡态的结构特征</vt:lpstr>
      <vt:lpstr>单线态卡宾氢化的NBO分析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三种不同类型氢化反应的机理讨论</dc:title>
  <dc:creator>家盛 郭</dc:creator>
  <cp:lastModifiedBy>zgx</cp:lastModifiedBy>
  <cp:revision>25</cp:revision>
  <dcterms:created xsi:type="dcterms:W3CDTF">2019-11-13T08:13:10Z</dcterms:created>
  <dcterms:modified xsi:type="dcterms:W3CDTF">2019-11-13T12:14:02Z</dcterms:modified>
</cp:coreProperties>
</file>