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3" r:id="rId6"/>
    <p:sldId id="265" r:id="rId7"/>
    <p:sldId id="271" r:id="rId8"/>
    <p:sldId id="273" r:id="rId9"/>
    <p:sldId id="275" r:id="rId10"/>
    <p:sldId id="279" r:id="rId11"/>
    <p:sldId id="282" r:id="rId12"/>
    <p:sldId id="284" r:id="rId13"/>
    <p:sldId id="285" r:id="rId14"/>
    <p:sldId id="289" r:id="rId15"/>
    <p:sldId id="291" r:id="rId16"/>
    <p:sldId id="29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B9B"/>
    <a:srgbClr val="FF7D7D"/>
    <a:srgbClr val="FFC1C1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D82D-40EB-4C14-86D7-CA5B0D57CA0B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30C0-D1F8-41BC-8608-4640F11C97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B034-F80E-4022-956C-304D89669D77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56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6339-EA25-4F31-B2CC-BF0296A536CB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78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82C-52F6-409A-B95F-BE099B73F2C0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000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CE30-BD43-484E-A23C-7220F5D63816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989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33DD-2B18-40CA-B60F-88EC0FB731D1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96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1A00-32D3-4D50-9BA1-EE28DDFC9D4D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9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EEAF-95C0-4460-A41D-F8F3E7B42D45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151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78C8-0D4C-4B56-BED6-A375A1E4123E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74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9D5B-2C0A-4AF3-9575-022510A4468A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32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6A7C-2DCD-4B7F-96C6-5D7554A96223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099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7E24-CAC2-4A92-B027-5F5F5B53F1CA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441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1AE5-4DCF-40CE-B8CD-D88C45178FB4}" type="datetime1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4C74-BF60-4CE0-8FC9-3A26C055D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595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92" y="2789421"/>
            <a:ext cx="3257005" cy="27510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438" y="605245"/>
            <a:ext cx="849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Chapter 7. Energy Surfaces and Kinetic Analyses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54359" y="1878440"/>
            <a:ext cx="313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动力学</a:t>
            </a:r>
            <a:r>
              <a:rPr lang="en-US" altLang="zh-CN" dirty="0" smtClean="0">
                <a:solidFill>
                  <a:srgbClr val="FF0000"/>
                </a:solidFill>
              </a:rPr>
              <a:t>(kinetics)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zh-CN" altLang="en-US" dirty="0" smtClean="0">
                <a:solidFill>
                  <a:srgbClr val="FF0000"/>
                </a:solidFill>
              </a:rPr>
              <a:t>学</a:t>
            </a:r>
            <a:r>
              <a:rPr lang="en-US" altLang="zh-CN" dirty="0" smtClean="0">
                <a:solidFill>
                  <a:srgbClr val="FF0000"/>
                </a:solidFill>
              </a:rPr>
              <a:t>(dynamics)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>
            <a:off x="2386804" y="1981589"/>
            <a:ext cx="869872" cy="440031"/>
          </a:xfrm>
          <a:prstGeom prst="arc">
            <a:avLst>
              <a:gd name="adj1" fmla="val 18129748"/>
              <a:gd name="adj2" fmla="val 4008086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86669" y="2050597"/>
            <a:ext cx="271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/>
                </a:solidFill>
              </a:rPr>
              <a:t>化学动力学研究由宏观向微观的转变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44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12" y="1446820"/>
            <a:ext cx="3916454" cy="37387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9501" y="364841"/>
            <a:ext cx="4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Curtin-Hammett</a:t>
            </a:r>
            <a:r>
              <a:rPr lang="zh-CN" altLang="en-US" b="1" dirty="0" smtClean="0">
                <a:solidFill>
                  <a:srgbClr val="0033CC"/>
                </a:solidFill>
              </a:rPr>
              <a:t>原理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4" y="4182309"/>
            <a:ext cx="2386425" cy="100330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50661" y="1866566"/>
                <a:ext cx="1354153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/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61" y="1866566"/>
                <a:ext cx="1354153" cy="331437"/>
              </a:xfrm>
              <a:prstGeom prst="rect">
                <a:avLst/>
              </a:prstGeom>
              <a:blipFill rotWithShape="0">
                <a:blip r:embed="rId4"/>
                <a:stretch>
                  <a:fillRect l="-675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50661" y="2454442"/>
                <a:ext cx="1267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61" y="2454442"/>
                <a:ext cx="126797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327" r="-96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50661" y="2937066"/>
                <a:ext cx="1283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61" y="2937066"/>
                <a:ext cx="128394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86" r="-142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1907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24" y="1359569"/>
            <a:ext cx="4052648" cy="40546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9501" y="364841"/>
            <a:ext cx="4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微观可逆性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2081" y="6179791"/>
            <a:ext cx="767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正负</a:t>
            </a:r>
            <a:r>
              <a:rPr lang="zh-CN" altLang="en-US" dirty="0" smtClean="0">
                <a:solidFill>
                  <a:srgbClr val="FF0000"/>
                </a:solidFill>
              </a:rPr>
              <a:t>反应经历相同的过渡态和中间体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7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827" t="51974" r="5987"/>
          <a:stretch/>
        </p:blipFill>
        <p:spPr>
          <a:xfrm>
            <a:off x="4644191" y="2408864"/>
            <a:ext cx="4235116" cy="2409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6368" t="3716" r="7200" b="50235"/>
          <a:stretch/>
        </p:blipFill>
        <p:spPr>
          <a:xfrm>
            <a:off x="303707" y="2508041"/>
            <a:ext cx="4087820" cy="23100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9501" y="1038610"/>
            <a:ext cx="4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动力学控制 </a:t>
            </a:r>
            <a:r>
              <a:rPr lang="en-US" altLang="zh-CN" b="1" dirty="0" smtClean="0">
                <a:solidFill>
                  <a:srgbClr val="0033CC"/>
                </a:solidFill>
              </a:rPr>
              <a:t>vs. </a:t>
            </a:r>
            <a:r>
              <a:rPr lang="zh-CN" altLang="en-US" b="1" dirty="0" smtClean="0">
                <a:solidFill>
                  <a:srgbClr val="0033CC"/>
                </a:solidFill>
              </a:rPr>
              <a:t>热力学控制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205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8" y="1933742"/>
            <a:ext cx="8423430" cy="315561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070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53" y="2091926"/>
            <a:ext cx="3191320" cy="33246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0067" y="1038610"/>
            <a:ext cx="676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反应速率与反应级数（零级、一级、二级反应）的对应关系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69731" y="5682915"/>
                <a:ext cx="8004539" cy="63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也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称作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由准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一级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测得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或者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通过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初始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反应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速率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分析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得到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31" y="5682915"/>
                <a:ext cx="8004539" cy="6304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604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7996"/>
          <a:stretch/>
        </p:blipFill>
        <p:spPr>
          <a:xfrm>
            <a:off x="1940195" y="1880348"/>
            <a:ext cx="2745017" cy="28388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0067" y="1038610"/>
            <a:ext cx="676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一级反应动力学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15589" y="3406451"/>
            <a:ext cx="34921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90903" y="2613971"/>
            <a:ext cx="1950720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微分速率方程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90903" y="3872065"/>
            <a:ext cx="1950720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积分速率方程</a:t>
            </a:r>
            <a:endParaRPr lang="zh-CN" altLang="en-US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1698"/>
          <a:stretch/>
        </p:blipFill>
        <p:spPr>
          <a:xfrm>
            <a:off x="3547784" y="5156819"/>
            <a:ext cx="2309690" cy="10383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79074" y="5136877"/>
            <a:ext cx="2495006" cy="10400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51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4584"/>
          <a:stretch/>
        </p:blipFill>
        <p:spPr>
          <a:xfrm>
            <a:off x="3219988" y="2388733"/>
            <a:ext cx="2704023" cy="7430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0067" y="1038610"/>
            <a:ext cx="676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准一级反应动力学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27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00" y="1858937"/>
            <a:ext cx="5814322" cy="41294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6298" y="862147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反应决速步</a:t>
            </a:r>
            <a:r>
              <a:rPr lang="en-US" altLang="zh-CN" b="1" dirty="0" smtClean="0">
                <a:solidFill>
                  <a:srgbClr val="0033CC"/>
                </a:solidFill>
              </a:rPr>
              <a:t>(rate-determining step, </a:t>
            </a:r>
            <a:r>
              <a:rPr lang="en-US" altLang="zh-CN" b="1" dirty="0" err="1" smtClean="0">
                <a:solidFill>
                  <a:srgbClr val="0033CC"/>
                </a:solidFill>
              </a:rPr>
              <a:t>rds</a:t>
            </a:r>
            <a:r>
              <a:rPr lang="en-US" altLang="zh-CN" b="1" dirty="0" smtClean="0">
                <a:solidFill>
                  <a:srgbClr val="0033CC"/>
                </a:solidFill>
              </a:rPr>
              <a:t>)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09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6298" y="862147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速率和速率常数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1" y="1794728"/>
            <a:ext cx="4967824" cy="387455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75539"/>
          <a:stretch/>
        </p:blipFill>
        <p:spPr>
          <a:xfrm>
            <a:off x="5968041" y="4309854"/>
            <a:ext cx="1701539" cy="55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61" y="3154154"/>
            <a:ext cx="3757351" cy="11557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01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74" y="2215040"/>
            <a:ext cx="2687452" cy="6060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54" y="3539277"/>
            <a:ext cx="4714055" cy="1774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86298" y="862147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反应级数和速率定律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7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85" y="3465130"/>
            <a:ext cx="2792625" cy="596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86298" y="862147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过渡态理论</a:t>
            </a:r>
            <a:r>
              <a:rPr lang="en-US" altLang="zh-CN" b="1" dirty="0" smtClean="0">
                <a:solidFill>
                  <a:srgbClr val="0033CC"/>
                </a:solidFill>
              </a:rPr>
              <a:t>(</a:t>
            </a:r>
            <a:r>
              <a:rPr lang="en-US" altLang="zh-CN" b="1" dirty="0" err="1" smtClean="0">
                <a:solidFill>
                  <a:srgbClr val="0033CC"/>
                </a:solidFill>
              </a:rPr>
              <a:t>TST</a:t>
            </a:r>
            <a:r>
              <a:rPr lang="en-US" altLang="zh-CN" b="1" dirty="0" smtClean="0">
                <a:solidFill>
                  <a:srgbClr val="0033CC"/>
                </a:solidFill>
              </a:rPr>
              <a:t>)</a:t>
            </a:r>
            <a:endParaRPr lang="zh-CN" altLang="en-US" b="1" dirty="0" smtClean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475046" y="1614653"/>
                <a:ext cx="2337435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⇌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ǂ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46" y="1614653"/>
                <a:ext cx="2337435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2089" r="-1828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63770"/>
          <a:stretch/>
        </p:blipFill>
        <p:spPr>
          <a:xfrm>
            <a:off x="3196674" y="2544881"/>
            <a:ext cx="2894175" cy="920249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619638" y="5159829"/>
                <a:ext cx="23723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ǂ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𝑹𝑻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38" y="5159829"/>
                <a:ext cx="2372381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>
            <a:off x="4589417" y="4319452"/>
            <a:ext cx="0" cy="566057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64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17" y="2078809"/>
            <a:ext cx="5518165" cy="3660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6298" y="862147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Boltzmann</a:t>
            </a:r>
            <a:r>
              <a:rPr lang="zh-CN" altLang="en-US" b="1" dirty="0" smtClean="0">
                <a:solidFill>
                  <a:srgbClr val="0033CC"/>
                </a:solidFill>
              </a:rPr>
              <a:t>分布（温度的影响）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644" y="2727234"/>
            <a:ext cx="2284875" cy="8636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0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40" y="1065045"/>
            <a:ext cx="4970115" cy="5520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6296" y="364841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活化参数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880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87" y="1854200"/>
            <a:ext cx="3198826" cy="314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6296" y="958395"/>
            <a:ext cx="417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33CC"/>
                </a:solidFill>
              </a:rPr>
              <a:t>Hammond</a:t>
            </a:r>
            <a:r>
              <a:rPr lang="zh-CN" altLang="en-US" b="1" dirty="0">
                <a:solidFill>
                  <a:srgbClr val="0033CC"/>
                </a:solidFill>
              </a:rPr>
              <a:t>假定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869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15" y="1314115"/>
            <a:ext cx="3249601" cy="4470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9501" y="621513"/>
            <a:ext cx="4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33CC"/>
                </a:solidFill>
              </a:rPr>
              <a:t>符合</a:t>
            </a:r>
            <a:r>
              <a:rPr lang="en-US" altLang="zh-CN" b="1" dirty="0" smtClean="0">
                <a:solidFill>
                  <a:srgbClr val="0033CC"/>
                </a:solidFill>
              </a:rPr>
              <a:t>Hammond</a:t>
            </a:r>
            <a:r>
              <a:rPr lang="zh-CN" altLang="en-US" b="1" dirty="0" smtClean="0">
                <a:solidFill>
                  <a:srgbClr val="0033CC"/>
                </a:solidFill>
              </a:rPr>
              <a:t>假定的反应坐标图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46" y="1418389"/>
            <a:ext cx="2864054" cy="4387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2081" y="6179791"/>
            <a:ext cx="767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只预测过渡态在反应坐标上的位置，而</a:t>
            </a:r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预测能垒高度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4C74-BF60-4CE0-8FC9-3A26C055DF2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221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128</Words>
  <Application>Microsoft Office PowerPoint</Application>
  <PresentationFormat>全屏显示(4:3)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Acia</dc:creator>
  <cp:lastModifiedBy>微软用户</cp:lastModifiedBy>
  <cp:revision>36</cp:revision>
  <dcterms:created xsi:type="dcterms:W3CDTF">2018-03-22T02:05:10Z</dcterms:created>
  <dcterms:modified xsi:type="dcterms:W3CDTF">2020-03-25T08:07:17Z</dcterms:modified>
</cp:coreProperties>
</file>