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66" r:id="rId3"/>
    <p:sldId id="275" r:id="rId4"/>
    <p:sldId id="283" r:id="rId5"/>
    <p:sldId id="280" r:id="rId6"/>
    <p:sldId id="284" r:id="rId7"/>
    <p:sldId id="281" r:id="rId8"/>
    <p:sldId id="279" r:id="rId9"/>
    <p:sldId id="276" r:id="rId10"/>
    <p:sldId id="277" r:id="rId11"/>
    <p:sldId id="278" r:id="rId12"/>
    <p:sldId id="285" r:id="rId13"/>
    <p:sldId id="282"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50" userDrawn="1">
          <p15:clr>
            <a:srgbClr val="A4A3A4"/>
          </p15:clr>
        </p15:guide>
        <p15:guide id="2" pos="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86" d="100"/>
          <a:sy n="86" d="100"/>
        </p:scale>
        <p:origin x="562" y="58"/>
      </p:cViewPr>
      <p:guideLst>
        <p:guide orient="horz" pos="2750"/>
        <p:guide pos="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9828C-DD21-4719-AC28-FA9A3147A6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D217F2CC-C998-4D41-8E4D-78B292C592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FF703A74-1DD2-477A-8CE3-A613C180B3A0}"/>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5" name="页脚占位符 4">
            <a:extLst>
              <a:ext uri="{FF2B5EF4-FFF2-40B4-BE49-F238E27FC236}">
                <a16:creationId xmlns:a16="http://schemas.microsoft.com/office/drawing/2014/main" id="{7BE53383-4BA7-46C8-B48F-E836AE55BAE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EC913A6-F91B-474F-808B-A31BC8EF2E1B}"/>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57045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4B7B3-10E8-47A1-8EC8-CCCE0F15298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AD0F8AC-2A1C-43D7-9EEC-351D18C72F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97D3E15-2195-4465-8BD7-F9D4A4CAE277}"/>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5" name="页脚占位符 4">
            <a:extLst>
              <a:ext uri="{FF2B5EF4-FFF2-40B4-BE49-F238E27FC236}">
                <a16:creationId xmlns:a16="http://schemas.microsoft.com/office/drawing/2014/main" id="{07573E92-1164-405F-9D6F-B1A4A7962E5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79E3459-637F-4B8B-8FC9-5799973CA79A}"/>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188858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F979F0-6085-49AE-ACAD-E39CAC1E69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32626D0-6085-4231-A45B-36FD6469036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B5F6CC5-56A8-4828-9CE4-D55175905FC3}"/>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5" name="页脚占位符 4">
            <a:extLst>
              <a:ext uri="{FF2B5EF4-FFF2-40B4-BE49-F238E27FC236}">
                <a16:creationId xmlns:a16="http://schemas.microsoft.com/office/drawing/2014/main" id="{AABDAAB8-40BC-439C-987E-F9017A3B9AA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CFF690E-DCD7-4C7A-BB86-8CCDD8AE5D69}"/>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401381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2B71E-F322-425B-809A-21882CFBF18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F8AEAD7-6E35-4EFB-981F-507863CC88C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9236E93-F408-44A5-9BA8-87D9047868E2}"/>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5" name="页脚占位符 4">
            <a:extLst>
              <a:ext uri="{FF2B5EF4-FFF2-40B4-BE49-F238E27FC236}">
                <a16:creationId xmlns:a16="http://schemas.microsoft.com/office/drawing/2014/main" id="{375346DF-C453-4FB6-8614-74243EA1AE4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6546109-9EBB-4C0D-B63D-9CE6D314615B}"/>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293231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875D8-1433-48F1-961C-70C4FBDB83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129A106-0201-4049-ACF0-E2D7E2373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C7E7A18-4706-4955-AFF4-46521F81D806}"/>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5" name="页脚占位符 4">
            <a:extLst>
              <a:ext uri="{FF2B5EF4-FFF2-40B4-BE49-F238E27FC236}">
                <a16:creationId xmlns:a16="http://schemas.microsoft.com/office/drawing/2014/main" id="{ABCEFAAF-63C1-4210-BA3C-6EACC589F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EC0EB8A-E41A-424E-8546-BAC5CD9CEEB2}"/>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310538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5F0EE-83D1-417E-A4FF-54255FCE870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5AE1CCC-6629-4F0F-ADDE-30E8AF0441A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21774857-C960-4CF2-935D-CA8BA413EFD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4890C126-D166-4B25-A434-F75318718E88}"/>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6" name="页脚占位符 5">
            <a:extLst>
              <a:ext uri="{FF2B5EF4-FFF2-40B4-BE49-F238E27FC236}">
                <a16:creationId xmlns:a16="http://schemas.microsoft.com/office/drawing/2014/main" id="{5C33B7C1-4495-4D64-BE35-1B2AE6E47FA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32FD2F2-61B9-4F68-96C5-4E91B428AB52}"/>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360472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6BC02-BBA5-4061-AE21-A255823F0125}"/>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DF0E743-9DA9-458C-9D0A-6979E59F3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6AA1D8-F069-4C62-93D1-3AA0CA404B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07F475F7-5DED-4BB1-96DC-DBFF5D6BD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9F4A619-C75D-4A56-882C-AFA344C4BC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502B5846-2611-4C5B-BA74-24D1D7C87E68}"/>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8" name="页脚占位符 7">
            <a:extLst>
              <a:ext uri="{FF2B5EF4-FFF2-40B4-BE49-F238E27FC236}">
                <a16:creationId xmlns:a16="http://schemas.microsoft.com/office/drawing/2014/main" id="{DF46407A-A994-466A-9DA8-A73FCF5B0A62}"/>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F1198362-9A62-4386-A5C8-6031D84527AE}"/>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87203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61A62-0140-4E22-BD0B-FA0A13D7C21A}"/>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82EA61E-A3A2-491A-AE21-2131901E1BB8}"/>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4" name="页脚占位符 3">
            <a:extLst>
              <a:ext uri="{FF2B5EF4-FFF2-40B4-BE49-F238E27FC236}">
                <a16:creationId xmlns:a16="http://schemas.microsoft.com/office/drawing/2014/main" id="{980E15D4-3C65-4AEC-8A08-8937E204A62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43721723-9033-4D11-B223-FE3D6C902A51}"/>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248801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77588C-3E45-4EFD-AE65-D5A53D149C59}"/>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3" name="页脚占位符 2">
            <a:extLst>
              <a:ext uri="{FF2B5EF4-FFF2-40B4-BE49-F238E27FC236}">
                <a16:creationId xmlns:a16="http://schemas.microsoft.com/office/drawing/2014/main" id="{07BF3825-7798-43D8-83BD-04FAD3CA5F82}"/>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4744E8D1-7AA4-48CE-8B27-7FE5DC1CDB13}"/>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128542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D40DC-7AED-4449-82EA-1AA34B85C6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0D29A70-DE53-48F7-A2AA-DE8622359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CDA1CB80-C1EA-4274-BDEB-9BBA2C992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605FAA-4E5D-4900-92DC-4DD93B21B925}"/>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6" name="页脚占位符 5">
            <a:extLst>
              <a:ext uri="{FF2B5EF4-FFF2-40B4-BE49-F238E27FC236}">
                <a16:creationId xmlns:a16="http://schemas.microsoft.com/office/drawing/2014/main" id="{2AC5B67E-5E43-4A13-B6D6-3DBC1838D84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F36DCD9-082A-4B76-8A44-EAEAD8368152}"/>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82716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D9980-8CDF-40C4-8EA2-8ACEECA24E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2A24E2FF-5DCE-42E0-AB5E-547218DB2D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B9EEF5F-02BD-4CA3-9674-17E33A022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573FDA-9D3A-4696-8D61-EAC827B13BF7}"/>
              </a:ext>
            </a:extLst>
          </p:cNvPr>
          <p:cNvSpPr>
            <a:spLocks noGrp="1"/>
          </p:cNvSpPr>
          <p:nvPr>
            <p:ph type="dt" sz="half" idx="10"/>
          </p:nvPr>
        </p:nvSpPr>
        <p:spPr/>
        <p:txBody>
          <a:bodyPr/>
          <a:lstStyle/>
          <a:p>
            <a:fld id="{813A7BCF-D17B-494E-887B-6638DDD8C20B}" type="datetimeFigureOut">
              <a:rPr lang="en-US" smtClean="0"/>
              <a:t>12/23/2019</a:t>
            </a:fld>
            <a:endParaRPr lang="en-US"/>
          </a:p>
        </p:txBody>
      </p:sp>
      <p:sp>
        <p:nvSpPr>
          <p:cNvPr id="6" name="页脚占位符 5">
            <a:extLst>
              <a:ext uri="{FF2B5EF4-FFF2-40B4-BE49-F238E27FC236}">
                <a16:creationId xmlns:a16="http://schemas.microsoft.com/office/drawing/2014/main" id="{87DB6A06-2ABE-4B0C-A9C3-B0A2AD3EBDC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C2133BE-8860-45D9-89A7-9E3486A253A0}"/>
              </a:ext>
            </a:extLst>
          </p:cNvPr>
          <p:cNvSpPr>
            <a:spLocks noGrp="1"/>
          </p:cNvSpPr>
          <p:nvPr>
            <p:ph type="sldNum" sz="quarter" idx="12"/>
          </p:nvPr>
        </p:nvSpPr>
        <p:spPr/>
        <p:txBody>
          <a:bodyPr/>
          <a:lstStyle/>
          <a:p>
            <a:fld id="{411341F5-317B-40FD-8A83-9126E6F400CF}" type="slidenum">
              <a:rPr lang="en-US" smtClean="0"/>
              <a:t>‹#›</a:t>
            </a:fld>
            <a:endParaRPr lang="en-US"/>
          </a:p>
        </p:txBody>
      </p:sp>
    </p:spTree>
    <p:extLst>
      <p:ext uri="{BB962C8B-B14F-4D97-AF65-F5344CB8AC3E}">
        <p14:creationId xmlns:p14="http://schemas.microsoft.com/office/powerpoint/2010/main" val="75383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0A147D-FC33-4827-8CA2-09679EB89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793980E-8D86-495F-874F-E67350087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A0C1A86-7684-4AC0-9E9D-E2537F46D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A7BCF-D17B-494E-887B-6638DDD8C20B}" type="datetimeFigureOut">
              <a:rPr lang="en-US" smtClean="0"/>
              <a:t>12/23/2019</a:t>
            </a:fld>
            <a:endParaRPr lang="en-US"/>
          </a:p>
        </p:txBody>
      </p:sp>
      <p:sp>
        <p:nvSpPr>
          <p:cNvPr id="5" name="页脚占位符 4">
            <a:extLst>
              <a:ext uri="{FF2B5EF4-FFF2-40B4-BE49-F238E27FC236}">
                <a16:creationId xmlns:a16="http://schemas.microsoft.com/office/drawing/2014/main" id="{46EE90AE-6305-4E90-A874-007FF588C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38A3CA1-8D5C-47D1-BF4B-BE227A1509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41F5-317B-40FD-8A83-9126E6F400CF}" type="slidenum">
              <a:rPr lang="en-US" smtClean="0"/>
              <a:t>‹#›</a:t>
            </a:fld>
            <a:endParaRPr lang="en-US"/>
          </a:p>
        </p:txBody>
      </p:sp>
    </p:spTree>
    <p:extLst>
      <p:ext uri="{BB962C8B-B14F-4D97-AF65-F5344CB8AC3E}">
        <p14:creationId xmlns:p14="http://schemas.microsoft.com/office/powerpoint/2010/main" val="1787804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3.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252BF-B924-4AF1-991E-3FF2F13D3E9E}"/>
              </a:ext>
            </a:extLst>
          </p:cNvPr>
          <p:cNvSpPr>
            <a:spLocks noGrp="1"/>
          </p:cNvSpPr>
          <p:nvPr>
            <p:ph type="ctrTitle"/>
          </p:nvPr>
        </p:nvSpPr>
        <p:spPr>
          <a:xfrm>
            <a:off x="369794" y="1380565"/>
            <a:ext cx="11524130" cy="1479456"/>
          </a:xfrm>
        </p:spPr>
        <p:txBody>
          <a:bodyPr>
            <a:normAutofit/>
          </a:bodyPr>
          <a:lstStyle/>
          <a:p>
            <a:r>
              <a:rPr lang="zh-CN" altLang="en-US" sz="5400" b="1" dirty="0">
                <a:solidFill>
                  <a:schemeClr val="accent5">
                    <a:lumMod val="75000"/>
                  </a:schemeClr>
                </a:solidFill>
                <a:latin typeface="Arial" panose="020B0604020202020204" pitchFamily="34" charset="0"/>
                <a:ea typeface="黑体" panose="02010609060101010101" pitchFamily="49" charset="-122"/>
                <a:cs typeface="Arial" panose="020B0604020202020204" pitchFamily="34" charset="0"/>
              </a:rPr>
              <a:t>钙钛矿器件的计算模拟</a:t>
            </a:r>
            <a:endParaRPr lang="zh-CN" altLang="en-US" sz="5400" b="1" dirty="0">
              <a:solidFill>
                <a:schemeClr val="accent5">
                  <a:lumMod val="75000"/>
                </a:schemeClr>
              </a:solidFill>
              <a:latin typeface="黑体" panose="02010609060101010101" pitchFamily="49" charset="-122"/>
              <a:ea typeface="黑体" panose="02010609060101010101" pitchFamily="49" charset="-122"/>
            </a:endParaRPr>
          </a:p>
        </p:txBody>
      </p:sp>
      <p:sp>
        <p:nvSpPr>
          <p:cNvPr id="3" name="副标题 2">
            <a:extLst>
              <a:ext uri="{FF2B5EF4-FFF2-40B4-BE49-F238E27FC236}">
                <a16:creationId xmlns:a16="http://schemas.microsoft.com/office/drawing/2014/main" id="{FDD28D96-975E-4787-AC02-E8E2432DA2A2}"/>
              </a:ext>
            </a:extLst>
          </p:cNvPr>
          <p:cNvSpPr>
            <a:spLocks noGrp="1"/>
          </p:cNvSpPr>
          <p:nvPr>
            <p:ph type="subTitle" idx="1"/>
          </p:nvPr>
        </p:nvSpPr>
        <p:spPr>
          <a:xfrm>
            <a:off x="1524000" y="3821673"/>
            <a:ext cx="9144000" cy="1655762"/>
          </a:xfrm>
        </p:spPr>
        <p:txBody>
          <a:bodyPr>
            <a:normAutofit fontScale="92500" lnSpcReduction="20000"/>
          </a:bodyPr>
          <a:lstStyle/>
          <a:p>
            <a:pPr>
              <a:lnSpc>
                <a:spcPct val="150000"/>
              </a:lnSpc>
            </a:pPr>
            <a:r>
              <a:rPr lang="zh-CN" altLang="en-US" dirty="0">
                <a:latin typeface="黑体" panose="02010609060101010101" pitchFamily="49" charset="-122"/>
                <a:ea typeface="黑体" panose="02010609060101010101" pitchFamily="49" charset="-122"/>
              </a:rPr>
              <a:t>丁宇宬（</a:t>
            </a:r>
            <a:r>
              <a:rPr lang="en-US" altLang="zh-CN" dirty="0">
                <a:latin typeface="黑体" panose="02010609060101010101" pitchFamily="49" charset="-122"/>
                <a:ea typeface="黑体" panose="02010609060101010101" pitchFamily="49" charset="-122"/>
              </a:rPr>
              <a:t>161200011</a:t>
            </a:r>
            <a:r>
              <a:rPr lang="zh-CN" altLang="en-US" dirty="0">
                <a:latin typeface="黑体" panose="02010609060101010101" pitchFamily="49" charset="-122"/>
                <a:ea typeface="黑体" panose="02010609060101010101" pitchFamily="49" charset="-122"/>
              </a:rPr>
              <a:t>） 王石嵘（</a:t>
            </a:r>
            <a:r>
              <a:rPr lang="en-US" altLang="zh-CN" dirty="0">
                <a:latin typeface="黑体" panose="02010609060101010101" pitchFamily="49" charset="-122"/>
                <a:ea typeface="黑体" panose="02010609060101010101" pitchFamily="49" charset="-122"/>
              </a:rPr>
              <a:t>161240065</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衡忠暄（</a:t>
            </a:r>
            <a:r>
              <a:rPr lang="en-US" altLang="zh-CN" dirty="0">
                <a:latin typeface="黑体" panose="02010609060101010101" pitchFamily="49" charset="-122"/>
                <a:ea typeface="黑体" panose="02010609060101010101" pitchFamily="49" charset="-122"/>
              </a:rPr>
              <a:t>161200019</a:t>
            </a:r>
            <a:r>
              <a:rPr lang="zh-CN" altLang="en-US" dirty="0">
                <a:latin typeface="Arial" panose="020B0604020202020204" pitchFamily="34"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 包挺（</a:t>
            </a:r>
            <a:r>
              <a:rPr lang="en-US" altLang="zh-CN" dirty="0">
                <a:latin typeface="黑体" panose="02010609060101010101" pitchFamily="49" charset="-122"/>
                <a:ea typeface="黑体" panose="02010609060101010101" pitchFamily="49" charset="-122"/>
              </a:rPr>
              <a:t>161240001</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2019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23</a:t>
            </a:r>
            <a:r>
              <a:rPr lang="zh-CN" altLang="en-US" dirty="0">
                <a:latin typeface="黑体" panose="02010609060101010101" pitchFamily="49" charset="-122"/>
                <a:ea typeface="黑体" panose="02010609060101010101" pitchFamily="49" charset="-122"/>
              </a:rPr>
              <a:t>日</a:t>
            </a:r>
          </a:p>
        </p:txBody>
      </p:sp>
      <p:sp>
        <p:nvSpPr>
          <p:cNvPr id="4" name="文本框 3">
            <a:extLst>
              <a:ext uri="{FF2B5EF4-FFF2-40B4-BE49-F238E27FC236}">
                <a16:creationId xmlns:a16="http://schemas.microsoft.com/office/drawing/2014/main" id="{651EA86D-58E7-4443-BE24-40EC8F43D04D}"/>
              </a:ext>
            </a:extLst>
          </p:cNvPr>
          <p:cNvSpPr txBox="1"/>
          <p:nvPr/>
        </p:nvSpPr>
        <p:spPr>
          <a:xfrm>
            <a:off x="8923239" y="605118"/>
            <a:ext cx="2970685" cy="461665"/>
          </a:xfrm>
          <a:prstGeom prst="rect">
            <a:avLst/>
          </a:prstGeom>
          <a:noFill/>
        </p:spPr>
        <p:txBody>
          <a:bodyPr wrap="non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计算材料学开题报告</a:t>
            </a:r>
          </a:p>
        </p:txBody>
      </p:sp>
    </p:spTree>
    <p:extLst>
      <p:ext uri="{BB962C8B-B14F-4D97-AF65-F5344CB8AC3E}">
        <p14:creationId xmlns:p14="http://schemas.microsoft.com/office/powerpoint/2010/main" val="170967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三、研究目标</a:t>
            </a:r>
          </a:p>
        </p:txBody>
      </p:sp>
      <p:sp>
        <p:nvSpPr>
          <p:cNvPr id="4" name="矩形 3">
            <a:extLst>
              <a:ext uri="{FF2B5EF4-FFF2-40B4-BE49-F238E27FC236}">
                <a16:creationId xmlns:a16="http://schemas.microsoft.com/office/drawing/2014/main" id="{0143591D-C582-46C1-B474-D8FA027874DD}"/>
              </a:ext>
            </a:extLst>
          </p:cNvPr>
          <p:cNvSpPr/>
          <p:nvPr/>
        </p:nvSpPr>
        <p:spPr>
          <a:xfrm>
            <a:off x="1308100" y="1939836"/>
            <a:ext cx="9586912" cy="2687146"/>
          </a:xfrm>
          <a:prstGeom prst="rect">
            <a:avLst/>
          </a:prstGeom>
        </p:spPr>
        <p:txBody>
          <a:bodyPr wrap="square">
            <a:spAutoFit/>
          </a:bodyPr>
          <a:lstStyle/>
          <a:p>
            <a:pPr marL="342900" indent="-342900" algn="just">
              <a:lnSpc>
                <a:spcPct val="300000"/>
              </a:lnSpc>
              <a:buFont typeface="Wingdings" panose="05000000000000000000" pitchFamily="2" charset="2"/>
              <a:buChar char="Ø"/>
            </a:pPr>
            <a:r>
              <a:rPr lang="zh-CN" altLang="en-US" sz="2000" dirty="0">
                <a:latin typeface="Arial" panose="020B0604020202020204" pitchFamily="34" charset="0"/>
                <a:ea typeface="黑体" panose="02010609060101010101" pitchFamily="49" charset="-122"/>
              </a:rPr>
              <a:t>发展出一种适用于各种钙钛矿光伏器件的模拟方法。</a:t>
            </a:r>
          </a:p>
          <a:p>
            <a:pPr marL="342900" indent="-342900" algn="just">
              <a:lnSpc>
                <a:spcPct val="300000"/>
              </a:lnSpc>
              <a:buFont typeface="Wingdings" panose="05000000000000000000" pitchFamily="2" charset="2"/>
              <a:buChar char="Ø"/>
            </a:pPr>
            <a:r>
              <a:rPr lang="zh-CN" altLang="en-US" sz="2000" dirty="0">
                <a:latin typeface="Arial" panose="020B0604020202020204" pitchFamily="34" charset="0"/>
                <a:ea typeface="黑体" panose="02010609060101010101" pitchFamily="49" charset="-122"/>
              </a:rPr>
              <a:t>结合计算预测，制备出高性能的钙钛矿光伏器件。</a:t>
            </a:r>
          </a:p>
          <a:p>
            <a:pPr marL="342900" indent="-342900" algn="just">
              <a:lnSpc>
                <a:spcPct val="300000"/>
              </a:lnSpc>
              <a:buFont typeface="Wingdings" panose="05000000000000000000" pitchFamily="2" charset="2"/>
              <a:buChar char="Ø"/>
            </a:pPr>
            <a:r>
              <a:rPr lang="zh-CN" altLang="en-US" sz="2000" dirty="0">
                <a:latin typeface="Arial" panose="020B0604020202020204" pitchFamily="34" charset="0"/>
                <a:ea typeface="黑体" panose="02010609060101010101" pitchFamily="49" charset="-122"/>
              </a:rPr>
              <a:t>加深对钙钛矿材料结构和特性的理解以促进钙钛矿太阳能电池材料的设计和优化。</a:t>
            </a:r>
          </a:p>
        </p:txBody>
      </p:sp>
    </p:spTree>
    <p:extLst>
      <p:ext uri="{BB962C8B-B14F-4D97-AF65-F5344CB8AC3E}">
        <p14:creationId xmlns:p14="http://schemas.microsoft.com/office/powerpoint/2010/main" val="269379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四、研究方案</a:t>
            </a:r>
          </a:p>
        </p:txBody>
      </p:sp>
      <p:sp>
        <p:nvSpPr>
          <p:cNvPr id="3" name="矩形 2">
            <a:extLst>
              <a:ext uri="{FF2B5EF4-FFF2-40B4-BE49-F238E27FC236}">
                <a16:creationId xmlns:a16="http://schemas.microsoft.com/office/drawing/2014/main" id="{B966E292-01ED-4A68-8A59-ADB5DF4390A9}"/>
              </a:ext>
            </a:extLst>
          </p:cNvPr>
          <p:cNvSpPr/>
          <p:nvPr/>
        </p:nvSpPr>
        <p:spPr>
          <a:xfrm>
            <a:off x="1681162" y="1305341"/>
            <a:ext cx="8829675" cy="4247317"/>
          </a:xfrm>
          <a:prstGeom prst="rect">
            <a:avLst/>
          </a:prstGeom>
        </p:spPr>
        <p:txBody>
          <a:bodyPr wrap="square">
            <a:spAutoFit/>
          </a:bodyPr>
          <a:lstStyle/>
          <a:p>
            <a:r>
              <a:rPr lang="en-US" altLang="zh-CN" b="1" dirty="0">
                <a:latin typeface="Arial" panose="020B0604020202020204" pitchFamily="34" charset="0"/>
                <a:ea typeface="黑体" panose="02010609060101010101" pitchFamily="49" charset="-122"/>
              </a:rPr>
              <a:t>1</a:t>
            </a:r>
            <a:r>
              <a:rPr lang="zh-CN" altLang="en-US" b="1" dirty="0">
                <a:latin typeface="Arial" panose="020B0604020202020204" pitchFamily="34" charset="0"/>
                <a:ea typeface="黑体" panose="02010609060101010101" pitchFamily="49" charset="-122"/>
              </a:rPr>
              <a:t>）多掺杂钙钛矿材料的第一性原理计算</a:t>
            </a:r>
          </a:p>
          <a:p>
            <a:r>
              <a:rPr lang="en-US" altLang="zh-CN" dirty="0">
                <a:latin typeface="Arial" panose="020B0604020202020204" pitchFamily="34" charset="0"/>
                <a:ea typeface="黑体" panose="02010609060101010101" pitchFamily="49" charset="-122"/>
              </a:rPr>
              <a:t>Materials Studio</a:t>
            </a:r>
            <a:r>
              <a:rPr lang="zh-CN" altLang="en-US" dirty="0">
                <a:latin typeface="Arial" panose="020B0604020202020204" pitchFamily="34" charset="0"/>
                <a:ea typeface="黑体" panose="02010609060101010101" pitchFamily="49" charset="-122"/>
              </a:rPr>
              <a:t>内含的</a:t>
            </a:r>
            <a:r>
              <a:rPr lang="en-US" altLang="zh-CN" dirty="0">
                <a:latin typeface="Arial" panose="020B0604020202020204" pitchFamily="34" charset="0"/>
                <a:ea typeface="黑体" panose="02010609060101010101" pitchFamily="49" charset="-122"/>
              </a:rPr>
              <a:t>CASTEP</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Cambridge Sequential Total Energy Package</a:t>
            </a:r>
            <a:r>
              <a:rPr lang="zh-CN" altLang="en-US" dirty="0">
                <a:latin typeface="Arial" panose="020B0604020202020204" pitchFamily="34" charset="0"/>
                <a:ea typeface="黑体" panose="02010609060101010101" pitchFamily="49" charset="-122"/>
              </a:rPr>
              <a:t>）模组使用量子化学计算第一性原理的密度泛函理论（</a:t>
            </a:r>
            <a:r>
              <a:rPr lang="en-US" altLang="zh-CN" dirty="0">
                <a:latin typeface="Arial" panose="020B0604020202020204" pitchFamily="34" charset="0"/>
                <a:ea typeface="黑体" panose="02010609060101010101" pitchFamily="49" charset="-122"/>
              </a:rPr>
              <a:t>DFT</a:t>
            </a:r>
            <a:r>
              <a:rPr lang="zh-CN" altLang="en-US" dirty="0">
                <a:latin typeface="Arial" panose="020B0604020202020204" pitchFamily="34" charset="0"/>
                <a:ea typeface="黑体" panose="02010609060101010101" pitchFamily="49" charset="-122"/>
              </a:rPr>
              <a:t>）来研究半导体、陶瓷、金属、矿物、沸石等材料的性质。对于多掺杂的钙钛矿材料，其晶体结构较为复杂，可根据未经掺杂的原胞建立超胞（</a:t>
            </a:r>
            <a:r>
              <a:rPr lang="en-US" altLang="zh-CN" dirty="0">
                <a:latin typeface="Arial" panose="020B0604020202020204" pitchFamily="34" charset="0"/>
                <a:ea typeface="黑体" panose="02010609060101010101" pitchFamily="49" charset="-122"/>
              </a:rPr>
              <a:t>supercell</a:t>
            </a:r>
            <a:r>
              <a:rPr lang="zh-CN" altLang="en-US" dirty="0">
                <a:latin typeface="Arial" panose="020B0604020202020204" pitchFamily="34" charset="0"/>
                <a:ea typeface="黑体" panose="02010609060101010101" pitchFamily="49" charset="-122"/>
              </a:rPr>
              <a:t>），按比例进行原子替换，经过计算得到能量最低的晶体结构，在此基础上运用</a:t>
            </a:r>
            <a:r>
              <a:rPr lang="en-US" altLang="zh-CN" dirty="0">
                <a:latin typeface="Arial" panose="020B0604020202020204" pitchFamily="34" charset="0"/>
                <a:ea typeface="黑体" panose="02010609060101010101" pitchFamily="49" charset="-122"/>
              </a:rPr>
              <a:t>CASTEP</a:t>
            </a:r>
            <a:r>
              <a:rPr lang="zh-CN" altLang="en-US" dirty="0">
                <a:latin typeface="Arial" panose="020B0604020202020204" pitchFamily="34" charset="0"/>
                <a:ea typeface="黑体" panose="02010609060101010101" pitchFamily="49" charset="-122"/>
              </a:rPr>
              <a:t>求算能带结构等信息。</a:t>
            </a:r>
          </a:p>
          <a:p>
            <a:r>
              <a:rPr lang="en-US" altLang="zh-CN" b="1" dirty="0">
                <a:latin typeface="Arial" panose="020B0604020202020204" pitchFamily="34" charset="0"/>
                <a:ea typeface="黑体" panose="02010609060101010101" pitchFamily="49" charset="-122"/>
              </a:rPr>
              <a:t>2</a:t>
            </a:r>
            <a:r>
              <a:rPr lang="zh-CN" altLang="en-US" b="1" dirty="0">
                <a:latin typeface="Arial" panose="020B0604020202020204" pitchFamily="34" charset="0"/>
                <a:ea typeface="黑体" panose="02010609060101010101" pitchFamily="49" charset="-122"/>
              </a:rPr>
              <a:t>）模拟钙钛矿器件</a:t>
            </a:r>
          </a:p>
          <a:p>
            <a:r>
              <a:rPr lang="zh-CN" altLang="en-US" dirty="0">
                <a:latin typeface="Arial" panose="020B0604020202020204" pitchFamily="34" charset="0"/>
                <a:ea typeface="黑体" panose="02010609060101010101" pitchFamily="49" charset="-122"/>
              </a:rPr>
              <a:t>对于特定的钙钛矿器件结构，给出其电子传输层、空穴传输层、电极和钙钛矿活性层的结构参数（厚度）和性质参数（介电常数、电子</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空穴迁移率、带隙等）可利用差分方程和数值迭代方法计算太阳电池的效率。</a:t>
            </a:r>
          </a:p>
          <a:p>
            <a:r>
              <a:rPr lang="en-US" altLang="zh-CN" b="1" dirty="0">
                <a:latin typeface="Arial" panose="020B0604020202020204" pitchFamily="34" charset="0"/>
                <a:ea typeface="黑体" panose="02010609060101010101" pitchFamily="49" charset="-122"/>
              </a:rPr>
              <a:t>3</a:t>
            </a:r>
            <a:r>
              <a:rPr lang="zh-CN" altLang="en-US" b="1" dirty="0">
                <a:latin typeface="Arial" panose="020B0604020202020204" pitchFamily="34" charset="0"/>
                <a:ea typeface="黑体" panose="02010609060101010101" pitchFamily="49" charset="-122"/>
              </a:rPr>
              <a:t>）材料筛选</a:t>
            </a:r>
          </a:p>
          <a:p>
            <a:r>
              <a:rPr lang="zh-CN" altLang="en-US" dirty="0">
                <a:latin typeface="Arial" panose="020B0604020202020204" pitchFamily="34" charset="0"/>
                <a:ea typeface="黑体" panose="02010609060101010101" pitchFamily="49" charset="-122"/>
              </a:rPr>
              <a:t>根据多变量优化（</a:t>
            </a:r>
            <a:r>
              <a:rPr lang="en-US" altLang="zh-CN" dirty="0">
                <a:latin typeface="Arial" panose="020B0604020202020204" pitchFamily="34" charset="0"/>
                <a:ea typeface="黑体" panose="02010609060101010101" pitchFamily="49" charset="-122"/>
              </a:rPr>
              <a:t>Large-Scale Global Optimization</a:t>
            </a:r>
            <a:r>
              <a:rPr lang="zh-CN" altLang="en-US" dirty="0">
                <a:latin typeface="Arial" panose="020B0604020202020204" pitchFamily="34" charset="0"/>
                <a:ea typeface="黑体" panose="02010609060101010101" pitchFamily="49" charset="-122"/>
              </a:rPr>
              <a:t>）模型，对给定的钙钛矿组成进行优化，筛选出符合要求的高性能器件。</a:t>
            </a:r>
          </a:p>
          <a:p>
            <a:r>
              <a:rPr lang="en-US" altLang="zh-CN" b="1" dirty="0">
                <a:latin typeface="Arial" panose="020B0604020202020204" pitchFamily="34" charset="0"/>
                <a:ea typeface="黑体" panose="02010609060101010101" pitchFamily="49" charset="-122"/>
              </a:rPr>
              <a:t>4</a:t>
            </a:r>
            <a:r>
              <a:rPr lang="zh-CN" altLang="en-US" b="1" dirty="0">
                <a:latin typeface="Arial" panose="020B0604020202020204" pitchFamily="34" charset="0"/>
                <a:ea typeface="黑体" panose="02010609060101010101" pitchFamily="49" charset="-122"/>
              </a:rPr>
              <a:t>）实验验证</a:t>
            </a:r>
          </a:p>
          <a:p>
            <a:r>
              <a:rPr lang="zh-CN" altLang="en-US" dirty="0">
                <a:latin typeface="Arial" panose="020B0604020202020204" pitchFamily="34" charset="0"/>
                <a:ea typeface="黑体" panose="02010609060101010101" pitchFamily="49" charset="-122"/>
              </a:rPr>
              <a:t>根据理论计算给出的技术参数，验证其光伏性能。</a:t>
            </a:r>
          </a:p>
        </p:txBody>
      </p:sp>
    </p:spTree>
    <p:extLst>
      <p:ext uri="{BB962C8B-B14F-4D97-AF65-F5344CB8AC3E}">
        <p14:creationId xmlns:p14="http://schemas.microsoft.com/office/powerpoint/2010/main" val="263242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五、拟解决的问题</a:t>
            </a:r>
          </a:p>
        </p:txBody>
      </p:sp>
      <p:sp>
        <p:nvSpPr>
          <p:cNvPr id="3" name="矩形 2">
            <a:extLst>
              <a:ext uri="{FF2B5EF4-FFF2-40B4-BE49-F238E27FC236}">
                <a16:creationId xmlns:a16="http://schemas.microsoft.com/office/drawing/2014/main" id="{B966E292-01ED-4A68-8A59-ADB5DF4390A9}"/>
              </a:ext>
            </a:extLst>
          </p:cNvPr>
          <p:cNvSpPr/>
          <p:nvPr/>
        </p:nvSpPr>
        <p:spPr>
          <a:xfrm>
            <a:off x="1585912" y="2079880"/>
            <a:ext cx="8829675" cy="2698239"/>
          </a:xfrm>
          <a:prstGeom prst="rect">
            <a:avLst/>
          </a:prstGeom>
        </p:spPr>
        <p:txBody>
          <a:bodyPr wrap="square">
            <a:spAutoFit/>
          </a:bodyPr>
          <a:lstStyle/>
          <a:p>
            <a:pPr>
              <a:lnSpc>
                <a:spcPct val="250000"/>
              </a:lnSpc>
            </a:pPr>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）计算精度优化</a:t>
            </a:r>
            <a:endParaRPr lang="en-US" altLang="zh-CN" sz="2400" b="1" dirty="0">
              <a:latin typeface="Arial" panose="020B0604020202020204" pitchFamily="34" charset="0"/>
              <a:ea typeface="黑体" panose="02010609060101010101" pitchFamily="49" charset="-122"/>
            </a:endParaRPr>
          </a:p>
          <a:p>
            <a:pPr>
              <a:lnSpc>
                <a:spcPct val="250000"/>
              </a:lnSpc>
            </a:pPr>
            <a:r>
              <a:rPr lang="en-US" altLang="zh-CN" sz="2400" b="1"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）复杂掺杂体系的建模</a:t>
            </a:r>
          </a:p>
          <a:p>
            <a:pPr>
              <a:lnSpc>
                <a:spcPct val="250000"/>
              </a:lnSpc>
            </a:pPr>
            <a:r>
              <a:rPr lang="en-US" altLang="zh-CN" sz="2400" b="1" dirty="0">
                <a:latin typeface="Arial" panose="020B0604020202020204" pitchFamily="34" charset="0"/>
                <a:ea typeface="黑体" panose="02010609060101010101" pitchFamily="49" charset="-122"/>
              </a:rPr>
              <a:t>3</a:t>
            </a:r>
            <a:r>
              <a:rPr lang="zh-CN" altLang="en-US" sz="2400" b="1" dirty="0">
                <a:latin typeface="Arial" panose="020B0604020202020204" pitchFamily="34" charset="0"/>
                <a:ea typeface="黑体" panose="02010609060101010101" pitchFamily="49" charset="-122"/>
              </a:rPr>
              <a:t>）多变量优化算法</a:t>
            </a:r>
          </a:p>
        </p:txBody>
      </p:sp>
    </p:spTree>
    <p:extLst>
      <p:ext uri="{BB962C8B-B14F-4D97-AF65-F5344CB8AC3E}">
        <p14:creationId xmlns:p14="http://schemas.microsoft.com/office/powerpoint/2010/main" val="386304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参考文献</a:t>
            </a:r>
          </a:p>
        </p:txBody>
      </p:sp>
      <p:sp>
        <p:nvSpPr>
          <p:cNvPr id="4" name="矩形 3">
            <a:extLst>
              <a:ext uri="{FF2B5EF4-FFF2-40B4-BE49-F238E27FC236}">
                <a16:creationId xmlns:a16="http://schemas.microsoft.com/office/drawing/2014/main" id="{22223CDD-2464-4833-A559-2182467AEEEA}"/>
              </a:ext>
            </a:extLst>
          </p:cNvPr>
          <p:cNvSpPr/>
          <p:nvPr/>
        </p:nvSpPr>
        <p:spPr>
          <a:xfrm>
            <a:off x="1352549" y="1376780"/>
            <a:ext cx="9358314" cy="4247317"/>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[1] Jung, E.H., Jeon, N.J., Park, E.Y. et al. Efficient, stable and scalable perovskite solar cells using poly(3-hexylthiophene). </a:t>
            </a:r>
            <a:r>
              <a:rPr lang="en-US" altLang="zh-CN" b="1" i="1" dirty="0">
                <a:latin typeface="Arial" panose="020B0604020202020204" pitchFamily="34" charset="0"/>
                <a:cs typeface="Arial" panose="020B0604020202020204" pitchFamily="34" charset="0"/>
              </a:rPr>
              <a:t>Nature</a:t>
            </a:r>
            <a:r>
              <a:rPr lang="en-US" altLang="zh-CN"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rPr>
              <a:t>567, 511–515 (2019)</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[2] Prof. </a:t>
            </a:r>
            <a:r>
              <a:rPr lang="en-US" altLang="zh-CN" dirty="0" err="1">
                <a:latin typeface="Arial" panose="020B0604020202020204" pitchFamily="34" charset="0"/>
                <a:cs typeface="Arial" panose="020B0604020202020204" pitchFamily="34" charset="0"/>
              </a:rPr>
              <a:t>Sining</a:t>
            </a:r>
            <a:r>
              <a:rPr lang="en-US" altLang="zh-CN" dirty="0">
                <a:latin typeface="Arial" panose="020B0604020202020204" pitchFamily="34" charset="0"/>
                <a:cs typeface="Arial" panose="020B0604020202020204" pitchFamily="34" charset="0"/>
              </a:rPr>
              <a:t> Yun, Xiao Zhou, Prof. Jacky Even, Prof. Anders </a:t>
            </a:r>
            <a:r>
              <a:rPr lang="en-US" altLang="zh-CN" dirty="0" err="1">
                <a:latin typeface="Arial" panose="020B0604020202020204" pitchFamily="34" charset="0"/>
                <a:cs typeface="Arial" panose="020B0604020202020204" pitchFamily="34" charset="0"/>
              </a:rPr>
              <a:t>Hagfeldt</a:t>
            </a:r>
            <a:r>
              <a:rPr lang="en-US" altLang="zh-CN" dirty="0">
                <a:latin typeface="Arial" panose="020B0604020202020204" pitchFamily="34" charset="0"/>
                <a:cs typeface="Arial" panose="020B0604020202020204" pitchFamily="34" charset="0"/>
              </a:rPr>
              <a:t>. Theoretical Treatment of CH3NH3PbI3 Perovskite Solar Cells. </a:t>
            </a:r>
            <a:r>
              <a:rPr lang="en-US" altLang="zh-CN" b="1" i="1" dirty="0" err="1">
                <a:latin typeface="Arial" panose="020B0604020202020204" pitchFamily="34" charset="0"/>
                <a:cs typeface="Arial" panose="020B0604020202020204" pitchFamily="34" charset="0"/>
              </a:rPr>
              <a:t>Angew</a:t>
            </a:r>
            <a:r>
              <a:rPr lang="en-US" altLang="zh-CN" b="1" i="1" dirty="0">
                <a:latin typeface="Arial" panose="020B0604020202020204" pitchFamily="34" charset="0"/>
                <a:cs typeface="Arial" panose="020B0604020202020204" pitchFamily="34" charset="0"/>
              </a:rPr>
              <a:t>. Chem. Int. Ed. </a:t>
            </a:r>
            <a:r>
              <a:rPr lang="en-US" altLang="zh-CN" i="1" dirty="0">
                <a:latin typeface="Arial" panose="020B0604020202020204" pitchFamily="34" charset="0"/>
                <a:cs typeface="Arial" panose="020B0604020202020204" pitchFamily="34" charset="0"/>
              </a:rPr>
              <a:t>Vol 56, Issue 50, 15806-15817 (2017)</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[3] Zhu Hong, </a:t>
            </a:r>
            <a:r>
              <a:rPr lang="en-US" altLang="zh-CN" dirty="0" err="1">
                <a:latin typeface="Arial" panose="020B0604020202020204" pitchFamily="34" charset="0"/>
                <a:cs typeface="Arial" panose="020B0604020202020204" pitchFamily="34" charset="0"/>
              </a:rPr>
              <a:t>Kalkan</a:t>
            </a:r>
            <a:r>
              <a:rPr lang="en-US" altLang="zh-CN" dirty="0">
                <a:latin typeface="Arial" panose="020B0604020202020204" pitchFamily="34" charset="0"/>
                <a:cs typeface="Arial" panose="020B0604020202020204" pitchFamily="34" charset="0"/>
              </a:rPr>
              <a:t> A K, Hou </a:t>
            </a:r>
            <a:r>
              <a:rPr lang="en-US" altLang="zh-CN" dirty="0" err="1">
                <a:latin typeface="Arial" panose="020B0604020202020204" pitchFamily="34" charset="0"/>
                <a:cs typeface="Arial" panose="020B0604020202020204" pitchFamily="34" charset="0"/>
              </a:rPr>
              <a:t>Jingya</a:t>
            </a:r>
            <a:r>
              <a:rPr lang="en-US" altLang="zh-CN" dirty="0">
                <a:latin typeface="Arial" panose="020B0604020202020204" pitchFamily="34" charset="0"/>
                <a:cs typeface="Arial" panose="020B0604020202020204" pitchFamily="34" charset="0"/>
              </a:rPr>
              <a:t>. Applications of AMPS-1Dforsolarcellsimulation. </a:t>
            </a:r>
            <a:r>
              <a:rPr lang="en-US" altLang="zh-CN" b="1" i="1" dirty="0">
                <a:latin typeface="Arial" panose="020B0604020202020204" pitchFamily="34" charset="0"/>
                <a:cs typeface="Arial" panose="020B0604020202020204" pitchFamily="34" charset="0"/>
              </a:rPr>
              <a:t>AIP Conference Proceedings</a:t>
            </a:r>
            <a:r>
              <a:rPr lang="en-US" altLang="zh-CN" i="1" dirty="0">
                <a:latin typeface="Arial" panose="020B0604020202020204" pitchFamily="34" charset="0"/>
                <a:cs typeface="Arial" panose="020B0604020202020204" pitchFamily="34" charset="0"/>
              </a:rPr>
              <a:t>, 1999, 462: 309-314.</a:t>
            </a:r>
          </a:p>
          <a:p>
            <a:r>
              <a:rPr lang="en-US" altLang="zh-CN" dirty="0">
                <a:latin typeface="Arial" panose="020B0604020202020204" pitchFamily="34" charset="0"/>
                <a:cs typeface="Arial" panose="020B0604020202020204" pitchFamily="34" charset="0"/>
              </a:rPr>
              <a:t>[4] Hernandez-Como </a:t>
            </a:r>
            <a:r>
              <a:rPr lang="en-US" altLang="zh-CN" dirty="0" err="1">
                <a:latin typeface="Arial" panose="020B0604020202020204" pitchFamily="34" charset="0"/>
                <a:cs typeface="Arial" panose="020B0604020202020204" pitchFamily="34" charset="0"/>
              </a:rPr>
              <a:t>N,Morales</a:t>
            </a:r>
            <a:r>
              <a:rPr lang="en-US" altLang="zh-CN" dirty="0">
                <a:latin typeface="Arial" panose="020B0604020202020204" pitchFamily="34" charset="0"/>
                <a:cs typeface="Arial" panose="020B0604020202020204" pitchFamily="34" charset="0"/>
              </a:rPr>
              <a:t>-Acevedo A. Simulation of heterojunction silicon solar cells with AMPS-1D. </a:t>
            </a:r>
            <a:r>
              <a:rPr lang="en-US" altLang="zh-CN" b="1" i="1" dirty="0">
                <a:latin typeface="Arial" panose="020B0604020202020204" pitchFamily="34" charset="0"/>
                <a:cs typeface="Arial" panose="020B0604020202020204" pitchFamily="34" charset="0"/>
              </a:rPr>
              <a:t>Solar Energy Materials and Solar Cells</a:t>
            </a:r>
            <a:r>
              <a:rPr lang="en-US" altLang="zh-CN" i="1" dirty="0">
                <a:latin typeface="Arial" panose="020B0604020202020204" pitchFamily="34" charset="0"/>
                <a:cs typeface="Arial" panose="020B0604020202020204" pitchFamily="34" charset="0"/>
              </a:rPr>
              <a:t>, 2010, 94(1): 62-67.</a:t>
            </a:r>
          </a:p>
          <a:p>
            <a:r>
              <a:rPr lang="en-US" altLang="zh-CN" dirty="0">
                <a:latin typeface="Arial" panose="020B0604020202020204" pitchFamily="34" charset="0"/>
                <a:cs typeface="Arial" panose="020B0604020202020204" pitchFamily="34" charset="0"/>
              </a:rPr>
              <a:t>[5] </a:t>
            </a:r>
            <a:r>
              <a:rPr lang="zh-CN" altLang="en-US" dirty="0">
                <a:latin typeface="Arial" panose="020B0604020202020204" pitchFamily="34" charset="0"/>
                <a:ea typeface="黑体" panose="02010609060101010101" pitchFamily="49" charset="-122"/>
                <a:cs typeface="Arial" panose="020B0604020202020204" pitchFamily="34" charset="0"/>
              </a:rPr>
              <a:t>高兵</a:t>
            </a:r>
            <a:r>
              <a:rPr lang="en-US" altLang="zh-CN" dirty="0">
                <a:latin typeface="Arial" panose="020B0604020202020204" pitchFamily="34" charset="0"/>
                <a:ea typeface="黑体" panose="02010609060101010101" pitchFamily="49" charset="-122"/>
                <a:cs typeface="Arial" panose="020B0604020202020204" pitchFamily="34" charset="0"/>
              </a:rPr>
              <a:t>,</a:t>
            </a:r>
            <a:r>
              <a:rPr lang="zh-CN" altLang="en-US" dirty="0">
                <a:latin typeface="Arial" panose="020B0604020202020204" pitchFamily="34" charset="0"/>
                <a:ea typeface="黑体" panose="02010609060101010101" pitchFamily="49" charset="-122"/>
                <a:cs typeface="Arial" panose="020B0604020202020204" pitchFamily="34" charset="0"/>
              </a:rPr>
              <a:t>沈辉</a:t>
            </a:r>
            <a:r>
              <a:rPr lang="en-US" altLang="zh-CN" dirty="0">
                <a:latin typeface="Arial" panose="020B0604020202020204" pitchFamily="34" charset="0"/>
                <a:ea typeface="黑体" panose="02010609060101010101" pitchFamily="49" charset="-122"/>
                <a:cs typeface="Arial" panose="020B0604020202020204" pitchFamily="34" charset="0"/>
              </a:rPr>
              <a:t>.CIGS/Si</a:t>
            </a:r>
            <a:r>
              <a:rPr lang="zh-CN" altLang="en-US" dirty="0">
                <a:latin typeface="Arial" panose="020B0604020202020204" pitchFamily="34" charset="0"/>
                <a:ea typeface="黑体" panose="02010609060101010101" pitchFamily="49" charset="-122"/>
                <a:cs typeface="Arial" panose="020B0604020202020204" pitchFamily="34" charset="0"/>
              </a:rPr>
              <a:t>异质结太阳电池的数值模拟</a:t>
            </a:r>
            <a:r>
              <a:rPr lang="en-US" altLang="zh-CN" dirty="0">
                <a:latin typeface="Arial" panose="020B0604020202020204" pitchFamily="34" charset="0"/>
                <a:ea typeface="黑体" panose="02010609060101010101" pitchFamily="49" charset="-122"/>
                <a:cs typeface="Arial" panose="020B0604020202020204" pitchFamily="34" charset="0"/>
              </a:rPr>
              <a:t>[J].</a:t>
            </a:r>
            <a:r>
              <a:rPr lang="zh-CN" altLang="en-US" b="1" i="1" dirty="0">
                <a:latin typeface="Arial" panose="020B0604020202020204" pitchFamily="34" charset="0"/>
                <a:ea typeface="黑体" panose="02010609060101010101" pitchFamily="49" charset="-122"/>
                <a:cs typeface="Arial" panose="020B0604020202020204" pitchFamily="34" charset="0"/>
              </a:rPr>
              <a:t>太阳能学报</a:t>
            </a:r>
            <a:r>
              <a:rPr lang="en-US" altLang="zh-CN" i="1" dirty="0">
                <a:latin typeface="Arial" panose="020B0604020202020204" pitchFamily="34" charset="0"/>
                <a:cs typeface="Arial" panose="020B0604020202020204" pitchFamily="34" charset="0"/>
              </a:rPr>
              <a:t>,2018,39(05):1284-1290.</a:t>
            </a:r>
          </a:p>
          <a:p>
            <a:r>
              <a:rPr lang="en-US" altLang="zh-CN" dirty="0">
                <a:latin typeface="Arial" panose="020B0604020202020204" pitchFamily="34" charset="0"/>
                <a:cs typeface="Arial" panose="020B0604020202020204" pitchFamily="34" charset="0"/>
              </a:rPr>
              <a:t>[6] E. Menéndez-</a:t>
            </a:r>
            <a:r>
              <a:rPr lang="en-US" altLang="zh-CN" dirty="0" err="1">
                <a:latin typeface="Arial" panose="020B0604020202020204" pitchFamily="34" charset="0"/>
                <a:cs typeface="Arial" panose="020B0604020202020204" pitchFamily="34" charset="0"/>
              </a:rPr>
              <a:t>Proupin</a:t>
            </a:r>
            <a:r>
              <a:rPr lang="en-US" altLang="zh-CN" dirty="0">
                <a:latin typeface="Arial" panose="020B0604020202020204" pitchFamily="34" charset="0"/>
                <a:cs typeface="Arial" panose="020B0604020202020204" pitchFamily="34" charset="0"/>
              </a:rPr>
              <a:t>, P. Palacios, P. </a:t>
            </a:r>
            <a:r>
              <a:rPr lang="en-US" altLang="zh-CN" dirty="0" err="1">
                <a:latin typeface="Arial" panose="020B0604020202020204" pitchFamily="34" charset="0"/>
                <a:cs typeface="Arial" panose="020B0604020202020204" pitchFamily="34" charset="0"/>
              </a:rPr>
              <a:t>Wahnón</a:t>
            </a:r>
            <a:r>
              <a:rPr lang="en-US" altLang="zh-CN" dirty="0">
                <a:latin typeface="Arial" panose="020B0604020202020204" pitchFamily="34" charset="0"/>
                <a:cs typeface="Arial" panose="020B0604020202020204" pitchFamily="34" charset="0"/>
              </a:rPr>
              <a:t>, J. C. Conesa. </a:t>
            </a:r>
            <a:r>
              <a:rPr lang="en-US" altLang="zh-CN" b="1" i="1" dirty="0">
                <a:latin typeface="Arial" panose="020B0604020202020204" pitchFamily="34" charset="0"/>
                <a:cs typeface="Arial" panose="020B0604020202020204" pitchFamily="34" charset="0"/>
              </a:rPr>
              <a:t>Phys. Rev. B - </a:t>
            </a:r>
            <a:r>
              <a:rPr lang="en-US" altLang="zh-CN" b="1" i="1" dirty="0" err="1">
                <a:latin typeface="Arial" panose="020B0604020202020204" pitchFamily="34" charset="0"/>
                <a:cs typeface="Arial" panose="020B0604020202020204" pitchFamily="34" charset="0"/>
              </a:rPr>
              <a:t>Condens</a:t>
            </a:r>
            <a:r>
              <a:rPr lang="en-US" altLang="zh-CN" b="1" i="1" dirty="0">
                <a:latin typeface="Arial" panose="020B0604020202020204" pitchFamily="34" charset="0"/>
                <a:cs typeface="Arial" panose="020B0604020202020204" pitchFamily="34" charset="0"/>
              </a:rPr>
              <a:t>. Matter Mater. Phys. </a:t>
            </a:r>
            <a:r>
              <a:rPr lang="en-US" altLang="zh-CN" i="1" dirty="0">
                <a:latin typeface="Arial" panose="020B0604020202020204" pitchFamily="34" charset="0"/>
                <a:cs typeface="Arial" panose="020B0604020202020204" pitchFamily="34" charset="0"/>
              </a:rPr>
              <a:t>2014, 90, 1–7.</a:t>
            </a:r>
          </a:p>
          <a:p>
            <a:r>
              <a:rPr lang="en-US" altLang="zh-CN" dirty="0">
                <a:latin typeface="Arial" panose="020B0604020202020204" pitchFamily="34" charset="0"/>
                <a:cs typeface="Arial" panose="020B0604020202020204" pitchFamily="34" charset="0"/>
              </a:rPr>
              <a:t>[7] Shi, L. B., Xu, C. Y., &amp; Yuan, H. K. (2011). A CASTEP study on magnetic properties of C-doped </a:t>
            </a:r>
            <a:r>
              <a:rPr lang="en-US" altLang="zh-CN" dirty="0" err="1">
                <a:latin typeface="Arial" panose="020B0604020202020204" pitchFamily="34" charset="0"/>
                <a:cs typeface="Arial" panose="020B0604020202020204" pitchFamily="34" charset="0"/>
              </a:rPr>
              <a:t>ZnO</a:t>
            </a:r>
            <a:r>
              <a:rPr lang="en-US" altLang="zh-CN" dirty="0">
                <a:latin typeface="Arial" panose="020B0604020202020204" pitchFamily="34" charset="0"/>
                <a:cs typeface="Arial" panose="020B0604020202020204" pitchFamily="34" charset="0"/>
              </a:rPr>
              <a:t> crystal. </a:t>
            </a:r>
            <a:r>
              <a:rPr lang="en-US" altLang="zh-CN" b="1" i="1" dirty="0" err="1">
                <a:latin typeface="Arial" panose="020B0604020202020204" pitchFamily="34" charset="0"/>
                <a:cs typeface="Arial" panose="020B0604020202020204" pitchFamily="34" charset="0"/>
              </a:rPr>
              <a:t>Physica</a:t>
            </a:r>
            <a:r>
              <a:rPr lang="en-US" altLang="zh-CN" b="1" i="1" dirty="0">
                <a:latin typeface="Arial" panose="020B0604020202020204" pitchFamily="34" charset="0"/>
                <a:cs typeface="Arial" panose="020B0604020202020204" pitchFamily="34" charset="0"/>
              </a:rPr>
              <a:t> B: Condensed Matter</a:t>
            </a:r>
            <a:r>
              <a:rPr lang="en-US" altLang="zh-CN" i="1" dirty="0">
                <a:latin typeface="Arial" panose="020B0604020202020204" pitchFamily="34" charset="0"/>
                <a:cs typeface="Arial" panose="020B0604020202020204" pitchFamily="34" charset="0"/>
              </a:rPr>
              <a:t>, 406(17), 3187-3191.</a:t>
            </a:r>
          </a:p>
          <a:p>
            <a:r>
              <a:rPr lang="en-US" altLang="zh-CN" dirty="0">
                <a:latin typeface="Arial" panose="020B0604020202020204" pitchFamily="34" charset="0"/>
                <a:cs typeface="Arial" panose="020B0604020202020204" pitchFamily="34" charset="0"/>
              </a:rPr>
              <a:t>[8] </a:t>
            </a:r>
            <a:r>
              <a:rPr lang="zh-CN" altLang="en-US" dirty="0">
                <a:latin typeface="Arial" panose="020B0604020202020204" pitchFamily="34" charset="0"/>
                <a:ea typeface="黑体" panose="02010609060101010101" pitchFamily="49" charset="-122"/>
                <a:cs typeface="Arial" panose="020B0604020202020204" pitchFamily="34" charset="0"/>
              </a:rPr>
              <a:t>朱宇昕</a:t>
            </a:r>
            <a:r>
              <a:rPr lang="en-US" altLang="zh-CN" dirty="0">
                <a:latin typeface="Arial" panose="020B0604020202020204" pitchFamily="34" charset="0"/>
                <a:ea typeface="黑体" panose="02010609060101010101" pitchFamily="49" charset="-122"/>
                <a:cs typeface="Arial" panose="020B0604020202020204" pitchFamily="34" charset="0"/>
              </a:rPr>
              <a:t>. (2007). </a:t>
            </a:r>
            <a:r>
              <a:rPr lang="zh-CN" altLang="en-US" dirty="0">
                <a:latin typeface="Arial" panose="020B0604020202020204" pitchFamily="34" charset="0"/>
                <a:ea typeface="黑体" panose="02010609060101010101" pitchFamily="49" charset="-122"/>
                <a:cs typeface="Arial" panose="020B0604020202020204" pitchFamily="34" charset="0"/>
              </a:rPr>
              <a:t>钙钛矿结构的能带计算</a:t>
            </a:r>
            <a:r>
              <a:rPr lang="en-US" altLang="zh-CN" dirty="0">
                <a:latin typeface="Arial" panose="020B0604020202020204" pitchFamily="34" charset="0"/>
                <a:ea typeface="黑体" panose="02010609060101010101" pitchFamily="49" charset="-122"/>
                <a:cs typeface="Arial" panose="020B0604020202020204" pitchFamily="34" charset="0"/>
              </a:rPr>
              <a:t>. (Doctoral dissertation, </a:t>
            </a:r>
            <a:r>
              <a:rPr lang="zh-CN" altLang="en-US" dirty="0">
                <a:latin typeface="Arial" panose="020B0604020202020204" pitchFamily="34" charset="0"/>
                <a:ea typeface="黑体" panose="02010609060101010101" pitchFamily="49" charset="-122"/>
                <a:cs typeface="Arial" panose="020B0604020202020204" pitchFamily="34" charset="0"/>
              </a:rPr>
              <a:t>西安电子科技大学</a:t>
            </a:r>
            <a:r>
              <a:rPr lang="en-US" altLang="zh-CN" dirty="0">
                <a:latin typeface="Arial" panose="020B0604020202020204" pitchFamily="34" charset="0"/>
                <a:ea typeface="黑体" panose="02010609060101010101" pitchFamily="49" charset="-122"/>
                <a:cs typeface="Arial" panose="020B0604020202020204" pitchFamily="34" charset="0"/>
              </a:rPr>
              <a:t>).</a:t>
            </a:r>
          </a:p>
        </p:txBody>
      </p:sp>
    </p:spTree>
    <p:extLst>
      <p:ext uri="{BB962C8B-B14F-4D97-AF65-F5344CB8AC3E}">
        <p14:creationId xmlns:p14="http://schemas.microsoft.com/office/powerpoint/2010/main" val="342505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团队成员贡献</a:t>
            </a:r>
          </a:p>
        </p:txBody>
      </p:sp>
      <p:sp>
        <p:nvSpPr>
          <p:cNvPr id="4" name="矩形 3">
            <a:extLst>
              <a:ext uri="{FF2B5EF4-FFF2-40B4-BE49-F238E27FC236}">
                <a16:creationId xmlns:a16="http://schemas.microsoft.com/office/drawing/2014/main" id="{22223CDD-2464-4833-A559-2182467AEEEA}"/>
              </a:ext>
            </a:extLst>
          </p:cNvPr>
          <p:cNvSpPr/>
          <p:nvPr/>
        </p:nvSpPr>
        <p:spPr>
          <a:xfrm>
            <a:off x="1352549" y="1376780"/>
            <a:ext cx="9358314" cy="3606757"/>
          </a:xfrm>
          <a:prstGeom prst="rect">
            <a:avLst/>
          </a:prstGeom>
        </p:spPr>
        <p:txBody>
          <a:bodyPr wrap="square">
            <a:spAutoFit/>
          </a:bodyPr>
          <a:lstStyle/>
          <a:p>
            <a:pPr>
              <a:lnSpc>
                <a:spcPct val="250000"/>
              </a:lnSpc>
            </a:pPr>
            <a:r>
              <a:rPr lang="zh-CN" altLang="en-US" sz="2400" dirty="0">
                <a:latin typeface="黑体" panose="02010609060101010101" pitchFamily="49" charset="-122"/>
                <a:ea typeface="黑体" panose="02010609060101010101" pitchFamily="49" charset="-122"/>
                <a:cs typeface="Arial" panose="020B0604020202020204" pitchFamily="34" charset="0"/>
              </a:rPr>
              <a:t>丁宇宬：研究内容和方法</a:t>
            </a:r>
            <a:endParaRPr lang="en-US" altLang="zh-CN" sz="2400" dirty="0">
              <a:latin typeface="黑体" panose="02010609060101010101" pitchFamily="49" charset="-122"/>
              <a:ea typeface="黑体" panose="02010609060101010101" pitchFamily="49" charset="-122"/>
              <a:cs typeface="Arial" panose="020B0604020202020204" pitchFamily="34" charset="0"/>
            </a:endParaRPr>
          </a:p>
          <a:p>
            <a:pPr>
              <a:lnSpc>
                <a:spcPct val="250000"/>
              </a:lnSpc>
            </a:pPr>
            <a:r>
              <a:rPr lang="zh-CN" altLang="en-US" sz="2400" dirty="0">
                <a:latin typeface="黑体" panose="02010609060101010101" pitchFamily="49" charset="-122"/>
                <a:ea typeface="黑体" panose="02010609060101010101" pitchFamily="49" charset="-122"/>
                <a:cs typeface="Arial" panose="020B0604020202020204" pitchFamily="34" charset="0"/>
              </a:rPr>
              <a:t>王石嵘： 钙钛矿材料的带隙求算方法</a:t>
            </a:r>
            <a:endParaRPr lang="en-US" altLang="zh-CN" sz="2400" dirty="0">
              <a:latin typeface="黑体" panose="02010609060101010101" pitchFamily="49" charset="-122"/>
              <a:ea typeface="黑体" panose="02010609060101010101" pitchFamily="49" charset="-122"/>
              <a:cs typeface="Arial" panose="020B0604020202020204" pitchFamily="34" charset="0"/>
            </a:endParaRPr>
          </a:p>
          <a:p>
            <a:pPr>
              <a:lnSpc>
                <a:spcPct val="250000"/>
              </a:lnSpc>
            </a:pPr>
            <a:r>
              <a:rPr lang="zh-CN" altLang="en-US" sz="2400" dirty="0">
                <a:latin typeface="黑体" panose="02010609060101010101" pitchFamily="49" charset="-122"/>
                <a:ea typeface="黑体" panose="02010609060101010101" pitchFamily="49" charset="-122"/>
                <a:cs typeface="Arial" panose="020B0604020202020204" pitchFamily="34" charset="0"/>
              </a:rPr>
              <a:t>衡忠暄：平面异质结的光电效率模拟</a:t>
            </a:r>
            <a:endParaRPr lang="en-US" altLang="zh-CN" sz="2400" dirty="0">
              <a:latin typeface="黑体" panose="02010609060101010101" pitchFamily="49" charset="-122"/>
              <a:ea typeface="黑体" panose="02010609060101010101" pitchFamily="49" charset="-122"/>
              <a:cs typeface="Arial" panose="020B0604020202020204" pitchFamily="34" charset="0"/>
            </a:endParaRPr>
          </a:p>
          <a:p>
            <a:pPr>
              <a:lnSpc>
                <a:spcPct val="250000"/>
              </a:lnSpc>
            </a:pPr>
            <a:r>
              <a:rPr lang="zh-CN" altLang="en-US" sz="2400" dirty="0">
                <a:latin typeface="黑体" panose="02010609060101010101" pitchFamily="49" charset="-122"/>
                <a:ea typeface="黑体" panose="02010609060101010101" pitchFamily="49" charset="-122"/>
                <a:cs typeface="Arial" panose="020B0604020202020204" pitchFamily="34" charset="0"/>
              </a:rPr>
              <a:t>包挺：半导体掺杂的理论计算</a:t>
            </a:r>
            <a:endParaRPr lang="en-US" altLang="zh-CN" sz="2400" dirty="0">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92171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一、研究背景及意义</a:t>
            </a:r>
          </a:p>
        </p:txBody>
      </p:sp>
      <p:sp>
        <p:nvSpPr>
          <p:cNvPr id="4" name="矩形 3">
            <a:extLst>
              <a:ext uri="{FF2B5EF4-FFF2-40B4-BE49-F238E27FC236}">
                <a16:creationId xmlns:a16="http://schemas.microsoft.com/office/drawing/2014/main" id="{0143591D-C582-46C1-B474-D8FA027874DD}"/>
              </a:ext>
            </a:extLst>
          </p:cNvPr>
          <p:cNvSpPr/>
          <p:nvPr/>
        </p:nvSpPr>
        <p:spPr>
          <a:xfrm>
            <a:off x="2281517" y="1065509"/>
            <a:ext cx="7808259" cy="1200329"/>
          </a:xfrm>
          <a:prstGeom prst="rect">
            <a:avLst/>
          </a:prstGeom>
        </p:spPr>
        <p:txBody>
          <a:bodyPr wrap="square">
            <a:spAutoFit/>
          </a:bodyPr>
          <a:lstStyle/>
          <a:p>
            <a:r>
              <a:rPr lang="zh-CN" altLang="en-US" dirty="0">
                <a:latin typeface="Arial" panose="020B0604020202020204" pitchFamily="34" charset="0"/>
                <a:ea typeface="黑体" panose="02010609060101010101" pitchFamily="49" charset="-122"/>
              </a:rPr>
              <a:t>       自</a:t>
            </a:r>
            <a:r>
              <a:rPr lang="en-US" altLang="zh-CN" dirty="0">
                <a:latin typeface="Arial" panose="020B0604020202020204" pitchFamily="34" charset="0"/>
                <a:ea typeface="黑体" panose="02010609060101010101" pitchFamily="49" charset="-122"/>
              </a:rPr>
              <a:t>2009</a:t>
            </a:r>
            <a:r>
              <a:rPr lang="zh-CN" altLang="en-US" dirty="0">
                <a:latin typeface="Arial" panose="020B0604020202020204" pitchFamily="34" charset="0"/>
                <a:ea typeface="黑体" panose="02010609060101010101" pitchFamily="49" charset="-122"/>
              </a:rPr>
              <a:t>年首次应用于光伏发电，钙钛矿材料因其优异的光电性质，以及易于合成、成本低廉、原料丰富等优势，迅速成为学术界研究关注的热点。从 </a:t>
            </a:r>
            <a:r>
              <a:rPr lang="en-US" altLang="zh-CN" dirty="0">
                <a:latin typeface="Arial" panose="020B0604020202020204" pitchFamily="34" charset="0"/>
                <a:ea typeface="黑体" panose="02010609060101010101" pitchFamily="49" charset="-122"/>
              </a:rPr>
              <a:t>2009 </a:t>
            </a:r>
            <a:r>
              <a:rPr lang="zh-CN" altLang="en-US" dirty="0">
                <a:latin typeface="Arial" panose="020B0604020202020204" pitchFamily="34" charset="0"/>
                <a:ea typeface="黑体" panose="02010609060101010101" pitchFamily="49" charset="-122"/>
              </a:rPr>
              <a:t>年到 </a:t>
            </a:r>
            <a:r>
              <a:rPr lang="en-US" altLang="zh-CN" dirty="0">
                <a:latin typeface="Arial" panose="020B0604020202020204" pitchFamily="34" charset="0"/>
                <a:ea typeface="黑体" panose="02010609060101010101" pitchFamily="49" charset="-122"/>
              </a:rPr>
              <a:t>2019 </a:t>
            </a:r>
            <a:r>
              <a:rPr lang="zh-CN" altLang="en-US" dirty="0">
                <a:latin typeface="Arial" panose="020B0604020202020204" pitchFamily="34" charset="0"/>
                <a:ea typeface="黑体" panose="02010609060101010101" pitchFamily="49" charset="-122"/>
              </a:rPr>
              <a:t>年的十年间，钙钛矿太阳能电池的光电转换效率从 </a:t>
            </a:r>
            <a:r>
              <a:rPr lang="en-US" altLang="zh-CN" dirty="0">
                <a:latin typeface="Arial" panose="020B0604020202020204" pitchFamily="34" charset="0"/>
                <a:ea typeface="黑体" panose="02010609060101010101" pitchFamily="49" charset="-122"/>
              </a:rPr>
              <a:t>3.8% </a:t>
            </a:r>
            <a:r>
              <a:rPr lang="zh-CN" altLang="en-US" dirty="0">
                <a:latin typeface="Arial" panose="020B0604020202020204" pitchFamily="34" charset="0"/>
                <a:ea typeface="黑体" panose="02010609060101010101" pitchFamily="49" charset="-122"/>
              </a:rPr>
              <a:t>跃升至 </a:t>
            </a:r>
            <a:r>
              <a:rPr lang="en-US" altLang="zh-CN" dirty="0">
                <a:latin typeface="Arial" panose="020B0604020202020204" pitchFamily="34" charset="0"/>
                <a:ea typeface="黑体" panose="02010609060101010101" pitchFamily="49" charset="-122"/>
              </a:rPr>
              <a:t>24.2%</a:t>
            </a:r>
            <a:r>
              <a:rPr lang="en-US" altLang="zh-CN" baseline="30000" dirty="0">
                <a:latin typeface="Arial" panose="020B0604020202020204" pitchFamily="34" charset="0"/>
                <a:ea typeface="黑体" panose="02010609060101010101" pitchFamily="49" charset="-122"/>
              </a:rPr>
              <a:t>[1]</a:t>
            </a:r>
            <a:r>
              <a:rPr lang="zh-CN" altLang="en-US" dirty="0">
                <a:latin typeface="Arial" panose="020B0604020202020204" pitchFamily="34" charset="0"/>
                <a:ea typeface="黑体" panose="02010609060101010101" pitchFamily="49" charset="-122"/>
              </a:rPr>
              <a:t>。</a:t>
            </a:r>
            <a:endParaRPr lang="en-US" altLang="zh-CN" dirty="0">
              <a:latin typeface="Arial" panose="020B0604020202020204" pitchFamily="34" charset="0"/>
              <a:ea typeface="黑体" panose="02010609060101010101" pitchFamily="49" charset="-122"/>
            </a:endParaRPr>
          </a:p>
        </p:txBody>
      </p:sp>
      <p:pic>
        <p:nvPicPr>
          <p:cNvPr id="6" name="图片 5">
            <a:extLst>
              <a:ext uri="{FF2B5EF4-FFF2-40B4-BE49-F238E27FC236}">
                <a16:creationId xmlns:a16="http://schemas.microsoft.com/office/drawing/2014/main" id="{A50A7DF9-D00B-4611-9212-B4EF7F553278}"/>
              </a:ext>
            </a:extLst>
          </p:cNvPr>
          <p:cNvPicPr>
            <a:picLocks noChangeAspect="1"/>
          </p:cNvPicPr>
          <p:nvPr/>
        </p:nvPicPr>
        <p:blipFill rotWithShape="1">
          <a:blip r:embed="rId2"/>
          <a:srcRect b="57500"/>
          <a:stretch/>
        </p:blipFill>
        <p:spPr>
          <a:xfrm>
            <a:off x="1641211" y="2746572"/>
            <a:ext cx="8909577" cy="3509963"/>
          </a:xfrm>
          <a:prstGeom prst="rect">
            <a:avLst/>
          </a:prstGeom>
        </p:spPr>
      </p:pic>
      <p:sp>
        <p:nvSpPr>
          <p:cNvPr id="5" name="矩形 4">
            <a:extLst>
              <a:ext uri="{FF2B5EF4-FFF2-40B4-BE49-F238E27FC236}">
                <a16:creationId xmlns:a16="http://schemas.microsoft.com/office/drawing/2014/main" id="{490F0CFC-01D4-423B-9D9C-20B801E530C7}"/>
              </a:ext>
            </a:extLst>
          </p:cNvPr>
          <p:cNvSpPr/>
          <p:nvPr/>
        </p:nvSpPr>
        <p:spPr>
          <a:xfrm>
            <a:off x="1787555" y="6211669"/>
            <a:ext cx="9358314" cy="646331"/>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[1] Jung, E.H., Jeon, N.J., Park, E.Y. et al. Efficient, stable and scalable perovskite solar cells using poly(3-hexylthiophene). </a:t>
            </a:r>
            <a:r>
              <a:rPr lang="en-US" altLang="zh-CN" b="1" i="1" dirty="0">
                <a:latin typeface="Arial" panose="020B0604020202020204" pitchFamily="34" charset="0"/>
                <a:cs typeface="Arial" panose="020B0604020202020204" pitchFamily="34" charset="0"/>
              </a:rPr>
              <a:t>Nature</a:t>
            </a:r>
            <a:r>
              <a:rPr lang="en-US" altLang="zh-CN"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rPr>
              <a:t>567, 511–515 (2019)</a:t>
            </a:r>
            <a:r>
              <a:rPr lang="en-US" altLang="zh-C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5474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一、研究背景及意义</a:t>
            </a:r>
          </a:p>
        </p:txBody>
      </p:sp>
      <p:sp>
        <p:nvSpPr>
          <p:cNvPr id="4" name="矩形 3">
            <a:extLst>
              <a:ext uri="{FF2B5EF4-FFF2-40B4-BE49-F238E27FC236}">
                <a16:creationId xmlns:a16="http://schemas.microsoft.com/office/drawing/2014/main" id="{0143591D-C582-46C1-B474-D8FA027874DD}"/>
              </a:ext>
            </a:extLst>
          </p:cNvPr>
          <p:cNvSpPr/>
          <p:nvPr/>
        </p:nvSpPr>
        <p:spPr>
          <a:xfrm>
            <a:off x="1346537" y="1281047"/>
            <a:ext cx="10076155" cy="2531527"/>
          </a:xfrm>
          <a:prstGeom prst="rect">
            <a:avLst/>
          </a:prstGeom>
        </p:spPr>
        <p:txBody>
          <a:bodyPr wrap="square">
            <a:spAutoFit/>
          </a:bodyPr>
          <a:lstStyle/>
          <a:p>
            <a:pPr>
              <a:lnSpc>
                <a:spcPct val="150000"/>
              </a:lnSpc>
            </a:pPr>
            <a:r>
              <a:rPr lang="zh-CN" altLang="en-US" dirty="0">
                <a:latin typeface="Arial" panose="020B0604020202020204" pitchFamily="34" charset="0"/>
                <a:ea typeface="黑体" panose="02010609060101010101" pitchFamily="49" charset="-122"/>
              </a:rPr>
              <a:t>       为了提高钙钛矿太阳能电池（</a:t>
            </a:r>
            <a:r>
              <a:rPr lang="en-US" altLang="zh-CN" dirty="0">
                <a:latin typeface="Arial" panose="020B0604020202020204" pitchFamily="34" charset="0"/>
                <a:ea typeface="黑体" panose="02010609060101010101" pitchFamily="49" charset="-122"/>
              </a:rPr>
              <a:t>PSC</a:t>
            </a:r>
            <a:r>
              <a:rPr lang="zh-CN" altLang="en-US" dirty="0">
                <a:latin typeface="Arial" panose="020B0604020202020204" pitchFamily="34" charset="0"/>
                <a:ea typeface="黑体" panose="02010609060101010101" pitchFamily="49" charset="-122"/>
              </a:rPr>
              <a:t>）的效率和可靠性，材料制备，界面处理和器件结构等方面已被广泛研究。然而，由于钙钛矿材料构成和器件结构的多样性，单纯依靠实验筛选高性能器件效率较低。因此，通过计算模拟的方法预测钙钛矿光伏器件的性能显著加快材料研究的进程。</a:t>
            </a:r>
            <a:endParaRPr lang="en-US" altLang="zh-CN" dirty="0">
              <a:latin typeface="Arial" panose="020B0604020202020204" pitchFamily="34" charset="0"/>
              <a:ea typeface="黑体" panose="02010609060101010101" pitchFamily="49" charset="-122"/>
            </a:endParaRPr>
          </a:p>
          <a:p>
            <a:pPr>
              <a:lnSpc>
                <a:spcPct val="150000"/>
              </a:lnSpc>
            </a:pP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目前计算材料学发展迅猛，已经能进行大多数材料的理论计算，但在钙钛矿光伏材料领域应用较少，仍有大量问题亟需解决</a:t>
            </a:r>
            <a:r>
              <a:rPr lang="en-US" altLang="zh-CN" baseline="30000" dirty="0">
                <a:latin typeface="Arial" panose="020B0604020202020204" pitchFamily="34" charset="0"/>
                <a:ea typeface="黑体" panose="02010609060101010101" pitchFamily="49" charset="-122"/>
              </a:rPr>
              <a:t>[2]</a:t>
            </a:r>
            <a:r>
              <a:rPr lang="zh-CN" altLang="en-US" dirty="0">
                <a:latin typeface="Arial" panose="020B0604020202020204" pitchFamily="34" charset="0"/>
                <a:ea typeface="黑体" panose="02010609060101010101" pitchFamily="49" charset="-122"/>
              </a:rPr>
              <a:t>。针对平面异质结的数值计算方法也逐步完善，由宾夕法尼亚大学开发的</a:t>
            </a:r>
            <a:r>
              <a:rPr lang="en-US" altLang="zh-CN" dirty="0" err="1">
                <a:latin typeface="Arial" panose="020B0604020202020204" pitchFamily="34" charset="0"/>
                <a:ea typeface="黑体" panose="02010609060101010101" pitchFamily="49" charset="-122"/>
              </a:rPr>
              <a:t>wxAMPS</a:t>
            </a:r>
            <a:r>
              <a:rPr lang="zh-CN" altLang="en-US" dirty="0">
                <a:latin typeface="Arial" panose="020B0604020202020204" pitchFamily="34" charset="0"/>
                <a:ea typeface="黑体" panose="02010609060101010101" pitchFamily="49" charset="-122"/>
              </a:rPr>
              <a:t>软件</a:t>
            </a:r>
            <a:r>
              <a:rPr lang="en-US" altLang="zh-CN" baseline="30000" dirty="0">
                <a:latin typeface="Arial" panose="020B0604020202020204" pitchFamily="34" charset="0"/>
                <a:ea typeface="黑体" panose="02010609060101010101" pitchFamily="49" charset="-122"/>
              </a:rPr>
              <a:t>[3-4]</a:t>
            </a:r>
            <a:r>
              <a:rPr lang="zh-CN" altLang="en-US" dirty="0">
                <a:latin typeface="Arial" panose="020B0604020202020204" pitchFamily="34" charset="0"/>
                <a:ea typeface="黑体" panose="02010609060101010101" pitchFamily="49" charset="-122"/>
              </a:rPr>
              <a:t>，在</a:t>
            </a:r>
            <a:r>
              <a:rPr lang="en-US" altLang="zh-CN" dirty="0">
                <a:latin typeface="Arial" panose="020B0604020202020204" pitchFamily="34" charset="0"/>
                <a:ea typeface="黑体" panose="02010609060101010101" pitchFamily="49" charset="-122"/>
              </a:rPr>
              <a:t>CIGS</a:t>
            </a:r>
            <a:r>
              <a:rPr lang="zh-CN" altLang="en-US" dirty="0">
                <a:latin typeface="Arial" panose="020B0604020202020204" pitchFamily="34" charset="0"/>
                <a:ea typeface="黑体" panose="02010609060101010101" pitchFamily="49" charset="-122"/>
              </a:rPr>
              <a:t>薄膜电池</a:t>
            </a:r>
            <a:r>
              <a:rPr lang="en-US" altLang="zh-CN" baseline="30000" dirty="0">
                <a:latin typeface="Arial" panose="020B0604020202020204" pitchFamily="34" charset="0"/>
                <a:ea typeface="黑体" panose="02010609060101010101" pitchFamily="49" charset="-122"/>
              </a:rPr>
              <a:t>[5]</a:t>
            </a:r>
            <a:r>
              <a:rPr lang="zh-CN" altLang="en-US" dirty="0">
                <a:latin typeface="Arial" panose="020B0604020202020204" pitchFamily="34" charset="0"/>
                <a:ea typeface="黑体" panose="02010609060101010101" pitchFamily="49" charset="-122"/>
              </a:rPr>
              <a:t>等太阳能电池模拟方面取得了良好的进展。</a:t>
            </a:r>
          </a:p>
        </p:txBody>
      </p:sp>
      <p:sp>
        <p:nvSpPr>
          <p:cNvPr id="5" name="矩形 4">
            <a:extLst>
              <a:ext uri="{FF2B5EF4-FFF2-40B4-BE49-F238E27FC236}">
                <a16:creationId xmlns:a16="http://schemas.microsoft.com/office/drawing/2014/main" id="{0C9AC16D-6414-4D99-AD4F-D8437D5A6B38}"/>
              </a:ext>
            </a:extLst>
          </p:cNvPr>
          <p:cNvSpPr/>
          <p:nvPr/>
        </p:nvSpPr>
        <p:spPr>
          <a:xfrm>
            <a:off x="1077340" y="4311189"/>
            <a:ext cx="10614551" cy="2031325"/>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[2] Prof. </a:t>
            </a:r>
            <a:r>
              <a:rPr lang="en-US" altLang="zh-CN" dirty="0" err="1">
                <a:latin typeface="Arial" panose="020B0604020202020204" pitchFamily="34" charset="0"/>
                <a:cs typeface="Arial" panose="020B0604020202020204" pitchFamily="34" charset="0"/>
              </a:rPr>
              <a:t>Sining</a:t>
            </a:r>
            <a:r>
              <a:rPr lang="en-US" altLang="zh-CN" dirty="0">
                <a:latin typeface="Arial" panose="020B0604020202020204" pitchFamily="34" charset="0"/>
                <a:cs typeface="Arial" panose="020B0604020202020204" pitchFamily="34" charset="0"/>
              </a:rPr>
              <a:t> Yun, Xiao Zhou, Prof. Jacky Even, Prof. Anders </a:t>
            </a:r>
            <a:r>
              <a:rPr lang="en-US" altLang="zh-CN" dirty="0" err="1">
                <a:latin typeface="Arial" panose="020B0604020202020204" pitchFamily="34" charset="0"/>
                <a:cs typeface="Arial" panose="020B0604020202020204" pitchFamily="34" charset="0"/>
              </a:rPr>
              <a:t>Hagfeldt</a:t>
            </a:r>
            <a:r>
              <a:rPr lang="en-US" altLang="zh-CN" dirty="0">
                <a:latin typeface="Arial" panose="020B0604020202020204" pitchFamily="34" charset="0"/>
                <a:cs typeface="Arial" panose="020B0604020202020204" pitchFamily="34" charset="0"/>
              </a:rPr>
              <a:t>. Theoretical Treatment of CH3NH3PbI3 Perovskite Solar Cells. </a:t>
            </a:r>
            <a:r>
              <a:rPr lang="en-US" altLang="zh-CN" b="1" i="1" dirty="0" err="1">
                <a:latin typeface="Arial" panose="020B0604020202020204" pitchFamily="34" charset="0"/>
                <a:cs typeface="Arial" panose="020B0604020202020204" pitchFamily="34" charset="0"/>
              </a:rPr>
              <a:t>Angew</a:t>
            </a:r>
            <a:r>
              <a:rPr lang="en-US" altLang="zh-CN" b="1" i="1" dirty="0">
                <a:latin typeface="Arial" panose="020B0604020202020204" pitchFamily="34" charset="0"/>
                <a:cs typeface="Arial" panose="020B0604020202020204" pitchFamily="34" charset="0"/>
              </a:rPr>
              <a:t>. Chem. Int. Ed. </a:t>
            </a:r>
            <a:r>
              <a:rPr lang="en-US" altLang="zh-CN" i="1" dirty="0">
                <a:latin typeface="Arial" panose="020B0604020202020204" pitchFamily="34" charset="0"/>
                <a:cs typeface="Arial" panose="020B0604020202020204" pitchFamily="34" charset="0"/>
              </a:rPr>
              <a:t>Vol 56, Issue 50, 15806-15817 (2017)</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[3] Zhu Hong, </a:t>
            </a:r>
            <a:r>
              <a:rPr lang="en-US" altLang="zh-CN" dirty="0" err="1">
                <a:latin typeface="Arial" panose="020B0604020202020204" pitchFamily="34" charset="0"/>
                <a:cs typeface="Arial" panose="020B0604020202020204" pitchFamily="34" charset="0"/>
              </a:rPr>
              <a:t>Kalkan</a:t>
            </a:r>
            <a:r>
              <a:rPr lang="en-US" altLang="zh-CN" dirty="0">
                <a:latin typeface="Arial" panose="020B0604020202020204" pitchFamily="34" charset="0"/>
                <a:cs typeface="Arial" panose="020B0604020202020204" pitchFamily="34" charset="0"/>
              </a:rPr>
              <a:t> A K, Hou </a:t>
            </a:r>
            <a:r>
              <a:rPr lang="en-US" altLang="zh-CN" dirty="0" err="1">
                <a:latin typeface="Arial" panose="020B0604020202020204" pitchFamily="34" charset="0"/>
                <a:cs typeface="Arial" panose="020B0604020202020204" pitchFamily="34" charset="0"/>
              </a:rPr>
              <a:t>Jingya</a:t>
            </a:r>
            <a:r>
              <a:rPr lang="en-US" altLang="zh-CN" dirty="0">
                <a:latin typeface="Arial" panose="020B0604020202020204" pitchFamily="34" charset="0"/>
                <a:cs typeface="Arial" panose="020B0604020202020204" pitchFamily="34" charset="0"/>
              </a:rPr>
              <a:t>. Applications of AMPS-1Dforsolarcellsimulation. </a:t>
            </a:r>
            <a:r>
              <a:rPr lang="en-US" altLang="zh-CN" b="1" i="1" dirty="0">
                <a:latin typeface="Arial" panose="020B0604020202020204" pitchFamily="34" charset="0"/>
                <a:cs typeface="Arial" panose="020B0604020202020204" pitchFamily="34" charset="0"/>
              </a:rPr>
              <a:t>AIP Conference Proceedings</a:t>
            </a:r>
            <a:r>
              <a:rPr lang="en-US" altLang="zh-CN" i="1" dirty="0">
                <a:latin typeface="Arial" panose="020B0604020202020204" pitchFamily="34" charset="0"/>
                <a:cs typeface="Arial" panose="020B0604020202020204" pitchFamily="34" charset="0"/>
              </a:rPr>
              <a:t>, 1999, 462: 309-314.</a:t>
            </a:r>
          </a:p>
          <a:p>
            <a:r>
              <a:rPr lang="en-US" altLang="zh-CN" dirty="0">
                <a:latin typeface="Arial" panose="020B0604020202020204" pitchFamily="34" charset="0"/>
                <a:cs typeface="Arial" panose="020B0604020202020204" pitchFamily="34" charset="0"/>
              </a:rPr>
              <a:t>[4] Hernandez-Como </a:t>
            </a:r>
            <a:r>
              <a:rPr lang="en-US" altLang="zh-CN" dirty="0" err="1">
                <a:latin typeface="Arial" panose="020B0604020202020204" pitchFamily="34" charset="0"/>
                <a:cs typeface="Arial" panose="020B0604020202020204" pitchFamily="34" charset="0"/>
              </a:rPr>
              <a:t>N,Morales</a:t>
            </a:r>
            <a:r>
              <a:rPr lang="en-US" altLang="zh-CN" dirty="0">
                <a:latin typeface="Arial" panose="020B0604020202020204" pitchFamily="34" charset="0"/>
                <a:cs typeface="Arial" panose="020B0604020202020204" pitchFamily="34" charset="0"/>
              </a:rPr>
              <a:t>-Acevedo A. Simulation of heterojunction silicon solar cells with AMPS-1D. </a:t>
            </a:r>
            <a:r>
              <a:rPr lang="en-US" altLang="zh-CN" b="1" i="1" dirty="0">
                <a:latin typeface="Arial" panose="020B0604020202020204" pitchFamily="34" charset="0"/>
                <a:cs typeface="Arial" panose="020B0604020202020204" pitchFamily="34" charset="0"/>
              </a:rPr>
              <a:t>Solar Energy Materials and Solar Cells</a:t>
            </a:r>
            <a:r>
              <a:rPr lang="en-US" altLang="zh-CN" i="1" dirty="0">
                <a:latin typeface="Arial" panose="020B0604020202020204" pitchFamily="34" charset="0"/>
                <a:cs typeface="Arial" panose="020B0604020202020204" pitchFamily="34" charset="0"/>
              </a:rPr>
              <a:t>, 2010, 94(1): 62-67.</a:t>
            </a:r>
          </a:p>
          <a:p>
            <a:r>
              <a:rPr lang="en-US" altLang="zh-CN" dirty="0">
                <a:latin typeface="Arial" panose="020B0604020202020204" pitchFamily="34" charset="0"/>
                <a:cs typeface="Arial" panose="020B0604020202020204" pitchFamily="34" charset="0"/>
              </a:rPr>
              <a:t>[5] </a:t>
            </a:r>
            <a:r>
              <a:rPr lang="zh-CN" altLang="en-US" dirty="0">
                <a:latin typeface="Arial" panose="020B0604020202020204" pitchFamily="34" charset="0"/>
                <a:ea typeface="黑体" panose="02010609060101010101" pitchFamily="49" charset="-122"/>
                <a:cs typeface="Arial" panose="020B0604020202020204" pitchFamily="34" charset="0"/>
              </a:rPr>
              <a:t>高兵</a:t>
            </a:r>
            <a:r>
              <a:rPr lang="en-US" altLang="zh-CN" dirty="0">
                <a:latin typeface="Arial" panose="020B0604020202020204" pitchFamily="34" charset="0"/>
                <a:ea typeface="黑体" panose="02010609060101010101" pitchFamily="49" charset="-122"/>
                <a:cs typeface="Arial" panose="020B0604020202020204" pitchFamily="34" charset="0"/>
              </a:rPr>
              <a:t>,</a:t>
            </a:r>
            <a:r>
              <a:rPr lang="zh-CN" altLang="en-US" dirty="0">
                <a:latin typeface="Arial" panose="020B0604020202020204" pitchFamily="34" charset="0"/>
                <a:ea typeface="黑体" panose="02010609060101010101" pitchFamily="49" charset="-122"/>
                <a:cs typeface="Arial" panose="020B0604020202020204" pitchFamily="34" charset="0"/>
              </a:rPr>
              <a:t>沈辉</a:t>
            </a:r>
            <a:r>
              <a:rPr lang="en-US" altLang="zh-CN" dirty="0">
                <a:latin typeface="Arial" panose="020B0604020202020204" pitchFamily="34" charset="0"/>
                <a:ea typeface="黑体" panose="02010609060101010101" pitchFamily="49" charset="-122"/>
                <a:cs typeface="Arial" panose="020B0604020202020204" pitchFamily="34" charset="0"/>
              </a:rPr>
              <a:t>.CIGS/Si</a:t>
            </a:r>
            <a:r>
              <a:rPr lang="zh-CN" altLang="en-US" dirty="0">
                <a:latin typeface="Arial" panose="020B0604020202020204" pitchFamily="34" charset="0"/>
                <a:ea typeface="黑体" panose="02010609060101010101" pitchFamily="49" charset="-122"/>
                <a:cs typeface="Arial" panose="020B0604020202020204" pitchFamily="34" charset="0"/>
              </a:rPr>
              <a:t>异质结太阳电池的数值模拟</a:t>
            </a:r>
            <a:r>
              <a:rPr lang="en-US" altLang="zh-CN" dirty="0">
                <a:latin typeface="Arial" panose="020B0604020202020204" pitchFamily="34" charset="0"/>
                <a:ea typeface="黑体" panose="02010609060101010101" pitchFamily="49" charset="-122"/>
                <a:cs typeface="Arial" panose="020B0604020202020204" pitchFamily="34" charset="0"/>
              </a:rPr>
              <a:t>[J].</a:t>
            </a:r>
            <a:r>
              <a:rPr lang="zh-CN" altLang="en-US" b="1" i="1" dirty="0">
                <a:latin typeface="Arial" panose="020B0604020202020204" pitchFamily="34" charset="0"/>
                <a:ea typeface="黑体" panose="02010609060101010101" pitchFamily="49" charset="-122"/>
                <a:cs typeface="Arial" panose="020B0604020202020204" pitchFamily="34" charset="0"/>
              </a:rPr>
              <a:t>太阳能学报</a:t>
            </a:r>
            <a:r>
              <a:rPr lang="en-US" altLang="zh-CN" i="1" dirty="0">
                <a:latin typeface="Arial" panose="020B0604020202020204" pitchFamily="34" charset="0"/>
                <a:cs typeface="Arial" panose="020B0604020202020204" pitchFamily="34" charset="0"/>
              </a:rPr>
              <a:t>,2018,39(05):1284-1290.</a:t>
            </a:r>
          </a:p>
        </p:txBody>
      </p:sp>
    </p:spTree>
    <p:extLst>
      <p:ext uri="{BB962C8B-B14F-4D97-AF65-F5344CB8AC3E}">
        <p14:creationId xmlns:p14="http://schemas.microsoft.com/office/powerpoint/2010/main" val="6676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钙钛矿的第一性原理计算</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143591D-C582-46C1-B474-D8FA027874DD}"/>
                  </a:ext>
                </a:extLst>
              </p:cNvPr>
              <p:cNvSpPr/>
              <p:nvPr/>
            </p:nvSpPr>
            <p:spPr>
              <a:xfrm>
                <a:off x="1137861" y="998834"/>
                <a:ext cx="10512424" cy="1754326"/>
              </a:xfrm>
              <a:prstGeom prst="rect">
                <a:avLst/>
              </a:prstGeom>
            </p:spPr>
            <p:txBody>
              <a:bodyPr wrap="square">
                <a:spAutoFit/>
              </a:bodyPr>
              <a:lstStyle/>
              <a:p>
                <a:r>
                  <a:rPr lang="zh-CN" altLang="en-US" dirty="0">
                    <a:latin typeface="Arial" panose="020B0604020202020204" pitchFamily="34" charset="0"/>
                    <a:ea typeface="黑体" panose="02010609060101010101" pitchFamily="49" charset="-122"/>
                  </a:rPr>
                  <a:t>性能指标：带隙（吸光性能），载流子寿命，迁移率</a:t>
                </a:r>
                <a:endParaRPr lang="en-US" altLang="zh-CN" dirty="0">
                  <a:latin typeface="Arial" panose="020B0604020202020204" pitchFamily="34" charset="0"/>
                  <a:ea typeface="黑体" panose="02010609060101010101" pitchFamily="49" charset="-122"/>
                </a:endParaRPr>
              </a:p>
              <a:p>
                <a:r>
                  <a:rPr lang="zh-CN" altLang="en-US" dirty="0">
                    <a:latin typeface="Arial" panose="020B0604020202020204" pitchFamily="34" charset="0"/>
                    <a:ea typeface="黑体" panose="02010609060101010101" pitchFamily="49" charset="-122"/>
                  </a:rPr>
                  <a:t>使用杂化泛函可以明显提升精度：</a:t>
                </a:r>
                <a:r>
                  <a:rPr lang="en-US" altLang="zh-CN" dirty="0">
                    <a:latin typeface="Arial" panose="020B0604020202020204" pitchFamily="34" charset="0"/>
                    <a:ea typeface="黑体" panose="02010609060101010101" pitchFamily="49" charset="-122"/>
                  </a:rPr>
                  <a:t>PBE0, HSE06 </a:t>
                </a:r>
              </a:p>
              <a:p>
                <a:r>
                  <a:rPr lang="zh-CN" altLang="en-US" dirty="0">
                    <a:latin typeface="Arial" panose="020B0604020202020204" pitchFamily="34" charset="0"/>
                    <a:ea typeface="黑体" panose="02010609060101010101" pitchFamily="49" charset="-122"/>
                  </a:rPr>
                  <a:t>需要考虑</a:t>
                </a:r>
                <a:r>
                  <a:rPr lang="en-US" altLang="zh-CN" dirty="0">
                    <a:latin typeface="Arial" panose="020B0604020202020204" pitchFamily="34" charset="0"/>
                    <a:ea typeface="黑体" panose="02010609060101010101" pitchFamily="49" charset="-122"/>
                  </a:rPr>
                  <a:t>spin-orbital (SO) coupling </a:t>
                </a:r>
                <a:r>
                  <a:rPr lang="zh-CN" altLang="en-US" dirty="0">
                    <a:latin typeface="Arial" panose="020B0604020202020204" pitchFamily="34" charset="0"/>
                    <a:ea typeface="黑体" panose="02010609060101010101" pitchFamily="49" charset="-122"/>
                  </a:rPr>
                  <a:t>可以调整杂化泛函的</a:t>
                </a:r>
                <a:r>
                  <a:rPr lang="en-US" altLang="zh-CN" dirty="0">
                    <a:latin typeface="Arial" panose="020B0604020202020204" pitchFamily="34" charset="0"/>
                    <a:ea typeface="黑体" panose="02010609060101010101" pitchFamily="49" charset="-122"/>
                  </a:rPr>
                  <a:t>exact exchange</a:t>
                </a:r>
                <a:r>
                  <a:rPr lang="zh-CN" altLang="en-US" dirty="0">
                    <a:latin typeface="Arial" panose="020B0604020202020204" pitchFamily="34" charset="0"/>
                    <a:ea typeface="黑体" panose="02010609060101010101" pitchFamily="49" charset="-122"/>
                  </a:rPr>
                  <a:t>比例</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称为</a:t>
                </a:r>
                <a:r>
                  <a:rPr lang="en-US" altLang="zh-CN" dirty="0">
                    <a:latin typeface="Arial" panose="020B0604020202020204" pitchFamily="34" charset="0"/>
                    <a:ea typeface="黑体" panose="02010609060101010101" pitchFamily="49" charset="-122"/>
                  </a:rPr>
                  <a:t>PBE0</a:t>
                </a:r>
                <a14:m>
                  <m:oMath xmlns:m="http://schemas.openxmlformats.org/officeDocument/2006/math">
                    <m:r>
                      <a:rPr lang="en-US" altLang="zh-CN" b="0" i="1" smtClean="0">
                        <a:latin typeface="Cambria Math" panose="02040503050406030204" pitchFamily="18" charset="0"/>
                        <a:ea typeface="黑体" panose="02010609060101010101" pitchFamily="49" charset="-122"/>
                      </a:rPr>
                      <m:t>𝛼</m:t>
                    </m:r>
                  </m:oMath>
                </a14:m>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a:t>
                </a:r>
                <a14:m>
                  <m:oMath xmlns:m="http://schemas.openxmlformats.org/officeDocument/2006/math">
                    <m:r>
                      <a:rPr lang="en-US" altLang="zh-CN" b="0" i="1" smtClean="0">
                        <a:latin typeface="Cambria Math" panose="02040503050406030204" pitchFamily="18" charset="0"/>
                        <a:ea typeface="黑体" panose="02010609060101010101" pitchFamily="49" charset="-122"/>
                      </a:rPr>
                      <m:t>𝛼</m:t>
                    </m:r>
                    <m:r>
                      <a:rPr lang="en-US" altLang="zh-CN" b="0" i="1" smtClean="0">
                        <a:latin typeface="Cambria Math" panose="02040503050406030204" pitchFamily="18" charset="0"/>
                        <a:ea typeface="黑体" panose="02010609060101010101" pitchFamily="49" charset="-122"/>
                      </a:rPr>
                      <m:t>=1/</m:t>
                    </m:r>
                    <m:sSub>
                      <m:sSubPr>
                        <m:ctrlPr>
                          <a:rPr lang="en-US" altLang="zh-CN" b="0" i="1" smtClean="0">
                            <a:latin typeface="Cambria Math" panose="02040503050406030204" pitchFamily="18" charset="0"/>
                            <a:ea typeface="黑体" panose="02010609060101010101" pitchFamily="49" charset="-122"/>
                          </a:rPr>
                        </m:ctrlPr>
                      </m:sSubPr>
                      <m:e>
                        <m:r>
                          <a:rPr lang="zh-CN" altLang="en-US" b="0" i="1" smtClean="0">
                            <a:latin typeface="Cambria Math" panose="02040503050406030204" pitchFamily="18" charset="0"/>
                            <a:ea typeface="黑体" panose="02010609060101010101" pitchFamily="49" charset="-122"/>
                          </a:rPr>
                          <m:t>𝜖</m:t>
                        </m:r>
                      </m:e>
                      <m:sub>
                        <m:r>
                          <a:rPr lang="en-US" altLang="zh-CN" b="0" i="1" smtClean="0">
                            <a:latin typeface="Cambria Math" panose="02040503050406030204" pitchFamily="18" charset="0"/>
                            <a:ea typeface="黑体" panose="02010609060101010101" pitchFamily="49" charset="-122"/>
                          </a:rPr>
                          <m:t>0</m:t>
                        </m:r>
                      </m:sub>
                    </m:sSub>
                  </m:oMath>
                </a14:m>
                <a:r>
                  <a:rPr lang="zh-CN" altLang="en-US" dirty="0">
                    <a:latin typeface="Arial" panose="020B0604020202020204" pitchFamily="34" charset="0"/>
                    <a:ea typeface="黑体" panose="02010609060101010101" pitchFamily="49" charset="-122"/>
                  </a:rPr>
                  <a:t>（ </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zh-CN" altLang="en-US" i="1">
                            <a:latin typeface="Cambria Math" panose="02040503050406030204" pitchFamily="18" charset="0"/>
                            <a:ea typeface="黑体" panose="02010609060101010101" pitchFamily="49" charset="-122"/>
                          </a:rPr>
                          <m:t>𝜖</m:t>
                        </m:r>
                      </m:e>
                      <m:sub>
                        <m:r>
                          <a:rPr lang="en-US" altLang="zh-CN" i="1">
                            <a:latin typeface="Cambria Math" panose="02040503050406030204" pitchFamily="18" charset="0"/>
                            <a:ea typeface="黑体" panose="02010609060101010101" pitchFamily="49" charset="-122"/>
                          </a:rPr>
                          <m:t>0</m:t>
                        </m:r>
                      </m:sub>
                    </m:sSub>
                  </m:oMath>
                </a14:m>
                <a:r>
                  <a:rPr lang="zh-CN" altLang="en-US" dirty="0">
                    <a:latin typeface="Arial" panose="020B0604020202020204" pitchFamily="34" charset="0"/>
                    <a:ea typeface="黑体" panose="02010609060101010101" pitchFamily="49" charset="-122"/>
                  </a:rPr>
                  <a:t>是 介 电 常 数）</a:t>
                </a:r>
              </a:p>
              <a:p>
                <a:r>
                  <a:rPr lang="zh-CN" altLang="en-US" dirty="0">
                    <a:latin typeface="Arial" panose="020B0604020202020204" pitchFamily="34" charset="0"/>
                    <a:ea typeface="黑体" panose="02010609060101010101" pitchFamily="49" charset="-122"/>
                  </a:rPr>
                  <a:t>例子：</a:t>
                </a:r>
                <a:r>
                  <a:rPr lang="en-US" altLang="zh-CN" dirty="0">
                    <a:latin typeface="Arial" panose="020B0604020202020204" pitchFamily="34" charset="0"/>
                    <a:ea typeface="黑体" panose="02010609060101010101" pitchFamily="49" charset="-122"/>
                  </a:rPr>
                  <a:t>CH3NH3PbI3 </a:t>
                </a:r>
                <a:r>
                  <a:rPr lang="zh-CN" altLang="en-US" dirty="0">
                    <a:latin typeface="Arial" panose="020B0604020202020204" pitchFamily="34" charset="0"/>
                    <a:ea typeface="黑体" panose="02010609060101010101" pitchFamily="49" charset="-122"/>
                  </a:rPr>
                  <a:t>计算值</a:t>
                </a:r>
                <a:r>
                  <a:rPr lang="en-US" altLang="zh-CN" baseline="30000" dirty="0">
                    <a:latin typeface="Arial" panose="020B0604020202020204" pitchFamily="34" charset="0"/>
                    <a:ea typeface="黑体" panose="02010609060101010101" pitchFamily="49" charset="-122"/>
                  </a:rPr>
                  <a:t>[6]</a:t>
                </a:r>
                <a:endParaRPr lang="zh-CN" altLang="en-US" dirty="0">
                  <a:latin typeface="Arial" panose="020B0604020202020204" pitchFamily="34" charset="0"/>
                  <a:ea typeface="黑体" panose="02010609060101010101" pitchFamily="49" charset="-122"/>
                </a:endParaRPr>
              </a:p>
              <a:p>
                <a:r>
                  <a:rPr lang="zh-CN" altLang="en-US" dirty="0">
                    <a:latin typeface="Arial" panose="020B0604020202020204" pitchFamily="34" charset="0"/>
                    <a:ea typeface="黑体" panose="02010609060101010101" pitchFamily="49" charset="-122"/>
                  </a:rPr>
                  <a:t>（实验值</a:t>
                </a:r>
                <a:r>
                  <a:rPr lang="en-US" altLang="zh-CN" dirty="0">
                    <a:latin typeface="Arial" panose="020B0604020202020204" pitchFamily="34" charset="0"/>
                    <a:ea typeface="黑体" panose="02010609060101010101" pitchFamily="49" charset="-122"/>
                  </a:rPr>
                  <a:t>1.68eV )</a:t>
                </a:r>
              </a:p>
            </p:txBody>
          </p:sp>
        </mc:Choice>
        <mc:Fallback xmlns="">
          <p:sp>
            <p:nvSpPr>
              <p:cNvPr id="4" name="矩形 3">
                <a:extLst>
                  <a:ext uri="{FF2B5EF4-FFF2-40B4-BE49-F238E27FC236}">
                    <a16:creationId xmlns:a16="http://schemas.microsoft.com/office/drawing/2014/main" id="{0143591D-C582-46C1-B474-D8FA027874DD}"/>
                  </a:ext>
                </a:extLst>
              </p:cNvPr>
              <p:cNvSpPr>
                <a:spLocks noRot="1" noChangeAspect="1" noMove="1" noResize="1" noEditPoints="1" noAdjustHandles="1" noChangeArrowheads="1" noChangeShapeType="1" noTextEdit="1"/>
              </p:cNvSpPr>
              <p:nvPr/>
            </p:nvSpPr>
            <p:spPr>
              <a:xfrm>
                <a:off x="1137861" y="998834"/>
                <a:ext cx="10512424" cy="1754326"/>
              </a:xfrm>
              <a:prstGeom prst="rect">
                <a:avLst/>
              </a:prstGeom>
              <a:blipFill>
                <a:blip r:embed="rId2"/>
                <a:stretch>
                  <a:fillRect l="-522" t="-2778" b="-486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BFE8C51E-28B6-49AE-AC3A-6191F77AD437}"/>
              </a:ext>
            </a:extLst>
          </p:cNvPr>
          <p:cNvPicPr>
            <a:picLocks noChangeAspect="1"/>
          </p:cNvPicPr>
          <p:nvPr/>
        </p:nvPicPr>
        <p:blipFill>
          <a:blip r:embed="rId3"/>
          <a:stretch>
            <a:fillRect/>
          </a:stretch>
        </p:blipFill>
        <p:spPr>
          <a:xfrm>
            <a:off x="1321338" y="2690813"/>
            <a:ext cx="7444081" cy="3583755"/>
          </a:xfrm>
          <a:prstGeom prst="rect">
            <a:avLst/>
          </a:prstGeom>
        </p:spPr>
      </p:pic>
      <p:sp>
        <p:nvSpPr>
          <p:cNvPr id="5" name="矩形 4">
            <a:extLst>
              <a:ext uri="{FF2B5EF4-FFF2-40B4-BE49-F238E27FC236}">
                <a16:creationId xmlns:a16="http://schemas.microsoft.com/office/drawing/2014/main" id="{3D0B3D13-563E-4656-9464-9CB70D10E834}"/>
              </a:ext>
            </a:extLst>
          </p:cNvPr>
          <p:cNvSpPr/>
          <p:nvPr/>
        </p:nvSpPr>
        <p:spPr>
          <a:xfrm>
            <a:off x="8577263" y="2827873"/>
            <a:ext cx="1466850" cy="2031325"/>
          </a:xfrm>
          <a:prstGeom prst="rect">
            <a:avLst/>
          </a:prstGeom>
        </p:spPr>
        <p:txBody>
          <a:bodyPr wrap="square">
            <a:spAutoFit/>
          </a:bodyPr>
          <a:lstStyle/>
          <a:p>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PBE</a:t>
            </a:r>
            <a:r>
              <a:rPr lang="zh-CN" altLang="en-US" dirty="0">
                <a:latin typeface="Arial" panose="020B0604020202020204" pitchFamily="34" charset="0"/>
                <a:ea typeface="黑体" panose="02010609060101010101" pitchFamily="49" charset="-122"/>
              </a:rPr>
              <a:t>看起来不错，实际上是缺少</a:t>
            </a:r>
            <a:r>
              <a:rPr lang="en-US" altLang="zh-CN" dirty="0">
                <a:latin typeface="Arial" panose="020B0604020202020204" pitchFamily="34" charset="0"/>
                <a:ea typeface="黑体" panose="02010609060101010101" pitchFamily="49" charset="-122"/>
              </a:rPr>
              <a:t>HF</a:t>
            </a:r>
            <a:r>
              <a:rPr lang="zh-CN" altLang="en-US" dirty="0">
                <a:latin typeface="Arial" panose="020B0604020202020204" pitchFamily="34" charset="0"/>
                <a:ea typeface="黑体" panose="02010609060101010101" pitchFamily="49" charset="-122"/>
              </a:rPr>
              <a:t>交换和缺少</a:t>
            </a:r>
            <a:r>
              <a:rPr lang="en-US" altLang="zh-CN" dirty="0">
                <a:latin typeface="Arial" panose="020B0604020202020204" pitchFamily="34" charset="0"/>
                <a:ea typeface="黑体" panose="02010609060101010101" pitchFamily="49" charset="-122"/>
              </a:rPr>
              <a:t>SO</a:t>
            </a:r>
            <a:r>
              <a:rPr lang="zh-CN" altLang="en-US" dirty="0">
                <a:latin typeface="Arial" panose="020B0604020202020204" pitchFamily="34" charset="0"/>
                <a:ea typeface="黑体" panose="02010609060101010101" pitchFamily="49" charset="-122"/>
              </a:rPr>
              <a:t>的误差抵消，并不可靠） </a:t>
            </a:r>
          </a:p>
        </p:txBody>
      </p:sp>
      <p:sp>
        <p:nvSpPr>
          <p:cNvPr id="6" name="矩形 5">
            <a:extLst>
              <a:ext uri="{FF2B5EF4-FFF2-40B4-BE49-F238E27FC236}">
                <a16:creationId xmlns:a16="http://schemas.microsoft.com/office/drawing/2014/main" id="{496BA5D9-933F-42A7-8D48-86D2A1088F45}"/>
              </a:ext>
            </a:extLst>
          </p:cNvPr>
          <p:cNvSpPr/>
          <p:nvPr/>
        </p:nvSpPr>
        <p:spPr>
          <a:xfrm>
            <a:off x="1416843" y="6211669"/>
            <a:ext cx="9358314" cy="646331"/>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[6] E. Menéndez-</a:t>
            </a:r>
            <a:r>
              <a:rPr lang="en-US" altLang="zh-CN" dirty="0" err="1">
                <a:latin typeface="Arial" panose="020B0604020202020204" pitchFamily="34" charset="0"/>
                <a:cs typeface="Arial" panose="020B0604020202020204" pitchFamily="34" charset="0"/>
              </a:rPr>
              <a:t>Proupin</a:t>
            </a:r>
            <a:r>
              <a:rPr lang="en-US" altLang="zh-CN" dirty="0">
                <a:latin typeface="Arial" panose="020B0604020202020204" pitchFamily="34" charset="0"/>
                <a:cs typeface="Arial" panose="020B0604020202020204" pitchFamily="34" charset="0"/>
              </a:rPr>
              <a:t>, P. Palacios, P. </a:t>
            </a:r>
            <a:r>
              <a:rPr lang="en-US" altLang="zh-CN" dirty="0" err="1">
                <a:latin typeface="Arial" panose="020B0604020202020204" pitchFamily="34" charset="0"/>
                <a:cs typeface="Arial" panose="020B0604020202020204" pitchFamily="34" charset="0"/>
              </a:rPr>
              <a:t>Wahnón</a:t>
            </a:r>
            <a:r>
              <a:rPr lang="en-US" altLang="zh-CN" dirty="0">
                <a:latin typeface="Arial" panose="020B0604020202020204" pitchFamily="34" charset="0"/>
                <a:cs typeface="Arial" panose="020B0604020202020204" pitchFamily="34" charset="0"/>
              </a:rPr>
              <a:t>, J. C. Conesa. </a:t>
            </a:r>
            <a:r>
              <a:rPr lang="en-US" altLang="zh-CN" b="1" i="1" dirty="0">
                <a:latin typeface="Arial" panose="020B0604020202020204" pitchFamily="34" charset="0"/>
                <a:cs typeface="Arial" panose="020B0604020202020204" pitchFamily="34" charset="0"/>
              </a:rPr>
              <a:t>Phys. Rev. B - </a:t>
            </a:r>
            <a:r>
              <a:rPr lang="en-US" altLang="zh-CN" b="1" i="1" dirty="0" err="1">
                <a:latin typeface="Arial" panose="020B0604020202020204" pitchFamily="34" charset="0"/>
                <a:cs typeface="Arial" panose="020B0604020202020204" pitchFamily="34" charset="0"/>
              </a:rPr>
              <a:t>Condens</a:t>
            </a:r>
            <a:r>
              <a:rPr lang="en-US" altLang="zh-CN" b="1" i="1" dirty="0">
                <a:latin typeface="Arial" panose="020B0604020202020204" pitchFamily="34" charset="0"/>
                <a:cs typeface="Arial" panose="020B0604020202020204" pitchFamily="34" charset="0"/>
              </a:rPr>
              <a:t>. Matter Mater. Phys. </a:t>
            </a:r>
            <a:r>
              <a:rPr lang="en-US" altLang="zh-CN" i="1" dirty="0">
                <a:latin typeface="Arial" panose="020B0604020202020204" pitchFamily="34" charset="0"/>
                <a:cs typeface="Arial" panose="020B0604020202020204" pitchFamily="34" charset="0"/>
              </a:rPr>
              <a:t>2014, 90, 1–7.</a:t>
            </a:r>
          </a:p>
        </p:txBody>
      </p:sp>
    </p:spTree>
    <p:extLst>
      <p:ext uri="{BB962C8B-B14F-4D97-AF65-F5344CB8AC3E}">
        <p14:creationId xmlns:p14="http://schemas.microsoft.com/office/powerpoint/2010/main" val="239433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掺杂的理论计算</a:t>
            </a:r>
          </a:p>
        </p:txBody>
      </p:sp>
      <p:sp>
        <p:nvSpPr>
          <p:cNvPr id="4" name="矩形 3">
            <a:extLst>
              <a:ext uri="{FF2B5EF4-FFF2-40B4-BE49-F238E27FC236}">
                <a16:creationId xmlns:a16="http://schemas.microsoft.com/office/drawing/2014/main" id="{0143591D-C582-46C1-B474-D8FA027874DD}"/>
              </a:ext>
            </a:extLst>
          </p:cNvPr>
          <p:cNvSpPr/>
          <p:nvPr/>
        </p:nvSpPr>
        <p:spPr>
          <a:xfrm>
            <a:off x="1203277" y="922634"/>
            <a:ext cx="9964737" cy="2031325"/>
          </a:xfrm>
          <a:prstGeom prst="rect">
            <a:avLst/>
          </a:prstGeom>
        </p:spPr>
        <p:txBody>
          <a:bodyPr wrap="square">
            <a:spAutoFit/>
          </a:bodyPr>
          <a:lstStyle/>
          <a:p>
            <a:r>
              <a:rPr lang="en-US" altLang="zh-CN" dirty="0">
                <a:latin typeface="Arial" panose="020B0604020202020204" pitchFamily="34" charset="0"/>
                <a:ea typeface="黑体" panose="02010609060101010101" pitchFamily="49" charset="-122"/>
              </a:rPr>
              <a:t>C</a:t>
            </a:r>
            <a:r>
              <a:rPr lang="zh-CN" altLang="en-US" dirty="0">
                <a:latin typeface="Arial" panose="020B0604020202020204" pitchFamily="34" charset="0"/>
                <a:ea typeface="黑体" panose="02010609060101010101" pitchFamily="49" charset="-122"/>
              </a:rPr>
              <a:t>原子掺杂于</a:t>
            </a:r>
            <a:r>
              <a:rPr lang="en-US" altLang="zh-CN" dirty="0" err="1">
                <a:latin typeface="Arial" panose="020B0604020202020204" pitchFamily="34" charset="0"/>
                <a:ea typeface="黑体" panose="02010609060101010101" pitchFamily="49" charset="-122"/>
              </a:rPr>
              <a:t>ZnO</a:t>
            </a:r>
            <a:endParaRPr lang="en-US" altLang="zh-CN" dirty="0">
              <a:latin typeface="Arial" panose="020B0604020202020204" pitchFamily="34" charset="0"/>
              <a:ea typeface="黑体" panose="02010609060101010101" pitchFamily="49" charset="-122"/>
            </a:endParaRPr>
          </a:p>
          <a:p>
            <a:r>
              <a:rPr lang="en-US" altLang="zh-CN" dirty="0">
                <a:latin typeface="Arial" panose="020B0604020202020204" pitchFamily="34" charset="0"/>
                <a:ea typeface="黑体" panose="02010609060101010101" pitchFamily="49" charset="-122"/>
              </a:rPr>
              <a:t>C</a:t>
            </a:r>
            <a:r>
              <a:rPr lang="zh-CN" altLang="en-US" dirty="0">
                <a:latin typeface="Arial" panose="020B0604020202020204" pitchFamily="34" charset="0"/>
                <a:ea typeface="黑体" panose="02010609060101010101" pitchFamily="49" charset="-122"/>
              </a:rPr>
              <a:t>原子能级耦合导致了长程的铁磁性</a:t>
            </a:r>
          </a:p>
          <a:p>
            <a:r>
              <a:rPr lang="zh-CN" altLang="en-US" dirty="0">
                <a:latin typeface="Arial" panose="020B0604020202020204" pitchFamily="34" charset="0"/>
                <a:ea typeface="黑体" panose="02010609060101010101" pitchFamily="49" charset="-122"/>
              </a:rPr>
              <a:t>方法：</a:t>
            </a:r>
            <a:r>
              <a:rPr lang="en-US" altLang="zh-CN" dirty="0">
                <a:latin typeface="Arial" panose="020B0604020202020204" pitchFamily="34" charset="0"/>
                <a:ea typeface="黑体" panose="02010609060101010101" pitchFamily="49" charset="-122"/>
              </a:rPr>
              <a:t>CASTEP</a:t>
            </a:r>
          </a:p>
          <a:p>
            <a:r>
              <a:rPr lang="zh-CN" altLang="en-US" dirty="0">
                <a:latin typeface="Arial" panose="020B0604020202020204" pitchFamily="34" charset="0"/>
                <a:ea typeface="黑体" panose="02010609060101010101" pitchFamily="49" charset="-122"/>
              </a:rPr>
              <a:t>建模细节 </a:t>
            </a:r>
          </a:p>
          <a:p>
            <a:r>
              <a:rPr lang="en-US" altLang="zh-CN" dirty="0">
                <a:latin typeface="Arial" panose="020B0604020202020204" pitchFamily="34" charset="0"/>
                <a:ea typeface="黑体" panose="02010609060101010101" pitchFamily="49" charset="-122"/>
              </a:rPr>
              <a:t>3*3*2</a:t>
            </a:r>
            <a:r>
              <a:rPr lang="zh-CN" altLang="en-US" dirty="0">
                <a:latin typeface="Arial" panose="020B0604020202020204" pitchFamily="34" charset="0"/>
                <a:ea typeface="黑体" panose="02010609060101010101" pitchFamily="49" charset="-122"/>
              </a:rPr>
              <a:t>的六方</a:t>
            </a:r>
            <a:r>
              <a:rPr lang="en-US" altLang="zh-CN" dirty="0" err="1">
                <a:latin typeface="Arial" panose="020B0604020202020204" pitchFamily="34" charset="0"/>
                <a:ea typeface="黑体" panose="02010609060101010101" pitchFamily="49" charset="-122"/>
              </a:rPr>
              <a:t>ZnO</a:t>
            </a:r>
            <a:r>
              <a:rPr lang="zh-CN" altLang="en-US" dirty="0">
                <a:latin typeface="Arial" panose="020B0604020202020204" pitchFamily="34" charset="0"/>
                <a:ea typeface="黑体" panose="02010609060101010101" pitchFamily="49" charset="-122"/>
              </a:rPr>
              <a:t>晶胞，每个</a:t>
            </a:r>
            <a:r>
              <a:rPr lang="en-US" altLang="zh-CN" dirty="0">
                <a:latin typeface="Arial" panose="020B0604020202020204" pitchFamily="34" charset="0"/>
                <a:ea typeface="黑体" panose="02010609060101010101" pitchFamily="49" charset="-122"/>
              </a:rPr>
              <a:t>supercell </a:t>
            </a:r>
            <a:r>
              <a:rPr lang="zh-CN" altLang="en-US" dirty="0">
                <a:latin typeface="Arial" panose="020B0604020202020204" pitchFamily="34" charset="0"/>
                <a:ea typeface="黑体" panose="02010609060101010101" pitchFamily="49" charset="-122"/>
              </a:rPr>
              <a:t>有</a:t>
            </a:r>
            <a:r>
              <a:rPr lang="en-US" altLang="zh-CN" dirty="0">
                <a:latin typeface="Arial" panose="020B0604020202020204" pitchFamily="34" charset="0"/>
                <a:ea typeface="黑体" panose="02010609060101010101" pitchFamily="49" charset="-122"/>
              </a:rPr>
              <a:t>72</a:t>
            </a:r>
            <a:r>
              <a:rPr lang="zh-CN" altLang="en-US" dirty="0">
                <a:latin typeface="Arial" panose="020B0604020202020204" pitchFamily="34" charset="0"/>
                <a:ea typeface="黑体" panose="02010609060101010101" pitchFamily="49" charset="-122"/>
              </a:rPr>
              <a:t>个原子，其中两个被</a:t>
            </a:r>
            <a:r>
              <a:rPr lang="en-US" altLang="zh-CN" dirty="0">
                <a:latin typeface="Arial" panose="020B0604020202020204" pitchFamily="34" charset="0"/>
                <a:ea typeface="黑体" panose="02010609060101010101" pitchFamily="49" charset="-122"/>
              </a:rPr>
              <a:t>C</a:t>
            </a:r>
            <a:r>
              <a:rPr lang="zh-CN" altLang="en-US" dirty="0">
                <a:latin typeface="Arial" panose="020B0604020202020204" pitchFamily="34" charset="0"/>
                <a:ea typeface="黑体" panose="02010609060101010101" pitchFamily="49" charset="-122"/>
              </a:rPr>
              <a:t>替代了，掺杂率</a:t>
            </a:r>
            <a:r>
              <a:rPr lang="en-US" altLang="zh-CN" dirty="0">
                <a:latin typeface="Arial" panose="020B0604020202020204" pitchFamily="34" charset="0"/>
                <a:ea typeface="黑体" panose="02010609060101010101" pitchFamily="49" charset="-122"/>
              </a:rPr>
              <a:t>5.6%</a:t>
            </a:r>
            <a:r>
              <a:rPr lang="zh-CN" altLang="en-US" dirty="0">
                <a:latin typeface="Arial" panose="020B0604020202020204" pitchFamily="34" charset="0"/>
                <a:ea typeface="黑体" panose="02010609060101010101" pitchFamily="49" charset="-122"/>
              </a:rPr>
              <a:t>，其中一个</a:t>
            </a:r>
            <a:r>
              <a:rPr lang="en-US" altLang="zh-CN" dirty="0">
                <a:latin typeface="Arial" panose="020B0604020202020204" pitchFamily="34" charset="0"/>
                <a:ea typeface="黑体" panose="02010609060101010101" pitchFamily="49" charset="-122"/>
              </a:rPr>
              <a:t>C</a:t>
            </a:r>
            <a:r>
              <a:rPr lang="zh-CN" altLang="en-US" dirty="0">
                <a:latin typeface="Arial" panose="020B0604020202020204" pitchFamily="34" charset="0"/>
                <a:ea typeface="黑体" panose="02010609060101010101" pitchFamily="49" charset="-122"/>
              </a:rPr>
              <a:t>在</a:t>
            </a:r>
            <a:r>
              <a:rPr lang="en-US" altLang="zh-CN" dirty="0">
                <a:latin typeface="Arial" panose="020B0604020202020204" pitchFamily="34" charset="0"/>
                <a:ea typeface="黑体" panose="02010609060101010101" pitchFamily="49" charset="-122"/>
              </a:rPr>
              <a:t>0</a:t>
            </a:r>
            <a:r>
              <a:rPr lang="zh-CN" altLang="en-US" dirty="0">
                <a:latin typeface="Arial" panose="020B0604020202020204" pitchFamily="34" charset="0"/>
                <a:ea typeface="黑体" panose="02010609060101010101" pitchFamily="49" charset="-122"/>
              </a:rPr>
              <a:t>号位，另一个有</a:t>
            </a:r>
            <a:r>
              <a:rPr lang="en-US" altLang="zh-CN" dirty="0">
                <a:latin typeface="Arial" panose="020B0604020202020204" pitchFamily="34" charset="0"/>
                <a:ea typeface="黑体" panose="02010609060101010101" pitchFamily="49" charset="-122"/>
              </a:rPr>
              <a:t>10</a:t>
            </a:r>
            <a:r>
              <a:rPr lang="zh-CN" altLang="en-US" dirty="0">
                <a:latin typeface="Arial" panose="020B0604020202020204" pitchFamily="34" charset="0"/>
                <a:ea typeface="黑体" panose="02010609060101010101" pitchFamily="49" charset="-122"/>
              </a:rPr>
              <a:t>种配置，化学式</a:t>
            </a:r>
            <a:r>
              <a:rPr lang="en-US" altLang="zh-CN" dirty="0">
                <a:latin typeface="Arial" panose="020B0604020202020204" pitchFamily="34" charset="0"/>
                <a:ea typeface="黑体" panose="02010609060101010101" pitchFamily="49" charset="-122"/>
              </a:rPr>
              <a:t>Zn</a:t>
            </a:r>
            <a:r>
              <a:rPr lang="en-US" altLang="zh-CN" baseline="-25000" dirty="0">
                <a:latin typeface="Arial" panose="020B0604020202020204" pitchFamily="34" charset="0"/>
                <a:ea typeface="黑体" panose="02010609060101010101" pitchFamily="49" charset="-122"/>
              </a:rPr>
              <a:t>36</a:t>
            </a:r>
            <a:r>
              <a:rPr lang="en-US" altLang="zh-CN" dirty="0">
                <a:latin typeface="Arial" panose="020B0604020202020204" pitchFamily="34" charset="0"/>
                <a:ea typeface="黑体" panose="02010609060101010101" pitchFamily="49" charset="-122"/>
              </a:rPr>
              <a:t>C</a:t>
            </a:r>
            <a:r>
              <a:rPr lang="en-US" altLang="zh-CN" baseline="-25000" dirty="0">
                <a:latin typeface="Arial" panose="020B0604020202020204" pitchFamily="34" charset="0"/>
                <a:ea typeface="黑体" panose="02010609060101010101" pitchFamily="49" charset="-122"/>
              </a:rPr>
              <a:t>2</a:t>
            </a:r>
            <a:r>
              <a:rPr lang="en-US" altLang="zh-CN" dirty="0">
                <a:latin typeface="Arial" panose="020B0604020202020204" pitchFamily="34" charset="0"/>
                <a:ea typeface="黑体" panose="02010609060101010101" pitchFamily="49" charset="-122"/>
              </a:rPr>
              <a:t>O</a:t>
            </a:r>
            <a:r>
              <a:rPr lang="en-US" altLang="zh-CN" baseline="-25000" dirty="0">
                <a:latin typeface="Arial" panose="020B0604020202020204" pitchFamily="34" charset="0"/>
                <a:ea typeface="黑体" panose="02010609060101010101" pitchFamily="49" charset="-122"/>
              </a:rPr>
              <a:t>34</a:t>
            </a:r>
            <a:r>
              <a:rPr lang="zh-CN" altLang="en-US" dirty="0">
                <a:latin typeface="Arial" panose="020B0604020202020204" pitchFamily="34" charset="0"/>
                <a:ea typeface="黑体" panose="02010609060101010101" pitchFamily="49" charset="-122"/>
              </a:rPr>
              <a:t>，进行了总能量收敛性测试。</a:t>
            </a:r>
          </a:p>
          <a:p>
            <a:r>
              <a:rPr lang="zh-CN" altLang="en-US" dirty="0">
                <a:latin typeface="Arial" panose="020B0604020202020204" pitchFamily="34" charset="0"/>
                <a:ea typeface="黑体" panose="02010609060101010101" pitchFamily="49" charset="-122"/>
              </a:rPr>
              <a:t>六方晶胞参数：</a:t>
            </a:r>
            <a:r>
              <a:rPr lang="en-US" altLang="zh-CN" dirty="0">
                <a:latin typeface="Arial" panose="020B0604020202020204" pitchFamily="34" charset="0"/>
                <a:ea typeface="黑体" panose="02010609060101010101" pitchFamily="49" charset="-122"/>
              </a:rPr>
              <a:t>a=3.246 A</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C=5.200 A</a:t>
            </a:r>
            <a:r>
              <a:rPr lang="zh-CN" altLang="en-US" dirty="0">
                <a:latin typeface="Arial" panose="020B0604020202020204" pitchFamily="34" charset="0"/>
                <a:ea typeface="黑体" panose="02010609060101010101" pitchFamily="49" charset="-122"/>
              </a:rPr>
              <a:t>。</a:t>
            </a:r>
            <a:r>
              <a:rPr lang="en-US" altLang="zh-CN" baseline="30000" dirty="0">
                <a:latin typeface="Arial" panose="020B0604020202020204" pitchFamily="34" charset="0"/>
                <a:ea typeface="黑体" panose="02010609060101010101" pitchFamily="49" charset="-122"/>
              </a:rPr>
              <a:t>[7]</a:t>
            </a:r>
            <a:endParaRPr lang="en-US" altLang="zh-CN" dirty="0">
              <a:latin typeface="Arial" panose="020B0604020202020204" pitchFamily="34" charset="0"/>
              <a:ea typeface="黑体" panose="02010609060101010101" pitchFamily="49" charset="-122"/>
            </a:endParaRPr>
          </a:p>
        </p:txBody>
      </p:sp>
      <p:pic>
        <p:nvPicPr>
          <p:cNvPr id="7" name="图片 6">
            <a:extLst>
              <a:ext uri="{FF2B5EF4-FFF2-40B4-BE49-F238E27FC236}">
                <a16:creationId xmlns:a16="http://schemas.microsoft.com/office/drawing/2014/main" id="{B297E26A-607C-4D0D-A06B-1809AC17CCCA}"/>
              </a:ext>
            </a:extLst>
          </p:cNvPr>
          <p:cNvPicPr>
            <a:picLocks noChangeAspect="1"/>
          </p:cNvPicPr>
          <p:nvPr/>
        </p:nvPicPr>
        <p:blipFill rotWithShape="1">
          <a:blip r:embed="rId2"/>
          <a:srcRect b="11269"/>
          <a:stretch/>
        </p:blipFill>
        <p:spPr>
          <a:xfrm>
            <a:off x="1455938" y="3184595"/>
            <a:ext cx="3784864" cy="3191556"/>
          </a:xfrm>
          <a:prstGeom prst="rect">
            <a:avLst/>
          </a:prstGeom>
        </p:spPr>
      </p:pic>
      <p:sp>
        <p:nvSpPr>
          <p:cNvPr id="9" name="矩形 8">
            <a:extLst>
              <a:ext uri="{FF2B5EF4-FFF2-40B4-BE49-F238E27FC236}">
                <a16:creationId xmlns:a16="http://schemas.microsoft.com/office/drawing/2014/main" id="{7905E545-8905-4EDF-BD47-DCFE35BF1C08}"/>
              </a:ext>
            </a:extLst>
          </p:cNvPr>
          <p:cNvSpPr/>
          <p:nvPr/>
        </p:nvSpPr>
        <p:spPr>
          <a:xfrm>
            <a:off x="6134100" y="3429000"/>
            <a:ext cx="3671887" cy="2308324"/>
          </a:xfrm>
          <a:prstGeom prst="rect">
            <a:avLst/>
          </a:prstGeom>
        </p:spPr>
        <p:txBody>
          <a:bodyPr wrap="square">
            <a:spAutoFit/>
          </a:bodyPr>
          <a:lstStyle/>
          <a:p>
            <a:pPr algn="just"/>
            <a:r>
              <a:rPr lang="en-US" altLang="zh-CN" b="1" dirty="0">
                <a:latin typeface="Arial" panose="020B0604020202020204" pitchFamily="34" charset="0"/>
                <a:cs typeface="Arial" panose="020B0604020202020204" pitchFamily="34" charset="0"/>
              </a:rPr>
              <a:t>Fig. 1. </a:t>
            </a:r>
            <a:r>
              <a:rPr lang="en-US" altLang="zh-CN" dirty="0">
                <a:latin typeface="Arial" panose="020B0604020202020204" pitchFamily="34" charset="0"/>
                <a:cs typeface="Arial" panose="020B0604020202020204" pitchFamily="34" charset="0"/>
              </a:rPr>
              <a:t>Schematic 72 atom supercell used in the calculation. The cyan and red balls stand for Zn and O atoms, respectively (for interpretation of the references to color in this figure legend, the reader is referred to the web version of this article).</a:t>
            </a:r>
            <a:endParaRPr lang="zh-CN" altLang="en-US" dirty="0">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878BB24D-B0A8-4132-A2FA-0EB2DEA9DF36}"/>
              </a:ext>
            </a:extLst>
          </p:cNvPr>
          <p:cNvSpPr/>
          <p:nvPr/>
        </p:nvSpPr>
        <p:spPr>
          <a:xfrm>
            <a:off x="1086218" y="6212365"/>
            <a:ext cx="9358314" cy="646331"/>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[7] Shi, L. B., Xu, C. Y., &amp; Yuan, H. K. (2011). A CASTEP study on magnetic properties of C-doped </a:t>
            </a:r>
            <a:r>
              <a:rPr lang="en-US" altLang="zh-CN" dirty="0" err="1">
                <a:latin typeface="Arial" panose="020B0604020202020204" pitchFamily="34" charset="0"/>
                <a:cs typeface="Arial" panose="020B0604020202020204" pitchFamily="34" charset="0"/>
              </a:rPr>
              <a:t>ZnO</a:t>
            </a:r>
            <a:r>
              <a:rPr lang="en-US" altLang="zh-CN" dirty="0">
                <a:latin typeface="Arial" panose="020B0604020202020204" pitchFamily="34" charset="0"/>
                <a:cs typeface="Arial" panose="020B0604020202020204" pitchFamily="34" charset="0"/>
              </a:rPr>
              <a:t> crystal. </a:t>
            </a:r>
            <a:r>
              <a:rPr lang="en-US" altLang="zh-CN" b="1" i="1" dirty="0" err="1">
                <a:latin typeface="Arial" panose="020B0604020202020204" pitchFamily="34" charset="0"/>
                <a:cs typeface="Arial" panose="020B0604020202020204" pitchFamily="34" charset="0"/>
              </a:rPr>
              <a:t>Physica</a:t>
            </a:r>
            <a:r>
              <a:rPr lang="en-US" altLang="zh-CN" b="1" i="1" dirty="0">
                <a:latin typeface="Arial" panose="020B0604020202020204" pitchFamily="34" charset="0"/>
                <a:cs typeface="Arial" panose="020B0604020202020204" pitchFamily="34" charset="0"/>
              </a:rPr>
              <a:t> B: Condensed Matter</a:t>
            </a:r>
            <a:r>
              <a:rPr lang="en-US" altLang="zh-CN" i="1" dirty="0">
                <a:latin typeface="Arial" panose="020B0604020202020204" pitchFamily="34" charset="0"/>
                <a:cs typeface="Arial" panose="020B0604020202020204" pitchFamily="34" charset="0"/>
              </a:rPr>
              <a:t>, 406(17), 3187-3191.</a:t>
            </a:r>
          </a:p>
        </p:txBody>
      </p:sp>
    </p:spTree>
    <p:extLst>
      <p:ext uri="{BB962C8B-B14F-4D97-AF65-F5344CB8AC3E}">
        <p14:creationId xmlns:p14="http://schemas.microsoft.com/office/powerpoint/2010/main" val="260317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钙钛矿掺杂的理论计算</a:t>
            </a:r>
          </a:p>
        </p:txBody>
      </p:sp>
      <p:sp>
        <p:nvSpPr>
          <p:cNvPr id="4" name="矩形 3">
            <a:extLst>
              <a:ext uri="{FF2B5EF4-FFF2-40B4-BE49-F238E27FC236}">
                <a16:creationId xmlns:a16="http://schemas.microsoft.com/office/drawing/2014/main" id="{0143591D-C582-46C1-B474-D8FA027874DD}"/>
              </a:ext>
            </a:extLst>
          </p:cNvPr>
          <p:cNvSpPr/>
          <p:nvPr/>
        </p:nvSpPr>
        <p:spPr>
          <a:xfrm>
            <a:off x="1203277" y="922634"/>
            <a:ext cx="9964737" cy="4524315"/>
          </a:xfrm>
          <a:prstGeom prst="rect">
            <a:avLst/>
          </a:prstGeom>
        </p:spPr>
        <p:txBody>
          <a:bodyPr wrap="square">
            <a:spAutoFit/>
          </a:bodyPr>
          <a:lstStyle/>
          <a:p>
            <a:r>
              <a:rPr lang="zh-CN" altLang="en-US" dirty="0">
                <a:latin typeface="Arial" panose="020B0604020202020204" pitchFamily="34" charset="0"/>
                <a:ea typeface="黑体" panose="02010609060101010101" pitchFamily="49" charset="-122"/>
              </a:rPr>
              <a:t>研究</a:t>
            </a:r>
            <a:r>
              <a:rPr lang="en-US" altLang="zh-CN" dirty="0">
                <a:latin typeface="Arial" panose="020B0604020202020204" pitchFamily="34" charset="0"/>
                <a:ea typeface="黑体" panose="02010609060101010101" pitchFamily="49" charset="-122"/>
              </a:rPr>
              <a:t>SrTiO</a:t>
            </a:r>
            <a:r>
              <a:rPr lang="en-US" altLang="zh-CN" baseline="-25000" dirty="0">
                <a:latin typeface="Arial" panose="020B0604020202020204" pitchFamily="34" charset="0"/>
                <a:ea typeface="黑体" panose="02010609060101010101" pitchFamily="49" charset="-122"/>
              </a:rPr>
              <a:t>3</a:t>
            </a:r>
            <a:r>
              <a:rPr lang="zh-CN" altLang="en-US" dirty="0">
                <a:latin typeface="Arial" panose="020B0604020202020204" pitchFamily="34" charset="0"/>
                <a:ea typeface="黑体" panose="02010609060101010101" pitchFamily="49" charset="-122"/>
              </a:rPr>
              <a:t>掺杂了</a:t>
            </a:r>
            <a:r>
              <a:rPr lang="en-US" altLang="zh-CN" dirty="0">
                <a:latin typeface="Arial" panose="020B0604020202020204" pitchFamily="34" charset="0"/>
                <a:ea typeface="黑体" panose="02010609060101010101" pitchFamily="49" charset="-122"/>
              </a:rPr>
              <a:t>Mg</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Cr</a:t>
            </a:r>
            <a:r>
              <a:rPr lang="zh-CN" altLang="en-US" dirty="0">
                <a:latin typeface="Arial" panose="020B0604020202020204" pitchFamily="34" charset="0"/>
                <a:ea typeface="黑体" panose="02010609060101010101" pitchFamily="49" charset="-122"/>
              </a:rPr>
              <a:t>等元素后的改变，实验证明掺杂后对</a:t>
            </a:r>
            <a:r>
              <a:rPr lang="en-US" altLang="zh-CN" dirty="0">
                <a:latin typeface="Arial" panose="020B0604020202020204" pitchFamily="34" charset="0"/>
                <a:ea typeface="黑体" panose="02010609060101010101" pitchFamily="49" charset="-122"/>
              </a:rPr>
              <a:t>SrTiO</a:t>
            </a:r>
            <a:r>
              <a:rPr lang="en-US" altLang="zh-CN" baseline="-25000" dirty="0">
                <a:latin typeface="Arial" panose="020B0604020202020204" pitchFamily="34" charset="0"/>
                <a:ea typeface="黑体" panose="02010609060101010101" pitchFamily="49" charset="-122"/>
              </a:rPr>
              <a:t>3</a:t>
            </a:r>
            <a:r>
              <a:rPr lang="zh-CN" altLang="en-US" dirty="0">
                <a:latin typeface="Arial" panose="020B0604020202020204" pitchFamily="34" charset="0"/>
                <a:ea typeface="黑体" panose="02010609060101010101" pitchFamily="49" charset="-122"/>
              </a:rPr>
              <a:t>的电导率有影响。</a:t>
            </a:r>
            <a:r>
              <a:rPr lang="en-US" altLang="zh-CN" baseline="30000" dirty="0">
                <a:latin typeface="Arial" panose="020B0604020202020204" pitchFamily="34" charset="0"/>
                <a:ea typeface="黑体" panose="02010609060101010101" pitchFamily="49" charset="-122"/>
              </a:rPr>
              <a:t>[8]</a:t>
            </a:r>
            <a:endParaRPr lang="zh-CN" altLang="en-US" dirty="0">
              <a:latin typeface="Arial" panose="020B0604020202020204" pitchFamily="34" charset="0"/>
              <a:ea typeface="黑体" panose="02010609060101010101" pitchFamily="49" charset="-122"/>
            </a:endParaRPr>
          </a:p>
          <a:p>
            <a:r>
              <a:rPr lang="zh-CN" altLang="en-US" dirty="0">
                <a:latin typeface="Arial" panose="020B0604020202020204" pitchFamily="34" charset="0"/>
                <a:ea typeface="黑体" panose="02010609060101010101" pitchFamily="49" charset="-122"/>
              </a:rPr>
              <a:t>影响如下：</a:t>
            </a:r>
            <a:endParaRPr lang="en-US" altLang="zh-CN" dirty="0">
              <a:latin typeface="Arial" panose="020B0604020202020204" pitchFamily="34" charset="0"/>
              <a:ea typeface="黑体" panose="02010609060101010101" pitchFamily="49" charset="-122"/>
            </a:endParaRPr>
          </a:p>
          <a:p>
            <a:endParaRPr lang="zh-CN" altLang="en-US" dirty="0">
              <a:latin typeface="Arial" panose="020B0604020202020204" pitchFamily="34" charset="0"/>
              <a:ea typeface="黑体" panose="02010609060101010101" pitchFamily="49" charset="-122"/>
            </a:endParaRPr>
          </a:p>
          <a:p>
            <a:r>
              <a:rPr lang="zh-CN" altLang="en-US" dirty="0">
                <a:latin typeface="Arial" panose="020B0604020202020204" pitchFamily="34" charset="0"/>
                <a:ea typeface="黑体" panose="02010609060101010101" pitchFamily="49" charset="-122"/>
              </a:rPr>
              <a:t>	钛酸锶的电导率</a:t>
            </a:r>
          </a:p>
          <a:p>
            <a:r>
              <a:rPr lang="zh-CN" altLang="en-US" dirty="0">
                <a:latin typeface="Arial" panose="020B0604020202020204" pitchFamily="34" charset="0"/>
                <a:ea typeface="黑体" panose="02010609060101010101" pitchFamily="49" charset="-122"/>
              </a:rPr>
              <a:t>少量</a:t>
            </a:r>
            <a:r>
              <a:rPr lang="en-US" altLang="zh-CN" dirty="0">
                <a:latin typeface="Arial" panose="020B0604020202020204" pitchFamily="34" charset="0"/>
                <a:ea typeface="黑体" panose="02010609060101010101" pitchFamily="49" charset="-122"/>
              </a:rPr>
              <a:t>Mg	</a:t>
            </a:r>
            <a:r>
              <a:rPr lang="zh-CN" altLang="en-US" dirty="0">
                <a:latin typeface="Arial" panose="020B0604020202020204" pitchFamily="34" charset="0"/>
                <a:ea typeface="黑体" panose="02010609060101010101" pitchFamily="49" charset="-122"/>
              </a:rPr>
              <a:t>下降</a:t>
            </a:r>
          </a:p>
          <a:p>
            <a:r>
              <a:rPr lang="zh-CN" altLang="en-US" dirty="0">
                <a:latin typeface="Arial" panose="020B0604020202020204" pitchFamily="34" charset="0"/>
                <a:ea typeface="黑体" panose="02010609060101010101" pitchFamily="49" charset="-122"/>
              </a:rPr>
              <a:t>过量</a:t>
            </a:r>
            <a:r>
              <a:rPr lang="en-US" altLang="zh-CN" dirty="0">
                <a:latin typeface="Arial" panose="020B0604020202020204" pitchFamily="34" charset="0"/>
                <a:ea typeface="黑体" panose="02010609060101010101" pitchFamily="49" charset="-122"/>
              </a:rPr>
              <a:t>Mg	</a:t>
            </a:r>
            <a:r>
              <a:rPr lang="zh-CN" altLang="en-US" dirty="0">
                <a:latin typeface="Arial" panose="020B0604020202020204" pitchFamily="34" charset="0"/>
                <a:ea typeface="黑体" panose="02010609060101010101" pitchFamily="49" charset="-122"/>
              </a:rPr>
              <a:t>上升</a:t>
            </a:r>
          </a:p>
          <a:p>
            <a:r>
              <a:rPr lang="en-US" altLang="zh-CN" dirty="0">
                <a:latin typeface="Arial" panose="020B0604020202020204" pitchFamily="34" charset="0"/>
                <a:ea typeface="黑体" panose="02010609060101010101" pitchFamily="49" charset="-122"/>
              </a:rPr>
              <a:t>Cr	</a:t>
            </a:r>
            <a:r>
              <a:rPr lang="zh-CN" altLang="en-US" dirty="0">
                <a:latin typeface="Arial" panose="020B0604020202020204" pitchFamily="34" charset="0"/>
                <a:ea typeface="黑体" panose="02010609060101010101" pitchFamily="49" charset="-122"/>
              </a:rPr>
              <a:t>明显下降</a:t>
            </a:r>
          </a:p>
          <a:p>
            <a:endParaRPr lang="zh-CN" altLang="en-US" dirty="0">
              <a:latin typeface="Arial" panose="020B0604020202020204" pitchFamily="34" charset="0"/>
              <a:ea typeface="黑体" panose="02010609060101010101" pitchFamily="49" charset="-122"/>
            </a:endParaRPr>
          </a:p>
          <a:p>
            <a:r>
              <a:rPr lang="zh-CN" altLang="en-US" dirty="0">
                <a:latin typeface="Arial" panose="020B0604020202020204" pitchFamily="34" charset="0"/>
                <a:ea typeface="黑体" panose="02010609060101010101" pitchFamily="49" charset="-122"/>
              </a:rPr>
              <a:t>使用软件：</a:t>
            </a:r>
            <a:r>
              <a:rPr lang="en-US" altLang="zh-CN" dirty="0">
                <a:latin typeface="Arial" panose="020B0604020202020204" pitchFamily="34" charset="0"/>
                <a:ea typeface="黑体" panose="02010609060101010101" pitchFamily="49" charset="-122"/>
              </a:rPr>
              <a:t>Material Studio </a:t>
            </a:r>
            <a:r>
              <a:rPr lang="zh-CN" altLang="en-US" dirty="0">
                <a:latin typeface="Arial" panose="020B0604020202020204" pitchFamily="34" charset="0"/>
                <a:ea typeface="黑体" panose="02010609060101010101" pitchFamily="49" charset="-122"/>
              </a:rPr>
              <a:t>的 </a:t>
            </a:r>
            <a:r>
              <a:rPr lang="en-US" altLang="zh-CN" dirty="0">
                <a:latin typeface="Arial" panose="020B0604020202020204" pitchFamily="34" charset="0"/>
                <a:ea typeface="黑体" panose="02010609060101010101" pitchFamily="49" charset="-122"/>
              </a:rPr>
              <a:t>CASTEP</a:t>
            </a:r>
            <a:r>
              <a:rPr lang="zh-CN" altLang="en-US" dirty="0">
                <a:latin typeface="Arial" panose="020B0604020202020204" pitchFamily="34" charset="0"/>
                <a:ea typeface="黑体" panose="02010609060101010101" pitchFamily="49" charset="-122"/>
              </a:rPr>
              <a:t>模块</a:t>
            </a:r>
          </a:p>
          <a:p>
            <a:r>
              <a:rPr lang="zh-CN" altLang="en-US" dirty="0">
                <a:latin typeface="Arial" panose="020B0604020202020204" pitchFamily="34" charset="0"/>
                <a:ea typeface="黑体" panose="02010609060101010101" pitchFamily="49" charset="-122"/>
              </a:rPr>
              <a:t>步骤：建模掺杂</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以总能量最低为标准进行几何优化</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能带计算</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算出能带结构图和分波态密度函数</a:t>
            </a:r>
          </a:p>
          <a:p>
            <a:endParaRPr lang="zh-CN" altLang="en-US" dirty="0">
              <a:latin typeface="Arial" panose="020B0604020202020204" pitchFamily="34" charset="0"/>
              <a:ea typeface="黑体" panose="02010609060101010101" pitchFamily="49" charset="-122"/>
            </a:endParaRPr>
          </a:p>
          <a:p>
            <a:r>
              <a:rPr lang="zh-CN" altLang="en-US" dirty="0">
                <a:latin typeface="Arial" panose="020B0604020202020204" pitchFamily="34" charset="0"/>
                <a:ea typeface="黑体" panose="02010609060101010101" pitchFamily="49" charset="-122"/>
              </a:rPr>
              <a:t>纯净的</a:t>
            </a:r>
            <a:r>
              <a:rPr lang="en-US" altLang="zh-CN" dirty="0">
                <a:latin typeface="Arial" panose="020B0604020202020204" pitchFamily="34" charset="0"/>
                <a:ea typeface="黑体" panose="02010609060101010101" pitchFamily="49" charset="-122"/>
              </a:rPr>
              <a:t>SrTiO</a:t>
            </a:r>
            <a:r>
              <a:rPr lang="en-US" altLang="zh-CN" baseline="-25000" dirty="0">
                <a:latin typeface="Arial" panose="020B0604020202020204" pitchFamily="34" charset="0"/>
                <a:ea typeface="黑体" panose="02010609060101010101" pitchFamily="49" charset="-122"/>
              </a:rPr>
              <a:t>3</a:t>
            </a:r>
            <a:r>
              <a:rPr lang="zh-CN" altLang="en-US" dirty="0">
                <a:latin typeface="Arial" panose="020B0604020202020204" pitchFamily="34" charset="0"/>
                <a:ea typeface="黑体" panose="02010609060101010101" pitchFamily="49" charset="-122"/>
              </a:rPr>
              <a:t>在常温下是绝缘体，可以通过掺杂杂质的方法改变它的电导率。在本次计算中将向</a:t>
            </a:r>
            <a:r>
              <a:rPr lang="en-US" altLang="zh-CN" dirty="0">
                <a:latin typeface="Arial" panose="020B0604020202020204" pitchFamily="34" charset="0"/>
                <a:ea typeface="黑体" panose="02010609060101010101" pitchFamily="49" charset="-122"/>
              </a:rPr>
              <a:t>SrTiO</a:t>
            </a:r>
            <a:r>
              <a:rPr lang="en-US" altLang="zh-CN" baseline="-25000" dirty="0">
                <a:latin typeface="Arial" panose="020B0604020202020204" pitchFamily="34" charset="0"/>
                <a:ea typeface="黑体" panose="02010609060101010101" pitchFamily="49" charset="-122"/>
              </a:rPr>
              <a:t>3</a:t>
            </a:r>
            <a:r>
              <a:rPr lang="zh-CN" altLang="en-US" dirty="0">
                <a:latin typeface="Arial" panose="020B0604020202020204" pitchFamily="34" charset="0"/>
                <a:ea typeface="黑体" panose="02010609060101010101" pitchFamily="49" charset="-122"/>
              </a:rPr>
              <a:t>中掺杂其他元素形成替位杂质，并通过计算研究掺杂前后</a:t>
            </a:r>
            <a:r>
              <a:rPr lang="en-US" altLang="zh-CN" dirty="0">
                <a:latin typeface="Arial" panose="020B0604020202020204" pitchFamily="34" charset="0"/>
                <a:ea typeface="黑体" panose="02010609060101010101" pitchFamily="49" charset="-122"/>
              </a:rPr>
              <a:t>SrTiO</a:t>
            </a:r>
            <a:r>
              <a:rPr lang="en-US" altLang="zh-CN" baseline="-25000" dirty="0">
                <a:latin typeface="Arial" panose="020B0604020202020204" pitchFamily="34" charset="0"/>
                <a:ea typeface="黑体" panose="02010609060101010101" pitchFamily="49" charset="-122"/>
              </a:rPr>
              <a:t>3</a:t>
            </a:r>
            <a:r>
              <a:rPr lang="zh-CN" altLang="en-US" dirty="0">
                <a:latin typeface="Arial" panose="020B0604020202020204" pitchFamily="34" charset="0"/>
                <a:ea typeface="黑体" panose="02010609060101010101" pitchFamily="49" charset="-122"/>
              </a:rPr>
              <a:t>材料的能带结构和状态密度的变化规律。选定的掺杂元素替代了</a:t>
            </a:r>
            <a:r>
              <a:rPr lang="en-US" altLang="zh-CN" dirty="0">
                <a:latin typeface="Arial" panose="020B0604020202020204" pitchFamily="34" charset="0"/>
                <a:ea typeface="黑体" panose="02010609060101010101" pitchFamily="49" charset="-122"/>
              </a:rPr>
              <a:t>SrTiO</a:t>
            </a:r>
            <a:r>
              <a:rPr lang="en-US" altLang="zh-CN" baseline="-25000" dirty="0">
                <a:latin typeface="Arial" panose="020B0604020202020204" pitchFamily="34" charset="0"/>
                <a:ea typeface="黑体" panose="02010609060101010101" pitchFamily="49" charset="-122"/>
              </a:rPr>
              <a:t>3</a:t>
            </a:r>
            <a:r>
              <a:rPr lang="zh-CN" altLang="en-US" dirty="0">
                <a:latin typeface="Arial" panose="020B0604020202020204" pitchFamily="34" charset="0"/>
                <a:ea typeface="黑体" panose="02010609060101010101" pitchFamily="49" charset="-122"/>
              </a:rPr>
              <a:t>中的</a:t>
            </a:r>
            <a:r>
              <a:rPr lang="en-US" altLang="zh-CN" dirty="0" err="1">
                <a:latin typeface="Arial" panose="020B0604020202020204" pitchFamily="34" charset="0"/>
                <a:ea typeface="黑体" panose="02010609060101010101" pitchFamily="49" charset="-122"/>
              </a:rPr>
              <a:t>Ti</a:t>
            </a:r>
            <a:r>
              <a:rPr lang="zh-CN" altLang="en-US" dirty="0">
                <a:latin typeface="Arial" panose="020B0604020202020204" pitchFamily="34" charset="0"/>
                <a:ea typeface="黑体" panose="02010609060101010101" pitchFamily="49" charset="-122"/>
              </a:rPr>
              <a:t>位。 </a:t>
            </a:r>
          </a:p>
          <a:p>
            <a:endParaRPr lang="zh-CN" altLang="en-US" dirty="0">
              <a:latin typeface="Arial" panose="020B0604020202020204" pitchFamily="34" charset="0"/>
              <a:ea typeface="黑体" panose="02010609060101010101" pitchFamily="49" charset="-122"/>
            </a:endParaRPr>
          </a:p>
        </p:txBody>
      </p:sp>
      <p:sp>
        <p:nvSpPr>
          <p:cNvPr id="5" name="矩形 4">
            <a:extLst>
              <a:ext uri="{FF2B5EF4-FFF2-40B4-BE49-F238E27FC236}">
                <a16:creationId xmlns:a16="http://schemas.microsoft.com/office/drawing/2014/main" id="{74A10187-F539-46FB-BE4F-C9D51AB561F6}"/>
              </a:ext>
            </a:extLst>
          </p:cNvPr>
          <p:cNvSpPr/>
          <p:nvPr/>
        </p:nvSpPr>
        <p:spPr>
          <a:xfrm>
            <a:off x="1203277" y="5997011"/>
            <a:ext cx="9358314" cy="369332"/>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[8] </a:t>
            </a:r>
            <a:r>
              <a:rPr lang="zh-CN" altLang="en-US" dirty="0">
                <a:latin typeface="Arial" panose="020B0604020202020204" pitchFamily="34" charset="0"/>
                <a:ea typeface="黑体" panose="02010609060101010101" pitchFamily="49" charset="-122"/>
                <a:cs typeface="Arial" panose="020B0604020202020204" pitchFamily="34" charset="0"/>
              </a:rPr>
              <a:t>朱宇昕</a:t>
            </a:r>
            <a:r>
              <a:rPr lang="en-US" altLang="zh-CN" dirty="0">
                <a:latin typeface="Arial" panose="020B0604020202020204" pitchFamily="34" charset="0"/>
                <a:ea typeface="黑体" panose="02010609060101010101" pitchFamily="49" charset="-122"/>
                <a:cs typeface="Arial" panose="020B0604020202020204" pitchFamily="34" charset="0"/>
              </a:rPr>
              <a:t>. (2007). </a:t>
            </a:r>
            <a:r>
              <a:rPr lang="zh-CN" altLang="en-US" dirty="0">
                <a:latin typeface="Arial" panose="020B0604020202020204" pitchFamily="34" charset="0"/>
                <a:ea typeface="黑体" panose="02010609060101010101" pitchFamily="49" charset="-122"/>
                <a:cs typeface="Arial" panose="020B0604020202020204" pitchFamily="34" charset="0"/>
              </a:rPr>
              <a:t>钙钛矿结构的能带计算</a:t>
            </a:r>
            <a:r>
              <a:rPr lang="en-US" altLang="zh-CN" dirty="0">
                <a:latin typeface="Arial" panose="020B0604020202020204" pitchFamily="34" charset="0"/>
                <a:ea typeface="黑体" panose="02010609060101010101" pitchFamily="49" charset="-122"/>
                <a:cs typeface="Arial" panose="020B0604020202020204" pitchFamily="34" charset="0"/>
              </a:rPr>
              <a:t>. (Doctoral dissertation, </a:t>
            </a:r>
            <a:r>
              <a:rPr lang="zh-CN" altLang="en-US" dirty="0">
                <a:latin typeface="Arial" panose="020B0604020202020204" pitchFamily="34" charset="0"/>
                <a:ea typeface="黑体" panose="02010609060101010101" pitchFamily="49" charset="-122"/>
                <a:cs typeface="Arial" panose="020B0604020202020204" pitchFamily="34" charset="0"/>
              </a:rPr>
              <a:t>西安电子科技大学</a:t>
            </a:r>
            <a:r>
              <a:rPr lang="en-US" altLang="zh-CN" dirty="0">
                <a:latin typeface="Arial" panose="020B0604020202020204" pitchFamily="34" charset="0"/>
                <a:ea typeface="黑体" panose="02010609060101010101" pitchFamily="49" charset="-122"/>
                <a:cs typeface="Arial" panose="020B0604020202020204" pitchFamily="34" charset="0"/>
              </a:rPr>
              <a:t>).</a:t>
            </a:r>
          </a:p>
        </p:txBody>
      </p:sp>
    </p:spTree>
    <p:extLst>
      <p:ext uri="{BB962C8B-B14F-4D97-AF65-F5344CB8AC3E}">
        <p14:creationId xmlns:p14="http://schemas.microsoft.com/office/powerpoint/2010/main" val="89626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钙钛矿掺杂的理论计算</a:t>
            </a:r>
          </a:p>
        </p:txBody>
      </p:sp>
      <p:sp>
        <p:nvSpPr>
          <p:cNvPr id="4" name="矩形 3">
            <a:extLst>
              <a:ext uri="{FF2B5EF4-FFF2-40B4-BE49-F238E27FC236}">
                <a16:creationId xmlns:a16="http://schemas.microsoft.com/office/drawing/2014/main" id="{0143591D-C582-46C1-B474-D8FA027874DD}"/>
              </a:ext>
            </a:extLst>
          </p:cNvPr>
          <p:cNvSpPr/>
          <p:nvPr/>
        </p:nvSpPr>
        <p:spPr>
          <a:xfrm>
            <a:off x="1203277" y="922634"/>
            <a:ext cx="9964737" cy="2308324"/>
          </a:xfrm>
          <a:prstGeom prst="rect">
            <a:avLst/>
          </a:prstGeom>
        </p:spPr>
        <p:txBody>
          <a:bodyPr wrap="square">
            <a:spAutoFit/>
          </a:bodyPr>
          <a:lstStyle/>
          <a:p>
            <a:r>
              <a:rPr lang="zh-CN" altLang="en-US" dirty="0">
                <a:latin typeface="Arial" panose="020B0604020202020204" pitchFamily="34" charset="0"/>
                <a:ea typeface="黑体" panose="02010609060101010101" pitchFamily="49" charset="-122"/>
              </a:rPr>
              <a:t>称点</a:t>
            </a:r>
            <a:r>
              <a:rPr lang="en-US" altLang="zh-CN" dirty="0">
                <a:latin typeface="Arial" panose="020B0604020202020204" pitchFamily="34" charset="0"/>
                <a:ea typeface="黑体" panose="02010609060101010101" pitchFamily="49" charset="-122"/>
              </a:rPr>
              <a:t>G</a:t>
            </a:r>
            <a:r>
              <a:rPr lang="zh-CN" altLang="en-US" dirty="0">
                <a:latin typeface="Arial" panose="020B0604020202020204" pitchFamily="34" charset="0"/>
                <a:ea typeface="黑体" panose="02010609060101010101" pitchFamily="49" charset="-122"/>
              </a:rPr>
              <a:t>点附近近似成开口向上的抛物线形状的能带是导带；整个能带图表示了研究体系中，各个具有对称性位置的点的能量，所得的体系总能量，就是整个体系各个能量的加和。对于导电性的判断标准是看费米能级</a:t>
            </a:r>
            <a:r>
              <a:rPr lang="en-US" altLang="zh-CN" dirty="0">
                <a:latin typeface="Arial" panose="020B0604020202020204" pitchFamily="34" charset="0"/>
                <a:ea typeface="黑体" panose="02010609060101010101" pitchFamily="49" charset="-122"/>
              </a:rPr>
              <a:t>E</a:t>
            </a:r>
            <a:r>
              <a:rPr lang="zh-CN" altLang="en-US" dirty="0">
                <a:latin typeface="Arial" panose="020B0604020202020204" pitchFamily="34" charset="0"/>
                <a:ea typeface="黑体" panose="02010609060101010101" pitchFamily="49" charset="-122"/>
              </a:rPr>
              <a:t>，和允许带是否相交，若相交，则为金属，否则为半导体或者绝缘体。对于本征半导体，还可以看出直接能隙还是间接能隙。（如果导带的最低点和价带的最高点在同一个</a:t>
            </a:r>
            <a:r>
              <a:rPr lang="en-US" altLang="zh-CN" dirty="0">
                <a:latin typeface="Arial" panose="020B0604020202020204" pitchFamily="34" charset="0"/>
                <a:ea typeface="黑体" panose="02010609060101010101" pitchFamily="49" charset="-122"/>
              </a:rPr>
              <a:t>k</a:t>
            </a:r>
            <a:r>
              <a:rPr lang="zh-CN" altLang="en-US" dirty="0">
                <a:latin typeface="Arial" panose="020B0604020202020204" pitchFamily="34" charset="0"/>
                <a:ea typeface="黑体" panose="02010609060101010101" pitchFamily="49" charset="-122"/>
              </a:rPr>
              <a:t>点处，则为直接能隙，否则为间接能隙。）如果体系为掺杂的非本征半导体，一般而言在能隙处会出现一条新的、比较窄的能带。这就是通常所谓的杂质态，或者按照掺杂半导体的类型称为受主态或者施主态。本文为受主态。</a:t>
            </a:r>
          </a:p>
          <a:p>
            <a:endParaRPr lang="en-US" altLang="zh-CN" dirty="0">
              <a:latin typeface="Arial" panose="020B0604020202020204" pitchFamily="34" charset="0"/>
              <a:ea typeface="黑体" panose="02010609060101010101" pitchFamily="49" charset="-122"/>
            </a:endParaRPr>
          </a:p>
        </p:txBody>
      </p:sp>
      <p:pic>
        <p:nvPicPr>
          <p:cNvPr id="3" name="图片 2">
            <a:extLst>
              <a:ext uri="{FF2B5EF4-FFF2-40B4-BE49-F238E27FC236}">
                <a16:creationId xmlns:a16="http://schemas.microsoft.com/office/drawing/2014/main" id="{6F8835B7-DF7D-4D53-9FED-72D62137267A}"/>
              </a:ext>
            </a:extLst>
          </p:cNvPr>
          <p:cNvPicPr>
            <a:picLocks noChangeAspect="1"/>
          </p:cNvPicPr>
          <p:nvPr/>
        </p:nvPicPr>
        <p:blipFill>
          <a:blip r:embed="rId2"/>
          <a:stretch>
            <a:fillRect/>
          </a:stretch>
        </p:blipFill>
        <p:spPr>
          <a:xfrm>
            <a:off x="1203277" y="3096047"/>
            <a:ext cx="4235498" cy="3456732"/>
          </a:xfrm>
          <a:prstGeom prst="rect">
            <a:avLst/>
          </a:prstGeom>
        </p:spPr>
      </p:pic>
      <p:pic>
        <p:nvPicPr>
          <p:cNvPr id="6" name="图片 5">
            <a:extLst>
              <a:ext uri="{FF2B5EF4-FFF2-40B4-BE49-F238E27FC236}">
                <a16:creationId xmlns:a16="http://schemas.microsoft.com/office/drawing/2014/main" id="{004AC752-1309-4950-BFF1-0A8584CF44E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61000"/>
                    </a14:imgEffect>
                    <a14:imgEffect>
                      <a14:brightnessContrast bright="7000" contrast="57000"/>
                    </a14:imgEffect>
                  </a14:imgLayer>
                </a14:imgProps>
              </a:ext>
            </a:extLst>
          </a:blip>
          <a:stretch>
            <a:fillRect/>
          </a:stretch>
        </p:blipFill>
        <p:spPr>
          <a:xfrm>
            <a:off x="5780217" y="3053964"/>
            <a:ext cx="5273497" cy="3036071"/>
          </a:xfrm>
          <a:prstGeom prst="rect">
            <a:avLst/>
          </a:prstGeom>
        </p:spPr>
      </p:pic>
    </p:spTree>
    <p:extLst>
      <p:ext uri="{BB962C8B-B14F-4D97-AF65-F5344CB8AC3E}">
        <p14:creationId xmlns:p14="http://schemas.microsoft.com/office/powerpoint/2010/main" val="361436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使用</a:t>
            </a:r>
            <a:r>
              <a:rPr lang="en-US" altLang="zh-CN" sz="3200" b="1" dirty="0" err="1">
                <a:solidFill>
                  <a:schemeClr val="bg1"/>
                </a:solidFill>
                <a:latin typeface="Arial" panose="020B0604020202020204" pitchFamily="34" charset="0"/>
                <a:ea typeface="黑体" panose="02010609060101010101" pitchFamily="49" charset="-122"/>
                <a:cs typeface="Arial" panose="020B0604020202020204" pitchFamily="34" charset="0"/>
              </a:rPr>
              <a:t>wxAMPS</a:t>
            </a: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求光电效率</a:t>
            </a:r>
          </a:p>
        </p:txBody>
      </p:sp>
      <p:sp>
        <p:nvSpPr>
          <p:cNvPr id="4" name="矩形 3">
            <a:extLst>
              <a:ext uri="{FF2B5EF4-FFF2-40B4-BE49-F238E27FC236}">
                <a16:creationId xmlns:a16="http://schemas.microsoft.com/office/drawing/2014/main" id="{0143591D-C582-46C1-B474-D8FA027874DD}"/>
              </a:ext>
            </a:extLst>
          </p:cNvPr>
          <p:cNvSpPr/>
          <p:nvPr/>
        </p:nvSpPr>
        <p:spPr>
          <a:xfrm>
            <a:off x="1203277" y="922634"/>
            <a:ext cx="9964737" cy="1754326"/>
          </a:xfrm>
          <a:prstGeom prst="rect">
            <a:avLst/>
          </a:prstGeom>
        </p:spPr>
        <p:txBody>
          <a:bodyPr wrap="square">
            <a:spAutoFit/>
          </a:bodyPr>
          <a:lstStyle/>
          <a:p>
            <a:r>
              <a:rPr lang="en-US" altLang="zh-CN" dirty="0" err="1">
                <a:latin typeface="Arial" panose="020B0604020202020204" pitchFamily="34" charset="0"/>
                <a:ea typeface="黑体" panose="02010609060101010101" pitchFamily="49" charset="-122"/>
              </a:rPr>
              <a:t>wxAMPS</a:t>
            </a:r>
            <a:r>
              <a:rPr lang="zh-CN" altLang="en-US" dirty="0">
                <a:latin typeface="Arial" panose="020B0604020202020204" pitchFamily="34" charset="0"/>
                <a:ea typeface="黑体" panose="02010609060101010101" pitchFamily="49" charset="-122"/>
              </a:rPr>
              <a:t>可利用差分方程和数值迭代方法计算太阳电池的效率， 对建立器件的物理模型和设计器件的结构提供有力的理论指导。并且，它还可处理任何的掺杂、 缺陷能级，包括带间、连续和高斯缺陷还有特殊分布 （玻尔兹曼和费米统计）。</a:t>
            </a:r>
            <a:r>
              <a:rPr lang="en-US" altLang="zh-CN" dirty="0" err="1">
                <a:latin typeface="Arial" panose="020B0604020202020204" pitchFamily="34" charset="0"/>
                <a:ea typeface="黑体" panose="02010609060101010101" pitchFamily="49" charset="-122"/>
              </a:rPr>
              <a:t>wxAMPS</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的计算过程遵循连续性方程和泊松方程。</a:t>
            </a:r>
            <a:endParaRPr lang="en-US" altLang="zh-CN" dirty="0">
              <a:latin typeface="Arial" panose="020B0604020202020204" pitchFamily="34" charset="0"/>
              <a:ea typeface="黑体" panose="02010609060101010101" pitchFamily="49" charset="-122"/>
            </a:endParaRPr>
          </a:p>
          <a:p>
            <a:endParaRPr lang="en-US" altLang="zh-CN" dirty="0">
              <a:latin typeface="Arial" panose="020B0604020202020204" pitchFamily="34" charset="0"/>
              <a:ea typeface="黑体" panose="02010609060101010101" pitchFamily="49" charset="-122"/>
            </a:endParaRPr>
          </a:p>
          <a:p>
            <a:r>
              <a:rPr lang="zh-CN" altLang="en-US" dirty="0">
                <a:latin typeface="Arial" panose="020B0604020202020204" pitchFamily="34" charset="0"/>
                <a:ea typeface="黑体" panose="02010609060101010101" pitchFamily="49" charset="-122"/>
              </a:rPr>
              <a:t>在利用</a:t>
            </a:r>
            <a:r>
              <a:rPr lang="en-US" altLang="zh-CN" dirty="0" err="1">
                <a:latin typeface="Arial" panose="020B0604020202020204" pitchFamily="34" charset="0"/>
                <a:ea typeface="黑体" panose="02010609060101010101" pitchFamily="49" charset="-122"/>
              </a:rPr>
              <a:t>wxAMPS</a:t>
            </a:r>
            <a:r>
              <a:rPr lang="zh-CN" altLang="en-US" dirty="0">
                <a:latin typeface="Arial" panose="020B0604020202020204" pitchFamily="34" charset="0"/>
                <a:ea typeface="黑体" panose="02010609060101010101" pitchFamily="49" charset="-122"/>
              </a:rPr>
              <a:t>模拟太阳电池的效率时，需要设置器件的结构和材料的参数，包括结构层信息、前接触参数、后接触参数；然后对器件的工作条件进行设置，包括偏压、光照条件和工作温度。 </a:t>
            </a:r>
          </a:p>
        </p:txBody>
      </p:sp>
      <p:pic>
        <p:nvPicPr>
          <p:cNvPr id="3" name="图片 2">
            <a:extLst>
              <a:ext uri="{FF2B5EF4-FFF2-40B4-BE49-F238E27FC236}">
                <a16:creationId xmlns:a16="http://schemas.microsoft.com/office/drawing/2014/main" id="{AE1DE669-C1A6-44EB-88AA-BEA01919166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contrast="55000"/>
                    </a14:imgEffect>
                  </a14:imgLayer>
                </a14:imgProps>
              </a:ext>
            </a:extLst>
          </a:blip>
          <a:stretch>
            <a:fillRect/>
          </a:stretch>
        </p:blipFill>
        <p:spPr>
          <a:xfrm>
            <a:off x="2141156" y="2938612"/>
            <a:ext cx="3889585" cy="1633870"/>
          </a:xfrm>
          <a:prstGeom prst="rect">
            <a:avLst/>
          </a:prstGeom>
        </p:spPr>
      </p:pic>
      <p:pic>
        <p:nvPicPr>
          <p:cNvPr id="5" name="图片 4">
            <a:extLst>
              <a:ext uri="{FF2B5EF4-FFF2-40B4-BE49-F238E27FC236}">
                <a16:creationId xmlns:a16="http://schemas.microsoft.com/office/drawing/2014/main" id="{5566E343-DC0D-430D-89DF-856EB5E1E9A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68000"/>
                    </a14:imgEffect>
                    <a14:imgEffect>
                      <a14:brightnessContrast contrast="59000"/>
                    </a14:imgEffect>
                  </a14:imgLayer>
                </a14:imgProps>
              </a:ext>
            </a:extLst>
          </a:blip>
          <a:stretch>
            <a:fillRect/>
          </a:stretch>
        </p:blipFill>
        <p:spPr>
          <a:xfrm>
            <a:off x="6185645" y="3014819"/>
            <a:ext cx="3865199" cy="1481456"/>
          </a:xfrm>
          <a:prstGeom prst="rect">
            <a:avLst/>
          </a:prstGeom>
        </p:spPr>
      </p:pic>
      <p:pic>
        <p:nvPicPr>
          <p:cNvPr id="6" name="图片 5">
            <a:extLst>
              <a:ext uri="{FF2B5EF4-FFF2-40B4-BE49-F238E27FC236}">
                <a16:creationId xmlns:a16="http://schemas.microsoft.com/office/drawing/2014/main" id="{27AEC1D3-2DA5-481D-925B-33A35BADF088}"/>
              </a:ext>
            </a:extLst>
          </p:cNvPr>
          <p:cNvPicPr>
            <a:picLocks noChangeAspect="1"/>
          </p:cNvPicPr>
          <p:nvPr/>
        </p:nvPicPr>
        <p:blipFill>
          <a:blip r:embed="rId6"/>
          <a:stretch>
            <a:fillRect/>
          </a:stretch>
        </p:blipFill>
        <p:spPr>
          <a:xfrm>
            <a:off x="2376486" y="4672502"/>
            <a:ext cx="4411621" cy="1749348"/>
          </a:xfrm>
          <a:prstGeom prst="rect">
            <a:avLst/>
          </a:prstGeom>
        </p:spPr>
      </p:pic>
      <p:pic>
        <p:nvPicPr>
          <p:cNvPr id="8" name="图片 7">
            <a:extLst>
              <a:ext uri="{FF2B5EF4-FFF2-40B4-BE49-F238E27FC236}">
                <a16:creationId xmlns:a16="http://schemas.microsoft.com/office/drawing/2014/main" id="{608EB254-9A1B-4D50-B2B3-E8890F5652F7}"/>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38000"/>
                    </a14:imgEffect>
                    <a14:imgEffect>
                      <a14:brightnessContrast bright="18000" contrast="21000"/>
                    </a14:imgEffect>
                  </a14:imgLayer>
                </a14:imgProps>
              </a:ext>
            </a:extLst>
          </a:blip>
          <a:stretch>
            <a:fillRect/>
          </a:stretch>
        </p:blipFill>
        <p:spPr>
          <a:xfrm>
            <a:off x="7681913" y="4496275"/>
            <a:ext cx="2133601" cy="2149888"/>
          </a:xfrm>
          <a:prstGeom prst="rect">
            <a:avLst/>
          </a:prstGeom>
        </p:spPr>
      </p:pic>
      <p:sp>
        <p:nvSpPr>
          <p:cNvPr id="9" name="矩形 8">
            <a:extLst>
              <a:ext uri="{FF2B5EF4-FFF2-40B4-BE49-F238E27FC236}">
                <a16:creationId xmlns:a16="http://schemas.microsoft.com/office/drawing/2014/main" id="{C8297478-744D-42C2-89AA-BE0FFB5D5E34}"/>
              </a:ext>
            </a:extLst>
          </p:cNvPr>
          <p:cNvSpPr/>
          <p:nvPr/>
        </p:nvSpPr>
        <p:spPr>
          <a:xfrm>
            <a:off x="1203277" y="6491817"/>
            <a:ext cx="9358314" cy="369332"/>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[5] </a:t>
            </a:r>
            <a:r>
              <a:rPr lang="zh-CN" altLang="en-US" dirty="0">
                <a:latin typeface="Arial" panose="020B0604020202020204" pitchFamily="34" charset="0"/>
                <a:ea typeface="黑体" panose="02010609060101010101" pitchFamily="49" charset="-122"/>
                <a:cs typeface="Arial" panose="020B0604020202020204" pitchFamily="34" charset="0"/>
              </a:rPr>
              <a:t>高兵</a:t>
            </a:r>
            <a:r>
              <a:rPr lang="en-US" altLang="zh-CN" dirty="0">
                <a:latin typeface="Arial" panose="020B0604020202020204" pitchFamily="34" charset="0"/>
                <a:ea typeface="黑体" panose="02010609060101010101" pitchFamily="49" charset="-122"/>
                <a:cs typeface="Arial" panose="020B0604020202020204" pitchFamily="34" charset="0"/>
              </a:rPr>
              <a:t>,</a:t>
            </a:r>
            <a:r>
              <a:rPr lang="zh-CN" altLang="en-US" dirty="0">
                <a:latin typeface="Arial" panose="020B0604020202020204" pitchFamily="34" charset="0"/>
                <a:ea typeface="黑体" panose="02010609060101010101" pitchFamily="49" charset="-122"/>
                <a:cs typeface="Arial" panose="020B0604020202020204" pitchFamily="34" charset="0"/>
              </a:rPr>
              <a:t>沈辉</a:t>
            </a:r>
            <a:r>
              <a:rPr lang="en-US" altLang="zh-CN" dirty="0">
                <a:latin typeface="Arial" panose="020B0604020202020204" pitchFamily="34" charset="0"/>
                <a:ea typeface="黑体" panose="02010609060101010101" pitchFamily="49" charset="-122"/>
                <a:cs typeface="Arial" panose="020B0604020202020204" pitchFamily="34" charset="0"/>
              </a:rPr>
              <a:t>.CIGS/Si</a:t>
            </a:r>
            <a:r>
              <a:rPr lang="zh-CN" altLang="en-US" dirty="0">
                <a:latin typeface="Arial" panose="020B0604020202020204" pitchFamily="34" charset="0"/>
                <a:ea typeface="黑体" panose="02010609060101010101" pitchFamily="49" charset="-122"/>
                <a:cs typeface="Arial" panose="020B0604020202020204" pitchFamily="34" charset="0"/>
              </a:rPr>
              <a:t>异质结太阳电池的数值模拟</a:t>
            </a:r>
            <a:r>
              <a:rPr lang="en-US" altLang="zh-CN" dirty="0">
                <a:latin typeface="Arial" panose="020B0604020202020204" pitchFamily="34" charset="0"/>
                <a:ea typeface="黑体" panose="02010609060101010101" pitchFamily="49" charset="-122"/>
                <a:cs typeface="Arial" panose="020B0604020202020204" pitchFamily="34" charset="0"/>
              </a:rPr>
              <a:t>[J].</a:t>
            </a:r>
            <a:r>
              <a:rPr lang="zh-CN" altLang="en-US" b="1" i="1" dirty="0">
                <a:latin typeface="Arial" panose="020B0604020202020204" pitchFamily="34" charset="0"/>
                <a:ea typeface="黑体" panose="02010609060101010101" pitchFamily="49" charset="-122"/>
                <a:cs typeface="Arial" panose="020B0604020202020204" pitchFamily="34" charset="0"/>
              </a:rPr>
              <a:t>太阳能学报</a:t>
            </a:r>
            <a:r>
              <a:rPr lang="en-US" altLang="zh-CN" i="1" dirty="0">
                <a:latin typeface="Arial" panose="020B0604020202020204" pitchFamily="34" charset="0"/>
                <a:cs typeface="Arial" panose="020B0604020202020204" pitchFamily="34" charset="0"/>
              </a:rPr>
              <a:t>,2018,39(05):1284-1290.</a:t>
            </a:r>
          </a:p>
        </p:txBody>
      </p:sp>
    </p:spTree>
    <p:extLst>
      <p:ext uri="{BB962C8B-B14F-4D97-AF65-F5344CB8AC3E}">
        <p14:creationId xmlns:p14="http://schemas.microsoft.com/office/powerpoint/2010/main" val="9683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7232D-80E8-4F24-BB9F-2DAD7A96C462}"/>
              </a:ext>
            </a:extLst>
          </p:cNvPr>
          <p:cNvSpPr txBox="1"/>
          <p:nvPr/>
        </p:nvSpPr>
        <p:spPr>
          <a:xfrm>
            <a:off x="0" y="0"/>
            <a:ext cx="12192000" cy="584775"/>
          </a:xfrm>
          <a:prstGeom prst="rect">
            <a:avLst/>
          </a:prstGeom>
          <a:solidFill>
            <a:schemeClr val="accent5">
              <a:lumMod val="75000"/>
            </a:schemeClr>
          </a:solidFill>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cs typeface="Arial" panose="020B0604020202020204" pitchFamily="34" charset="0"/>
              </a:rPr>
              <a:t>二、研究内容</a:t>
            </a:r>
          </a:p>
        </p:txBody>
      </p:sp>
      <p:sp>
        <p:nvSpPr>
          <p:cNvPr id="4" name="矩形 3">
            <a:extLst>
              <a:ext uri="{FF2B5EF4-FFF2-40B4-BE49-F238E27FC236}">
                <a16:creationId xmlns:a16="http://schemas.microsoft.com/office/drawing/2014/main" id="{0143591D-C582-46C1-B474-D8FA027874DD}"/>
              </a:ext>
            </a:extLst>
          </p:cNvPr>
          <p:cNvSpPr/>
          <p:nvPr/>
        </p:nvSpPr>
        <p:spPr>
          <a:xfrm>
            <a:off x="2281517" y="1065509"/>
            <a:ext cx="7808259" cy="2031325"/>
          </a:xfrm>
          <a:prstGeom prst="rect">
            <a:avLst/>
          </a:prstGeom>
        </p:spPr>
        <p:txBody>
          <a:bodyPr wrap="square">
            <a:spAutoFit/>
          </a:bodyPr>
          <a:lstStyle/>
          <a:p>
            <a:r>
              <a:rPr lang="zh-CN" altLang="en-US" dirty="0">
                <a:latin typeface="Arial" panose="020B0604020202020204" pitchFamily="34" charset="0"/>
                <a:ea typeface="黑体" panose="02010609060101010101" pitchFamily="49" charset="-122"/>
              </a:rPr>
              <a:t>       本项目针对钙钛矿材料的理论计算、异质结的模拟等方面，结合第一性原理和经验参数，对钙钛矿器件的光伏性能进行模拟，进而辅助筛选出有研究价值的体系。</a:t>
            </a:r>
          </a:p>
          <a:p>
            <a:r>
              <a:rPr lang="zh-CN" altLang="en-US" dirty="0">
                <a:latin typeface="Arial" panose="020B0604020202020204" pitchFamily="34" charset="0"/>
                <a:ea typeface="黑体" panose="02010609060101010101" pitchFamily="49" charset="-122"/>
              </a:rPr>
              <a:t>       本项目的主要研究内容有：</a:t>
            </a:r>
            <a:r>
              <a:rPr lang="en-US" altLang="zh-CN" dirty="0">
                <a:latin typeface="Arial" panose="020B0604020202020204" pitchFamily="34" charset="0"/>
                <a:ea typeface="黑体" panose="02010609060101010101" pitchFamily="49" charset="-122"/>
              </a:rPr>
              <a:t>1</a:t>
            </a:r>
            <a:r>
              <a:rPr lang="zh-CN" altLang="en-US" dirty="0">
                <a:latin typeface="Arial" panose="020B0604020202020204" pitchFamily="34" charset="0"/>
                <a:ea typeface="黑体" panose="02010609060101010101" pitchFamily="49" charset="-122"/>
              </a:rPr>
              <a:t>）对复杂的多掺杂钙钛矿材料进行第一性原理计算，研究其晶体结构和相变、能带结构、离子</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空位迁移等；</a:t>
            </a:r>
            <a:r>
              <a:rPr lang="en-US" altLang="zh-CN" dirty="0">
                <a:latin typeface="Arial" panose="020B0604020202020204" pitchFamily="34" charset="0"/>
                <a:ea typeface="黑体" panose="02010609060101010101" pitchFamily="49" charset="-122"/>
              </a:rPr>
              <a:t>2</a:t>
            </a:r>
            <a:r>
              <a:rPr lang="zh-CN" altLang="en-US" dirty="0">
                <a:latin typeface="Arial" panose="020B0604020202020204" pitchFamily="34" charset="0"/>
                <a:ea typeface="黑体" panose="02010609060101010101" pitchFamily="49" charset="-122"/>
              </a:rPr>
              <a:t>）根据理论计算给出的结果，模拟钙钛矿器件，并预测其光伏效率；</a:t>
            </a:r>
            <a:r>
              <a:rPr lang="en-US" altLang="zh-CN" dirty="0">
                <a:latin typeface="Arial" panose="020B0604020202020204" pitchFamily="34" charset="0"/>
                <a:ea typeface="黑体" panose="02010609060101010101" pitchFamily="49" charset="-122"/>
              </a:rPr>
              <a:t>3</a:t>
            </a:r>
            <a:r>
              <a:rPr lang="zh-CN" altLang="en-US" dirty="0">
                <a:latin typeface="Arial" panose="020B0604020202020204" pitchFamily="34" charset="0"/>
                <a:ea typeface="黑体" panose="02010609060101010101" pitchFamily="49" charset="-122"/>
              </a:rPr>
              <a:t>）利用高通量材料计算研究，缩小材料实验和制备的候选范围，并用实验加以验证。</a:t>
            </a:r>
          </a:p>
        </p:txBody>
      </p:sp>
      <p:pic>
        <p:nvPicPr>
          <p:cNvPr id="6" name="图片 5">
            <a:extLst>
              <a:ext uri="{FF2B5EF4-FFF2-40B4-BE49-F238E27FC236}">
                <a16:creationId xmlns:a16="http://schemas.microsoft.com/office/drawing/2014/main" id="{517FC24D-F3B1-431F-A211-D9F8A30F5463}"/>
              </a:ext>
            </a:extLst>
          </p:cNvPr>
          <p:cNvPicPr>
            <a:picLocks noChangeAspect="1"/>
          </p:cNvPicPr>
          <p:nvPr/>
        </p:nvPicPr>
        <p:blipFill>
          <a:blip r:embed="rId2"/>
          <a:stretch>
            <a:fillRect/>
          </a:stretch>
        </p:blipFill>
        <p:spPr>
          <a:xfrm>
            <a:off x="1697129" y="3134151"/>
            <a:ext cx="8977033" cy="3373129"/>
          </a:xfrm>
          <a:prstGeom prst="rect">
            <a:avLst/>
          </a:prstGeom>
        </p:spPr>
      </p:pic>
    </p:spTree>
    <p:extLst>
      <p:ext uri="{BB962C8B-B14F-4D97-AF65-F5344CB8AC3E}">
        <p14:creationId xmlns:p14="http://schemas.microsoft.com/office/powerpoint/2010/main" val="9187733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6930</TotalTime>
  <Words>1978</Words>
  <Application>Microsoft Office PowerPoint</Application>
  <PresentationFormat>宽屏</PresentationFormat>
  <Paragraphs>87</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黑体</vt:lpstr>
      <vt:lpstr>Arial</vt:lpstr>
      <vt:lpstr>Calibri</vt:lpstr>
      <vt:lpstr>Calibri Light</vt:lpstr>
      <vt:lpstr>Cambria Math</vt:lpstr>
      <vt:lpstr>Wingdings</vt:lpstr>
      <vt:lpstr>Office 主题​​</vt:lpstr>
      <vt:lpstr>钙钛矿器件的计算模拟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宇宬 丁</dc:creator>
  <cp:lastModifiedBy>Jean</cp:lastModifiedBy>
  <cp:revision>86</cp:revision>
  <dcterms:created xsi:type="dcterms:W3CDTF">2019-10-17T08:08:44Z</dcterms:created>
  <dcterms:modified xsi:type="dcterms:W3CDTF">2019-12-23T10:44:00Z</dcterms:modified>
</cp:coreProperties>
</file>