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9" r:id="rId2"/>
    <p:sldId id="1294" r:id="rId3"/>
    <p:sldId id="265" r:id="rId4"/>
    <p:sldId id="1305" r:id="rId5"/>
    <p:sldId id="1175" r:id="rId6"/>
    <p:sldId id="1312" r:id="rId7"/>
    <p:sldId id="1177" r:id="rId8"/>
    <p:sldId id="2612" r:id="rId9"/>
    <p:sldId id="2613" r:id="rId10"/>
    <p:sldId id="2614" r:id="rId11"/>
    <p:sldId id="1174" r:id="rId12"/>
    <p:sldId id="2615" r:id="rId13"/>
    <p:sldId id="2616" r:id="rId14"/>
    <p:sldId id="2617" r:id="rId15"/>
    <p:sldId id="2618" r:id="rId16"/>
    <p:sldId id="2619" r:id="rId17"/>
    <p:sldId id="2642" r:id="rId18"/>
    <p:sldId id="2643" r:id="rId19"/>
    <p:sldId id="2665" r:id="rId20"/>
    <p:sldId id="2666" r:id="rId21"/>
    <p:sldId id="2667" r:id="rId22"/>
    <p:sldId id="2668" r:id="rId23"/>
    <p:sldId id="265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30E46-DE43-45B7-9242-9C9E7B6D8D8F}" type="datetimeFigureOut">
              <a:rPr lang="zh-CN" altLang="en-US" smtClean="0"/>
              <a:t>2022/10/26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23D11-E9E7-4E9C-8D4C-B845B579AA44}" type="slidenum">
              <a:rPr lang="zh-CN" altLang="en-US" smtClean="0"/>
              <a:t>‹#›</a:t>
            </a:fld>
            <a:endParaRPr lang="zh-CN" altLang="en-US"/>
          </a:p>
        </p:txBody>
      </p:sp>
    </p:spTree>
    <p:extLst>
      <p:ext uri="{BB962C8B-B14F-4D97-AF65-F5344CB8AC3E}">
        <p14:creationId xmlns:p14="http://schemas.microsoft.com/office/powerpoint/2010/main" val="285954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66439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865B5796-75A6-448B-8CA0-57F8056C52D6}"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65B5796-75A6-448B-8CA0-57F8056C52D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18</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65B5796-75A6-448B-8CA0-57F8056C52D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20</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65B5796-75A6-448B-8CA0-57F8056C52D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22</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65B5796-75A6-448B-8CA0-57F8056C52D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65B5796-75A6-448B-8CA0-57F8056C52D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865B5796-75A6-448B-8CA0-57F8056C52D6}"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1D9DE6-A65D-4323-A903-AA377333EDD8}" type="slidenum">
              <a:rPr kumimoji="0" lang="zh-CN" altLang="en-US" sz="1200" b="0" i="0" u="none" strike="noStrike" kern="1200" cap="none" spc="0" normalizeH="0" baseline="0" noProof="0" smtClean="0">
                <a:ln>
                  <a:noFill/>
                </a:ln>
                <a:solidFill>
                  <a:srgbClr val="000000"/>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5B5796-75A6-448B-8CA0-57F8056C52D6}"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25840-BBCE-228E-0D07-635C1009F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1977A9-E2C3-373A-E550-C8EB984FD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6B89A8-9C40-4207-3DC6-D32426099A09}"/>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675F17FF-A219-1475-9CA5-D319A228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3F2896-141D-3E81-CF87-DCAC1E0B9377}"/>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407176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997F0-E01E-4CAC-A3C0-171BCFC539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BA34DC-EE94-26EF-2335-101A68703B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8EBEB-6A53-548B-14B7-E8F674F3600B}"/>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3FF53D83-5CC6-FD16-7EE2-418FB2A1AB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7D14C0-C3E1-FB3F-3A36-B662DE1D4DEA}"/>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282554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93D1FB-AA2B-EF66-C953-4DF74FC1BB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3BBD0-8DBC-359D-9FEB-289AC55EE1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D886E0-068A-8DD6-2732-9D9D38988C53}"/>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BD3F1533-FD9C-F345-EA0A-02FA779552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E28DC2-3498-D553-01E0-9853913FC711}"/>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108305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00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CB7DD-FED5-6A69-59A1-7E8DEAEAC4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F173CC-0F63-C4DA-ADA8-1A6D478A75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508A26-D1A9-F4BD-9060-120E8C1B248B}"/>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BBAAA03B-27ED-A707-1F0A-17CB18807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A848BD-71CF-CE04-6B2D-4B61F8A94F25}"/>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255068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EEA80-6968-3D6D-82CA-3ABCF94487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986235-EA6A-6E7F-5439-B8E2500A1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859EA-666E-308A-F962-2B3F0BFA7CB3}"/>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16D0F890-2EA3-26CF-2B13-D789570BF3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C720E4-83E9-45ED-6322-D209308D4F04}"/>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118013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616FD-47C7-1A07-A6D1-89C6DF7D1A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1BE626-9102-DD8A-5E19-9B41A82A5C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A53259B-51B9-0B51-53B2-31D1393328E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4BD5FC-33AC-9EBB-19D2-E76B9FBC4773}"/>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6" name="页脚占位符 5">
            <a:extLst>
              <a:ext uri="{FF2B5EF4-FFF2-40B4-BE49-F238E27FC236}">
                <a16:creationId xmlns:a16="http://schemas.microsoft.com/office/drawing/2014/main" id="{08F6670D-40CC-2E12-15CD-159B1E5F2E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65A9A5-A280-B802-1B34-9D4D5CB618B4}"/>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131615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46A01-DD99-72B3-5BD7-A02246A83B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F24F83-5A30-AFA5-5CDF-F0BC5E4E7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D24D8D-C949-B839-7657-6608EC22E2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4AB89A0-5DF6-D77B-F30A-5E3D65629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E7A4E6-98E4-63EE-05B7-C6EF813EE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1F4503F-6652-7026-2E85-1409C37B7DF8}"/>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8" name="页脚占位符 7">
            <a:extLst>
              <a:ext uri="{FF2B5EF4-FFF2-40B4-BE49-F238E27FC236}">
                <a16:creationId xmlns:a16="http://schemas.microsoft.com/office/drawing/2014/main" id="{E9B4F6B0-A688-7659-0E90-7D4DAE9CD0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6819C1-BD0D-CCFD-6468-E3FFAE7FE01A}"/>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170187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DA413-546C-F20E-6583-81A19C0C59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D50A01-2684-1A0C-9CC4-CA7C63392069}"/>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4" name="页脚占位符 3">
            <a:extLst>
              <a:ext uri="{FF2B5EF4-FFF2-40B4-BE49-F238E27FC236}">
                <a16:creationId xmlns:a16="http://schemas.microsoft.com/office/drawing/2014/main" id="{F1976BE9-EEA5-8260-10AD-9CD6D75E7D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1BEBB2-2919-6279-54D0-498E54E943C5}"/>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195982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4C2D53-FB7A-6438-4116-FCCF9C53E89A}"/>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3" name="页脚占位符 2">
            <a:extLst>
              <a:ext uri="{FF2B5EF4-FFF2-40B4-BE49-F238E27FC236}">
                <a16:creationId xmlns:a16="http://schemas.microsoft.com/office/drawing/2014/main" id="{8D74C3C3-66B9-EF07-B00C-5FFDEAB28E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2330B0-9F14-C6F1-2952-D4098B964762}"/>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368086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ECC6E-03F6-0621-A9F2-318670178A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0AB29B-3A8F-EA4B-DDE3-3484BEF57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AD47F72-AB56-3955-A800-CB494F3BC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9A6C0C-29CD-D39F-09DE-9C7118362178}"/>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6" name="页脚占位符 5">
            <a:extLst>
              <a:ext uri="{FF2B5EF4-FFF2-40B4-BE49-F238E27FC236}">
                <a16:creationId xmlns:a16="http://schemas.microsoft.com/office/drawing/2014/main" id="{21059666-6719-8AB8-E199-D841060736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EDE8EE-10B1-9451-0624-06413E4F7C78}"/>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355352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7AA6C-9714-6231-8534-4FE4232E83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A06A4AC-B0B5-EE16-8F8B-0EA333C76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A97941-448C-C650-1C02-17F6D3D55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BFC9E0-2A8C-62FA-6739-257EF6DF37B9}"/>
              </a:ext>
            </a:extLst>
          </p:cNvPr>
          <p:cNvSpPr>
            <a:spLocks noGrp="1"/>
          </p:cNvSpPr>
          <p:nvPr>
            <p:ph type="dt" sz="half" idx="10"/>
          </p:nvPr>
        </p:nvSpPr>
        <p:spPr/>
        <p:txBody>
          <a:bodyPr/>
          <a:lstStyle/>
          <a:p>
            <a:fld id="{FE484E5D-449E-4985-BF48-C9B19869669B}" type="datetimeFigureOut">
              <a:rPr lang="zh-CN" altLang="en-US" smtClean="0"/>
              <a:t>2022/10/26</a:t>
            </a:fld>
            <a:endParaRPr lang="zh-CN" altLang="en-US"/>
          </a:p>
        </p:txBody>
      </p:sp>
      <p:sp>
        <p:nvSpPr>
          <p:cNvPr id="6" name="页脚占位符 5">
            <a:extLst>
              <a:ext uri="{FF2B5EF4-FFF2-40B4-BE49-F238E27FC236}">
                <a16:creationId xmlns:a16="http://schemas.microsoft.com/office/drawing/2014/main" id="{06D92375-54DF-96B7-FB5D-E99AF4146F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E10640-530B-33AD-0A2C-8B3CD1CE243C}"/>
              </a:ext>
            </a:extLst>
          </p:cNvPr>
          <p:cNvSpPr>
            <a:spLocks noGrp="1"/>
          </p:cNvSpPr>
          <p:nvPr>
            <p:ph type="sldNum" sz="quarter" idx="12"/>
          </p:nvPr>
        </p:nvSpPr>
        <p:spPr/>
        <p:txBody>
          <a:body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423661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FAF03A-1BC3-9E24-4F8C-B4F436B66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041A5A-EF01-4D7C-55F3-A083B6D6D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6F037C-AF6D-49DF-CF18-7738F35A7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84E5D-449E-4985-BF48-C9B19869669B}"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E72C8B05-61C3-91B0-B1DD-909C6A7BE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15D638-A875-AC8E-43C6-6C4C506A9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037DA-53EA-489F-AD8A-F460AFCC8F9E}" type="slidenum">
              <a:rPr lang="zh-CN" altLang="en-US" smtClean="0"/>
              <a:t>‹#›</a:t>
            </a:fld>
            <a:endParaRPr lang="zh-CN" altLang="en-US"/>
          </a:p>
        </p:txBody>
      </p:sp>
    </p:spTree>
    <p:extLst>
      <p:ext uri="{BB962C8B-B14F-4D97-AF65-F5344CB8AC3E}">
        <p14:creationId xmlns:p14="http://schemas.microsoft.com/office/powerpoint/2010/main" val="84254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3" name="文本框 42"/>
            <p:cNvSpPr txBox="1"/>
            <p:nvPr/>
          </p:nvSpPr>
          <p:spPr>
            <a:xfrm>
              <a:off x="972891" y="2861260"/>
              <a:ext cx="8013947" cy="1323439"/>
            </a:xfrm>
            <a:prstGeom prst="rect">
              <a:avLst/>
            </a:prstGeom>
            <a:noFill/>
          </p:spPr>
          <p:txBody>
            <a:bodyPr wrap="square" rtlCol="0">
              <a:spAutoFit/>
            </a:bodyPr>
            <a:lstStyle/>
            <a:p>
              <a:pPr lvl="0" algn="just" eaLnBrk="1" fontAlgn="auto" hangingPunct="1">
                <a:spcBef>
                  <a:spcPts val="0"/>
                </a:spcBef>
                <a:spcAft>
                  <a:spcPts val="0"/>
                </a:spcAft>
                <a:defRPr/>
              </a:pPr>
              <a:r>
                <a:rPr lang="zh-CN" altLang="en-US" sz="8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课后习题汇总</a:t>
              </a: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2000" kern="0" spc="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003</a:t>
            </a:r>
            <a:r>
              <a:rPr lang="zh-CN" altLang="en-US" sz="2000" kern="0" spc="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班、</a:t>
            </a:r>
            <a:r>
              <a:rPr lang="en-US" altLang="zh-CN" sz="2000" kern="0" spc="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004</a:t>
            </a:r>
            <a:r>
              <a:rPr lang="zh-CN" altLang="en-US" sz="2000" kern="0" spc="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班</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0847804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001962" y="2720822"/>
              <a:ext cx="6188075"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新时代中国特色社会主义政治建设</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第四章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6308032" y="946316"/>
            <a:ext cx="396447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zh-CN" altLang="en-US" sz="80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latin typeface="+mj-ea"/>
                <a:ea typeface="+mj-ea"/>
                <a:sym typeface="思源黑体 CN Normal" panose="020B0400000000000000" pitchFamily="34" charset="-122"/>
              </a:rPr>
              <a:t>思考题</a:t>
            </a:r>
          </a:p>
        </p:txBody>
      </p:sp>
      <p:sp>
        <p:nvSpPr>
          <p:cNvPr id="23" name="等腰三角形 22"/>
          <p:cNvSpPr/>
          <p:nvPr/>
        </p:nvSpPr>
        <p:spPr>
          <a:xfrm rot="10800000">
            <a:off x="-3936714"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100344"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6" name="组合 25"/>
          <p:cNvGrpSpPr/>
          <p:nvPr/>
        </p:nvGrpSpPr>
        <p:grpSpPr>
          <a:xfrm>
            <a:off x="2997627" y="2745988"/>
            <a:ext cx="8664305" cy="622497"/>
            <a:chOff x="2234320" y="2702542"/>
            <a:chExt cx="8664305" cy="622497"/>
          </a:xfrm>
        </p:grpSpPr>
        <p:sp>
          <p:nvSpPr>
            <p:cNvPr id="27" name="矩形 26"/>
            <p:cNvSpPr/>
            <p:nvPr/>
          </p:nvSpPr>
          <p:spPr>
            <a:xfrm>
              <a:off x="2974749" y="2782958"/>
              <a:ext cx="7923876" cy="461665"/>
            </a:xfrm>
            <a:prstGeom prst="rect">
              <a:avLst/>
            </a:prstGeom>
          </p:spPr>
          <p:txBody>
            <a:bodyPr vert="horz" wrap="square">
              <a:spAutoFit/>
            </a:bodyPr>
            <a:lstStyle/>
            <a:p>
              <a:pPr marL="0" marR="0" lvl="0" indent="0" algn="just" defTabSz="914400" eaLnBrk="1" fontAlgn="auto" latinLnBrk="0" hangingPunct="1">
                <a:spcBef>
                  <a:spcPts val="0"/>
                </a:spcBef>
                <a:spcAft>
                  <a:spcPts val="0"/>
                </a:spcAft>
                <a:buClrTx/>
                <a:buSzTx/>
                <a:buFontTx/>
                <a:buNone/>
                <a:defRPr/>
              </a:pPr>
              <a:r>
                <a:rPr lang="zh-CN" altLang="zh-CN" sz="2400" dirty="0">
                  <a:solidFill>
                    <a:srgbClr val="C00000"/>
                  </a:solidFill>
                  <a:latin typeface="+mn-lt"/>
                  <a:ea typeface="+mn-ea"/>
                </a:rPr>
                <a:t>怎样认识走中国特色社会主义政治发展道路的历史必然性？</a:t>
              </a:r>
              <a:endParaRPr lang="zh-CN" altLang="en-US" sz="2400" dirty="0">
                <a:solidFill>
                  <a:srgbClr val="C00000"/>
                </a:solidFill>
                <a:latin typeface="+mj-ea"/>
                <a:ea typeface="+mj-ea"/>
                <a:sym typeface="思源黑体 CN Normal" panose="020B0400000000000000" pitchFamily="34" charset="-122"/>
              </a:endParaRPr>
            </a:p>
          </p:txBody>
        </p:sp>
        <p:sp>
          <p:nvSpPr>
            <p:cNvPr id="28" name="椭圆 27"/>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782958"/>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2997627" y="4688460"/>
            <a:ext cx="8664304" cy="622497"/>
            <a:chOff x="2234320" y="2803175"/>
            <a:chExt cx="8664304" cy="622497"/>
          </a:xfrm>
        </p:grpSpPr>
        <p:sp>
          <p:nvSpPr>
            <p:cNvPr id="31" name="矩形 30"/>
            <p:cNvSpPr/>
            <p:nvPr/>
          </p:nvSpPr>
          <p:spPr>
            <a:xfrm>
              <a:off x="2974748" y="2883591"/>
              <a:ext cx="7923876"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n-lt"/>
                  <a:ea typeface="+mn-ea"/>
                </a:rPr>
                <a:t>怎样理解人民民主是一种全过程民主？</a:t>
              </a:r>
              <a:endParaRPr lang="zh-CN" altLang="en-US" sz="2400" dirty="0">
                <a:solidFill>
                  <a:srgbClr val="C00000"/>
                </a:solidFill>
                <a:latin typeface="+mn-lt"/>
                <a:ea typeface="+mn-ea"/>
                <a:sym typeface="思源黑体 CN Normal" panose="020B0400000000000000" pitchFamily="34" charset="-122"/>
              </a:endParaRPr>
            </a:p>
          </p:txBody>
        </p:sp>
        <p:sp>
          <p:nvSpPr>
            <p:cNvPr id="32" name="椭圆 31"/>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2665" y="2883591"/>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2997626" y="5659696"/>
            <a:ext cx="9299305" cy="622497"/>
            <a:chOff x="2234320" y="2985852"/>
            <a:chExt cx="8664304" cy="622497"/>
          </a:xfrm>
        </p:grpSpPr>
        <p:sp>
          <p:nvSpPr>
            <p:cNvPr id="43" name="矩形 42"/>
            <p:cNvSpPr/>
            <p:nvPr/>
          </p:nvSpPr>
          <p:spPr>
            <a:xfrm>
              <a:off x="2974748" y="3066268"/>
              <a:ext cx="7923876"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n-lt"/>
                  <a:ea typeface="+mn-ea"/>
                </a:rPr>
                <a:t>怎样认识走中国特色社会主义法治道路的必然性和科学内涵？</a:t>
              </a:r>
              <a:endParaRPr lang="zh-CN" altLang="en-US" sz="2400" dirty="0">
                <a:solidFill>
                  <a:srgbClr val="C00000"/>
                </a:solidFill>
                <a:latin typeface="+mn-lt"/>
                <a:ea typeface="+mn-ea"/>
                <a:sym typeface="思源黑体 CN Normal" panose="020B0400000000000000" pitchFamily="34" charset="-122"/>
              </a:endParaRPr>
            </a:p>
          </p:txBody>
        </p:sp>
        <p:sp>
          <p:nvSpPr>
            <p:cNvPr id="44" name="椭圆 43"/>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7474" y="3066268"/>
              <a:ext cx="356187"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6" name="组合 45"/>
          <p:cNvGrpSpPr/>
          <p:nvPr/>
        </p:nvGrpSpPr>
        <p:grpSpPr>
          <a:xfrm>
            <a:off x="2997627" y="3717224"/>
            <a:ext cx="8664304" cy="622497"/>
            <a:chOff x="2234320" y="2803175"/>
            <a:chExt cx="8664304" cy="622497"/>
          </a:xfrm>
        </p:grpSpPr>
        <p:sp>
          <p:nvSpPr>
            <p:cNvPr id="47" name="矩形 46"/>
            <p:cNvSpPr/>
            <p:nvPr/>
          </p:nvSpPr>
          <p:spPr>
            <a:xfrm>
              <a:off x="2974748" y="2883591"/>
              <a:ext cx="7923876"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n-lt"/>
                  <a:ea typeface="+mn-ea"/>
                </a:rPr>
                <a:t>如何健全人民当家作主的制度体系？</a:t>
              </a:r>
              <a:endParaRPr lang="zh-CN" altLang="en-US" sz="2400" dirty="0">
                <a:solidFill>
                  <a:srgbClr val="C00000"/>
                </a:solidFill>
                <a:latin typeface="+mn-lt"/>
                <a:ea typeface="+mn-ea"/>
                <a:sym typeface="思源黑体 CN Normal" panose="020B0400000000000000" pitchFamily="34" charset="-122"/>
              </a:endParaRPr>
            </a:p>
          </p:txBody>
        </p:sp>
        <p:sp>
          <p:nvSpPr>
            <p:cNvPr id="48" name="椭圆 47"/>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9" name="矩形 48"/>
            <p:cNvSpPr/>
            <p:nvPr/>
          </p:nvSpPr>
          <p:spPr>
            <a:xfrm>
              <a:off x="2362665" y="2883591"/>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001962" y="2720822"/>
              <a:ext cx="6188075"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新时代中国特色社会主义文化建设</a:t>
              </a:r>
            </a:p>
          </p:txBody>
        </p:sp>
        <p:sp>
          <p:nvSpPr>
            <p:cNvPr id="43" name="文本框 42"/>
            <p:cNvSpPr txBox="1"/>
            <p:nvPr/>
          </p:nvSpPr>
          <p:spPr>
            <a:xfrm>
              <a:off x="685129" y="3092093"/>
              <a:ext cx="2163478" cy="861774"/>
            </a:xfrm>
            <a:prstGeom prst="rect">
              <a:avLst/>
            </a:prstGeom>
            <a:noFill/>
          </p:spPr>
          <p:txBody>
            <a:bodyPr wrap="square" rtlCol="0">
              <a:spAutoFit/>
            </a:bodyPr>
            <a:lstStyle/>
            <a:p>
              <a:pPr lvl="0" algn="just" eaLnBrk="1" fontAlgn="auto" hangingPunct="1">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a:t>
              </a: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5887093" y="983358"/>
            <a:ext cx="3503488"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23" name="等腰三角形 22"/>
          <p:cNvSpPr/>
          <p:nvPr/>
        </p:nvSpPr>
        <p:spPr>
          <a:xfrm rot="10800000">
            <a:off x="-4052828"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216458"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3"/>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1" name="组合 20"/>
          <p:cNvGrpSpPr/>
          <p:nvPr/>
        </p:nvGrpSpPr>
        <p:grpSpPr>
          <a:xfrm>
            <a:off x="3322978" y="2649685"/>
            <a:ext cx="8664305" cy="622497"/>
            <a:chOff x="2234320" y="2702542"/>
            <a:chExt cx="8664305" cy="622497"/>
          </a:xfrm>
        </p:grpSpPr>
        <p:sp>
          <p:nvSpPr>
            <p:cNvPr id="25" name="矩形 24"/>
            <p:cNvSpPr/>
            <p:nvPr/>
          </p:nvSpPr>
          <p:spPr>
            <a:xfrm>
              <a:off x="2974749" y="2782958"/>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如何理解关于建设社会主义文化强国的理论？</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3" name="椭圆 32"/>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4" name="矩形 33"/>
            <p:cNvSpPr/>
            <p:nvPr/>
          </p:nvSpPr>
          <p:spPr>
            <a:xfrm>
              <a:off x="2362665" y="278295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5" name="组合 34"/>
          <p:cNvGrpSpPr/>
          <p:nvPr/>
        </p:nvGrpSpPr>
        <p:grpSpPr>
          <a:xfrm>
            <a:off x="3322978" y="4592157"/>
            <a:ext cx="8664304" cy="622497"/>
            <a:chOff x="2234320" y="2803175"/>
            <a:chExt cx="8664304" cy="622497"/>
          </a:xfrm>
        </p:grpSpPr>
        <p:sp>
          <p:nvSpPr>
            <p:cNvPr id="36" name="矩形 35"/>
            <p:cNvSpPr/>
            <p:nvPr/>
          </p:nvSpPr>
          <p:spPr>
            <a:xfrm>
              <a:off x="2974748" y="2883591"/>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培育和践行社会主义核心价值观的重要意义是什么？</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7" name="椭圆 36"/>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8" name="矩形 37"/>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9" name="组合 38"/>
          <p:cNvGrpSpPr/>
          <p:nvPr/>
        </p:nvGrpSpPr>
        <p:grpSpPr>
          <a:xfrm>
            <a:off x="3322978" y="5563393"/>
            <a:ext cx="8664304" cy="622497"/>
            <a:chOff x="2234320" y="2985852"/>
            <a:chExt cx="8664304" cy="622497"/>
          </a:xfrm>
        </p:grpSpPr>
        <p:sp>
          <p:nvSpPr>
            <p:cNvPr id="40" name="矩形 39"/>
            <p:cNvSpPr/>
            <p:nvPr/>
          </p:nvSpPr>
          <p:spPr>
            <a:xfrm>
              <a:off x="2974748" y="3066268"/>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如何推动中华优秀传统文化的创造性转化和创新性发展？</a:t>
              </a:r>
            </a:p>
          </p:txBody>
        </p:sp>
        <p:sp>
          <p:nvSpPr>
            <p:cNvPr id="50" name="椭圆 49"/>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51" name="矩形 50"/>
            <p:cNvSpPr/>
            <p:nvPr/>
          </p:nvSpPr>
          <p:spPr>
            <a:xfrm>
              <a:off x="2367474" y="3066268"/>
              <a:ext cx="35618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52" name="组合 51"/>
          <p:cNvGrpSpPr/>
          <p:nvPr/>
        </p:nvGrpSpPr>
        <p:grpSpPr>
          <a:xfrm>
            <a:off x="3322978" y="3620921"/>
            <a:ext cx="8664304" cy="622497"/>
            <a:chOff x="2234320" y="2803175"/>
            <a:chExt cx="8664304" cy="622497"/>
          </a:xfrm>
        </p:grpSpPr>
        <p:sp>
          <p:nvSpPr>
            <p:cNvPr id="53" name="矩形 52"/>
            <p:cNvSpPr/>
            <p:nvPr/>
          </p:nvSpPr>
          <p:spPr>
            <a:xfrm>
              <a:off x="2974748" y="2883591"/>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为什么要坚持马克思主义在意识形态领域中的指导地位？</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54" name="椭圆 53"/>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55" name="矩形 54"/>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269860" y="2720822"/>
              <a:ext cx="5424830"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新时代中国特色</a:t>
              </a:r>
              <a:endParaRPr lang="en-US" altLang="zh-CN"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endParaRPr>
            </a:p>
            <a:p>
              <a:pPr lvl="0" algn="just" fontAlgn="auto">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社会主义社会建设</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第六章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6957300" y="968137"/>
            <a:ext cx="3292486"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zh-CN" altLang="en-US" sz="66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latin typeface="+mj-ea"/>
                <a:ea typeface="+mj-ea"/>
                <a:sym typeface="思源黑体 CN Normal" panose="020B0400000000000000" pitchFamily="34" charset="-122"/>
              </a:rPr>
              <a:t>思考题</a:t>
            </a:r>
          </a:p>
        </p:txBody>
      </p:sp>
      <p:sp>
        <p:nvSpPr>
          <p:cNvPr id="23" name="等腰三角形 22"/>
          <p:cNvSpPr/>
          <p:nvPr/>
        </p:nvSpPr>
        <p:spPr>
          <a:xfrm rot="10800000">
            <a:off x="-2664410"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1828040"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6" name="组合 25"/>
          <p:cNvGrpSpPr/>
          <p:nvPr/>
        </p:nvGrpSpPr>
        <p:grpSpPr>
          <a:xfrm>
            <a:off x="4656309" y="2594328"/>
            <a:ext cx="7692446" cy="622497"/>
            <a:chOff x="2234320" y="2702542"/>
            <a:chExt cx="7692446" cy="622497"/>
          </a:xfrm>
        </p:grpSpPr>
        <p:sp>
          <p:nvSpPr>
            <p:cNvPr id="27" name="矩形 26"/>
            <p:cNvSpPr/>
            <p:nvPr/>
          </p:nvSpPr>
          <p:spPr>
            <a:xfrm>
              <a:off x="2974749" y="2782958"/>
              <a:ext cx="6952017" cy="461665"/>
            </a:xfrm>
            <a:prstGeom prst="rect">
              <a:avLst/>
            </a:prstGeom>
          </p:spPr>
          <p:txBody>
            <a:bodyPr vert="horz" wrap="square">
              <a:spAutoFit/>
            </a:bodyPr>
            <a:lstStyle/>
            <a:p>
              <a:pPr marL="0" marR="0" lvl="0" indent="0" algn="just" defTabSz="914400" eaLnBrk="1" fontAlgn="auto" latinLnBrk="0" hangingPunct="1">
                <a:spcBef>
                  <a:spcPts val="0"/>
                </a:spcBef>
                <a:spcAft>
                  <a:spcPts val="0"/>
                </a:spcAft>
                <a:buClrTx/>
                <a:buSzTx/>
                <a:buFontTx/>
                <a:buNone/>
                <a:defRPr/>
              </a:pPr>
              <a:r>
                <a:rPr lang="zh-CN" altLang="zh-CN" sz="2400" dirty="0">
                  <a:solidFill>
                    <a:srgbClr val="C00000"/>
                  </a:solidFill>
                  <a:latin typeface="+mn-lt"/>
                  <a:ea typeface="+mn-ea"/>
                </a:rPr>
                <a:t>保障和改善民生重点从哪些方面着手？</a:t>
              </a:r>
              <a:endParaRPr lang="zh-CN" altLang="en-US" sz="2400" dirty="0">
                <a:solidFill>
                  <a:srgbClr val="C00000"/>
                </a:solidFill>
                <a:latin typeface="+mj-ea"/>
                <a:ea typeface="+mj-ea"/>
                <a:sym typeface="思源黑体 CN Normal" panose="020B0400000000000000" pitchFamily="34" charset="-122"/>
              </a:endParaRPr>
            </a:p>
          </p:txBody>
        </p:sp>
        <p:sp>
          <p:nvSpPr>
            <p:cNvPr id="28" name="椭圆 27"/>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782958"/>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4656309" y="4536800"/>
            <a:ext cx="7692446" cy="622497"/>
            <a:chOff x="2234320" y="2803175"/>
            <a:chExt cx="7692446" cy="622497"/>
          </a:xfrm>
        </p:grpSpPr>
        <p:sp>
          <p:nvSpPr>
            <p:cNvPr id="31" name="矩形 30"/>
            <p:cNvSpPr/>
            <p:nvPr/>
          </p:nvSpPr>
          <p:spPr>
            <a:xfrm>
              <a:off x="2974748" y="2883591"/>
              <a:ext cx="6952018"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n-lt"/>
                  <a:ea typeface="+mn-ea"/>
                </a:rPr>
                <a:t>如何加强和创新社会治理，实现共建共治共享？</a:t>
              </a:r>
              <a:endParaRPr lang="zh-CN" altLang="en-US" sz="2400" dirty="0">
                <a:solidFill>
                  <a:srgbClr val="C00000"/>
                </a:solidFill>
                <a:latin typeface="+mn-lt"/>
                <a:ea typeface="+mn-ea"/>
                <a:sym typeface="思源黑体 CN Normal" panose="020B0400000000000000" pitchFamily="34" charset="-122"/>
              </a:endParaRPr>
            </a:p>
          </p:txBody>
        </p:sp>
        <p:sp>
          <p:nvSpPr>
            <p:cNvPr id="32" name="椭圆 31"/>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2665" y="2883591"/>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4656309" y="5508036"/>
            <a:ext cx="7692446" cy="622497"/>
            <a:chOff x="2234320" y="2985852"/>
            <a:chExt cx="7692446" cy="622497"/>
          </a:xfrm>
        </p:grpSpPr>
        <p:sp>
          <p:nvSpPr>
            <p:cNvPr id="43" name="矩形 42"/>
            <p:cNvSpPr/>
            <p:nvPr/>
          </p:nvSpPr>
          <p:spPr>
            <a:xfrm>
              <a:off x="2974748" y="3066268"/>
              <a:ext cx="6952018"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n-lt"/>
                  <a:ea typeface="+mn-ea"/>
                </a:rPr>
                <a:t>为什么要建设更高水平的平安中国？</a:t>
              </a:r>
              <a:endParaRPr lang="zh-CN" altLang="en-US" sz="2400" dirty="0">
                <a:solidFill>
                  <a:srgbClr val="C00000"/>
                </a:solidFill>
                <a:latin typeface="+mn-lt"/>
                <a:ea typeface="+mn-ea"/>
                <a:sym typeface="思源黑体 CN Normal" panose="020B0400000000000000" pitchFamily="34" charset="-122"/>
              </a:endParaRPr>
            </a:p>
          </p:txBody>
        </p:sp>
        <p:sp>
          <p:nvSpPr>
            <p:cNvPr id="44" name="椭圆 43"/>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7474" y="3066268"/>
              <a:ext cx="356187"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6" name="组合 45"/>
          <p:cNvGrpSpPr/>
          <p:nvPr/>
        </p:nvGrpSpPr>
        <p:grpSpPr>
          <a:xfrm>
            <a:off x="4656309" y="3565564"/>
            <a:ext cx="7692446" cy="622497"/>
            <a:chOff x="2234320" y="2803175"/>
            <a:chExt cx="7692446" cy="622497"/>
          </a:xfrm>
        </p:grpSpPr>
        <p:sp>
          <p:nvSpPr>
            <p:cNvPr id="47" name="矩形 46"/>
            <p:cNvSpPr/>
            <p:nvPr/>
          </p:nvSpPr>
          <p:spPr>
            <a:xfrm>
              <a:off x="2974748" y="2883591"/>
              <a:ext cx="6952018"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n-lt"/>
                  <a:ea typeface="+mn-ea"/>
                </a:rPr>
                <a:t>如何推动共同富裕取得实质性进展？</a:t>
              </a:r>
              <a:endParaRPr lang="zh-CN" altLang="en-US" sz="2400" dirty="0">
                <a:solidFill>
                  <a:srgbClr val="C00000"/>
                </a:solidFill>
                <a:latin typeface="+mn-lt"/>
                <a:ea typeface="+mn-ea"/>
                <a:sym typeface="思源黑体 CN Normal" panose="020B0400000000000000" pitchFamily="34" charset="-122"/>
              </a:endParaRPr>
            </a:p>
          </p:txBody>
        </p:sp>
        <p:sp>
          <p:nvSpPr>
            <p:cNvPr id="48" name="椭圆 47"/>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9" name="矩形 48"/>
            <p:cNvSpPr/>
            <p:nvPr/>
          </p:nvSpPr>
          <p:spPr>
            <a:xfrm>
              <a:off x="2362665" y="2883591"/>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001962" y="2720822"/>
              <a:ext cx="6188075"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新时代中国特色社会主义生态文明建设</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第七章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6308032" y="946316"/>
            <a:ext cx="396447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23" name="等腰三角形 22"/>
          <p:cNvSpPr/>
          <p:nvPr/>
        </p:nvSpPr>
        <p:spPr>
          <a:xfrm rot="10800000">
            <a:off x="-3936714"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100344"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1" name="组合 20"/>
          <p:cNvGrpSpPr/>
          <p:nvPr/>
        </p:nvGrpSpPr>
        <p:grpSpPr>
          <a:xfrm>
            <a:off x="3143121" y="2725618"/>
            <a:ext cx="9137973" cy="622497"/>
            <a:chOff x="2234320" y="2702542"/>
            <a:chExt cx="9137973" cy="622497"/>
          </a:xfrm>
        </p:grpSpPr>
        <p:sp>
          <p:nvSpPr>
            <p:cNvPr id="25" name="矩形 24"/>
            <p:cNvSpPr/>
            <p:nvPr/>
          </p:nvSpPr>
          <p:spPr>
            <a:xfrm>
              <a:off x="2974748" y="2782958"/>
              <a:ext cx="8397545"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新时代中国特色社会主义生态文明理论的主要内容是什么</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a:t>
              </a:r>
            </a:p>
          </p:txBody>
        </p:sp>
        <p:sp>
          <p:nvSpPr>
            <p:cNvPr id="33" name="椭圆 32"/>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4" name="矩形 33"/>
            <p:cNvSpPr/>
            <p:nvPr/>
          </p:nvSpPr>
          <p:spPr>
            <a:xfrm>
              <a:off x="2362665" y="278295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5" name="组合 34"/>
          <p:cNvGrpSpPr/>
          <p:nvPr/>
        </p:nvGrpSpPr>
        <p:grpSpPr>
          <a:xfrm>
            <a:off x="3143121" y="4668090"/>
            <a:ext cx="8664304" cy="622497"/>
            <a:chOff x="2234320" y="2803175"/>
            <a:chExt cx="8664304" cy="622497"/>
          </a:xfrm>
        </p:grpSpPr>
        <p:sp>
          <p:nvSpPr>
            <p:cNvPr id="36" name="矩形 35"/>
            <p:cNvSpPr/>
            <p:nvPr/>
          </p:nvSpPr>
          <p:spPr>
            <a:xfrm>
              <a:off x="2974748" y="2883591"/>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如何认识绿水青山就是金山银山</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a:t>
              </a:r>
            </a:p>
          </p:txBody>
        </p:sp>
        <p:sp>
          <p:nvSpPr>
            <p:cNvPr id="37" name="椭圆 36"/>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8" name="矩形 37"/>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9" name="组合 38"/>
          <p:cNvGrpSpPr/>
          <p:nvPr/>
        </p:nvGrpSpPr>
        <p:grpSpPr>
          <a:xfrm>
            <a:off x="3143121" y="5639326"/>
            <a:ext cx="8664304" cy="622497"/>
            <a:chOff x="2234320" y="2985852"/>
            <a:chExt cx="8664304" cy="622497"/>
          </a:xfrm>
        </p:grpSpPr>
        <p:sp>
          <p:nvSpPr>
            <p:cNvPr id="40" name="矩形 39"/>
            <p:cNvSpPr/>
            <p:nvPr/>
          </p:nvSpPr>
          <p:spPr>
            <a:xfrm>
              <a:off x="2974748" y="3066268"/>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如何理解建设美丽中国的主要任务</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a:t>
              </a:r>
            </a:p>
          </p:txBody>
        </p:sp>
        <p:sp>
          <p:nvSpPr>
            <p:cNvPr id="50" name="椭圆 49"/>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51" name="矩形 50"/>
            <p:cNvSpPr/>
            <p:nvPr/>
          </p:nvSpPr>
          <p:spPr>
            <a:xfrm>
              <a:off x="2367474" y="3066268"/>
              <a:ext cx="35618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52" name="组合 51"/>
          <p:cNvGrpSpPr/>
          <p:nvPr/>
        </p:nvGrpSpPr>
        <p:grpSpPr>
          <a:xfrm>
            <a:off x="3143121" y="3696854"/>
            <a:ext cx="8664304" cy="622497"/>
            <a:chOff x="2234320" y="2803175"/>
            <a:chExt cx="8664304" cy="622497"/>
          </a:xfrm>
        </p:grpSpPr>
        <p:sp>
          <p:nvSpPr>
            <p:cNvPr id="53" name="矩形 52"/>
            <p:cNvSpPr/>
            <p:nvPr/>
          </p:nvSpPr>
          <p:spPr>
            <a:xfrm>
              <a:off x="2974748" y="2883591"/>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怎样建设人与自然和谐共生的现代化</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a:t>
              </a:r>
            </a:p>
          </p:txBody>
        </p:sp>
        <p:sp>
          <p:nvSpPr>
            <p:cNvPr id="54" name="椭圆 53"/>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55" name="矩形 54"/>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001962" y="2874710"/>
              <a:ext cx="6188075" cy="129653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新时代坚持和发展中国</a:t>
              </a:r>
              <a:endParaRPr kumimoji="0" lang="en-US" altLang="zh-CN" sz="4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特色社会主义的重要保障</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第八章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6308032" y="946316"/>
            <a:ext cx="396447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23" name="等腰三角形 22"/>
          <p:cNvSpPr/>
          <p:nvPr/>
        </p:nvSpPr>
        <p:spPr>
          <a:xfrm rot="10800000">
            <a:off x="-3936714"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100344"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6" name="组合 25"/>
          <p:cNvGrpSpPr/>
          <p:nvPr/>
        </p:nvGrpSpPr>
        <p:grpSpPr>
          <a:xfrm>
            <a:off x="3527695" y="2594328"/>
            <a:ext cx="8664305" cy="622497"/>
            <a:chOff x="2234320" y="2702542"/>
            <a:chExt cx="8664305" cy="622497"/>
          </a:xfrm>
        </p:grpSpPr>
        <p:sp>
          <p:nvSpPr>
            <p:cNvPr id="27" name="矩形 26"/>
            <p:cNvSpPr/>
            <p:nvPr/>
          </p:nvSpPr>
          <p:spPr>
            <a:xfrm>
              <a:off x="2974749" y="2782958"/>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为什么说政治安全是国家安全的根本？</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28" name="椭圆 27"/>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78295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3527695" y="4476398"/>
            <a:ext cx="8664304" cy="622497"/>
            <a:chOff x="2234320" y="2803175"/>
            <a:chExt cx="8664304" cy="622497"/>
          </a:xfrm>
        </p:grpSpPr>
        <p:sp>
          <p:nvSpPr>
            <p:cNvPr id="31" name="矩形 30"/>
            <p:cNvSpPr/>
            <p:nvPr/>
          </p:nvSpPr>
          <p:spPr>
            <a:xfrm>
              <a:off x="2974748" y="2883591"/>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新时代应该如何全面推进国防和军队现代化建设？</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2" name="椭圆 31"/>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3527695" y="5417433"/>
            <a:ext cx="7822989" cy="830997"/>
            <a:chOff x="2234320" y="2895249"/>
            <a:chExt cx="7822989" cy="830997"/>
          </a:xfrm>
        </p:grpSpPr>
        <p:sp>
          <p:nvSpPr>
            <p:cNvPr id="43" name="矩形 42"/>
            <p:cNvSpPr/>
            <p:nvPr/>
          </p:nvSpPr>
          <p:spPr>
            <a:xfrm>
              <a:off x="2974748" y="2895249"/>
              <a:ext cx="7082561"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为什么说</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一国两制</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是中国特色社会主义的一个伟大创举？</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44" name="椭圆 43"/>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7474" y="3066268"/>
              <a:ext cx="35618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6" name="组合 45"/>
          <p:cNvGrpSpPr/>
          <p:nvPr/>
        </p:nvGrpSpPr>
        <p:grpSpPr>
          <a:xfrm>
            <a:off x="3527695" y="3535363"/>
            <a:ext cx="8664304" cy="622497"/>
            <a:chOff x="2234320" y="2803175"/>
            <a:chExt cx="8664304" cy="622497"/>
          </a:xfrm>
        </p:grpSpPr>
        <p:sp>
          <p:nvSpPr>
            <p:cNvPr id="47" name="矩形 46"/>
            <p:cNvSpPr/>
            <p:nvPr/>
          </p:nvSpPr>
          <p:spPr>
            <a:xfrm>
              <a:off x="2974748" y="2883591"/>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如何理解统筹发展和安全的重要意义？</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48" name="椭圆 47"/>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9" name="矩形 48"/>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3" name="文本框 42"/>
            <p:cNvSpPr txBox="1"/>
            <p:nvPr/>
          </p:nvSpPr>
          <p:spPr>
            <a:xfrm>
              <a:off x="2856710" y="2861260"/>
              <a:ext cx="3253026" cy="1323439"/>
            </a:xfrm>
            <a:prstGeom prst="rect">
              <a:avLst/>
            </a:prstGeom>
            <a:noFill/>
          </p:spPr>
          <p:txBody>
            <a:bodyPr wrap="square" rtlCol="0">
              <a:spAutoFit/>
            </a:bodyPr>
            <a:lstStyle/>
            <a:p>
              <a:pPr lvl="0" algn="just" eaLnBrk="1" fontAlgn="auto" hangingPunct="1">
                <a:spcBef>
                  <a:spcPts val="0"/>
                </a:spcBef>
                <a:spcAft>
                  <a:spcPts val="0"/>
                </a:spcAft>
                <a:defRPr/>
              </a:pPr>
              <a:r>
                <a:rPr lang="zh-CN" altLang="en-US" sz="8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导  论</a:t>
              </a: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056523" y="2493651"/>
              <a:ext cx="5641590" cy="209675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44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新时代中国特色大国外交与构建人类命运共同体</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第九章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6308032" y="946316"/>
            <a:ext cx="396447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23" name="等腰三角形 22"/>
          <p:cNvSpPr/>
          <p:nvPr/>
        </p:nvSpPr>
        <p:spPr>
          <a:xfrm rot="10800000">
            <a:off x="-3936714"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100344"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6" name="组合 25"/>
          <p:cNvGrpSpPr/>
          <p:nvPr/>
        </p:nvGrpSpPr>
        <p:grpSpPr>
          <a:xfrm>
            <a:off x="4310777" y="2955027"/>
            <a:ext cx="6912747" cy="661473"/>
            <a:chOff x="2234320" y="2791705"/>
            <a:chExt cx="6912747" cy="661473"/>
          </a:xfrm>
        </p:grpSpPr>
        <p:sp>
          <p:nvSpPr>
            <p:cNvPr id="27" name="矩形 26"/>
            <p:cNvSpPr/>
            <p:nvPr/>
          </p:nvSpPr>
          <p:spPr>
            <a:xfrm>
              <a:off x="2974749" y="2791705"/>
              <a:ext cx="6172318" cy="581057"/>
            </a:xfrm>
            <a:prstGeom prst="rect">
              <a:avLst/>
            </a:prstGeom>
          </p:spPr>
          <p:txBody>
            <a:bodyPr vert="horz" wrap="square">
              <a:spAutoFit/>
            </a:bodyPr>
            <a:lstStyle/>
            <a:p>
              <a:pPr eaLnBrk="1" fontAlgn="auto" hangingPunct="1">
                <a:lnSpc>
                  <a:spcPct val="150000"/>
                </a:lnSpc>
                <a:spcBef>
                  <a:spcPts val="0"/>
                </a:spcBef>
                <a:spcAft>
                  <a:spcPts val="0"/>
                </a:spcAft>
                <a:defRPr/>
              </a:pPr>
              <a:r>
                <a:rPr lang="zh-CN" altLang="zh-CN" sz="2400" dirty="0">
                  <a:solidFill>
                    <a:srgbClr val="C00000"/>
                  </a:solidFill>
                  <a:latin typeface="+mj-ea"/>
                  <a:ea typeface="+mj-ea"/>
                </a:rPr>
                <a:t>如何深刻认识世界百年未有之大变局？</a:t>
              </a:r>
              <a:endParaRPr lang="zh-CN" altLang="en-US" sz="2400" dirty="0">
                <a:solidFill>
                  <a:srgbClr val="C00000"/>
                </a:solidFill>
                <a:latin typeface="+mj-ea"/>
                <a:ea typeface="+mj-ea"/>
                <a:sym typeface="思源黑体 CN Normal" panose="020B0400000000000000" pitchFamily="34" charset="-122"/>
              </a:endParaRPr>
            </a:p>
          </p:txBody>
        </p:sp>
        <p:sp>
          <p:nvSpPr>
            <p:cNvPr id="28" name="椭圆 27"/>
            <p:cNvSpPr/>
            <p:nvPr/>
          </p:nvSpPr>
          <p:spPr>
            <a:xfrm>
              <a:off x="2234320" y="2830681"/>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911097"/>
              <a:ext cx="365806"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4310777" y="4209146"/>
            <a:ext cx="7222411" cy="634253"/>
            <a:chOff x="2234320" y="2818925"/>
            <a:chExt cx="7222411" cy="634253"/>
          </a:xfrm>
        </p:grpSpPr>
        <p:sp>
          <p:nvSpPr>
            <p:cNvPr id="31" name="矩形 30"/>
            <p:cNvSpPr/>
            <p:nvPr/>
          </p:nvSpPr>
          <p:spPr>
            <a:xfrm>
              <a:off x="2974748" y="2818925"/>
              <a:ext cx="6481983" cy="577081"/>
            </a:xfrm>
            <a:prstGeom prst="rect">
              <a:avLst/>
            </a:prstGeom>
          </p:spPr>
          <p:txBody>
            <a:bodyPr vert="horz"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zh-CN" sz="2400" dirty="0">
                  <a:solidFill>
                    <a:srgbClr val="C00000"/>
                  </a:solidFill>
                  <a:latin typeface="+mj-ea"/>
                  <a:ea typeface="+mj-ea"/>
                </a:rPr>
                <a:t>习近平外交思想的核心要义是什么？</a:t>
              </a:r>
              <a:endParaRPr lang="zh-CN" altLang="en-US" sz="2400" dirty="0">
                <a:solidFill>
                  <a:srgbClr val="C00000"/>
                </a:solidFill>
                <a:latin typeface="+mj-ea"/>
                <a:ea typeface="+mj-ea"/>
                <a:sym typeface="思源黑体 CN Normal" panose="020B0400000000000000" pitchFamily="34" charset="-122"/>
              </a:endParaRPr>
            </a:p>
          </p:txBody>
        </p:sp>
        <p:sp>
          <p:nvSpPr>
            <p:cNvPr id="32" name="椭圆 31"/>
            <p:cNvSpPr/>
            <p:nvPr/>
          </p:nvSpPr>
          <p:spPr>
            <a:xfrm>
              <a:off x="2234320" y="2830681"/>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2665" y="2911097"/>
              <a:ext cx="365806"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4310777" y="5392788"/>
            <a:ext cx="6912747" cy="622497"/>
            <a:chOff x="2234320" y="2830681"/>
            <a:chExt cx="6912747" cy="622497"/>
          </a:xfrm>
        </p:grpSpPr>
        <p:sp>
          <p:nvSpPr>
            <p:cNvPr id="43" name="矩形 42"/>
            <p:cNvSpPr/>
            <p:nvPr/>
          </p:nvSpPr>
          <p:spPr>
            <a:xfrm>
              <a:off x="2974748" y="2861036"/>
              <a:ext cx="6172319" cy="581057"/>
            </a:xfrm>
            <a:prstGeom prst="rect">
              <a:avLst/>
            </a:prstGeom>
          </p:spPr>
          <p:txBody>
            <a:bodyPr vert="horz" wrap="square">
              <a:spAutoFit/>
            </a:bodyPr>
            <a:lstStyle/>
            <a:p>
              <a:pPr marL="0" marR="0" lvl="0" indent="0" algn="just" defTabSz="914400" eaLnBrk="1" fontAlgn="auto" latinLnBrk="0" hangingPunct="1">
                <a:lnSpc>
                  <a:spcPct val="150000"/>
                </a:lnSpc>
                <a:spcBef>
                  <a:spcPts val="0"/>
                </a:spcBef>
                <a:spcAft>
                  <a:spcPts val="0"/>
                </a:spcAft>
                <a:buClrTx/>
                <a:buSzTx/>
                <a:buFontTx/>
                <a:buNone/>
                <a:defRPr/>
              </a:pPr>
              <a:r>
                <a:rPr lang="zh-CN" altLang="zh-CN" sz="2400" dirty="0">
                  <a:solidFill>
                    <a:srgbClr val="C00000"/>
                  </a:solidFill>
                  <a:latin typeface="+mj-ea"/>
                  <a:ea typeface="+mj-ea"/>
                </a:rPr>
                <a:t>如何理解构建人类命运共同体的内涵</a:t>
              </a:r>
              <a:r>
                <a:rPr lang="zh-CN" altLang="en-US" sz="2400" dirty="0">
                  <a:solidFill>
                    <a:srgbClr val="C00000"/>
                  </a:solidFill>
                  <a:latin typeface="+mj-ea"/>
                  <a:ea typeface="+mj-ea"/>
                </a:rPr>
                <a:t>和意义</a:t>
              </a:r>
              <a:r>
                <a:rPr lang="zh-CN" altLang="zh-CN" sz="2400" dirty="0">
                  <a:solidFill>
                    <a:srgbClr val="C00000"/>
                  </a:solidFill>
                  <a:latin typeface="+mj-ea"/>
                  <a:ea typeface="+mj-ea"/>
                </a:rPr>
                <a:t>？</a:t>
              </a:r>
              <a:endParaRPr lang="zh-CN" altLang="en-US" sz="2400" dirty="0">
                <a:solidFill>
                  <a:srgbClr val="C00000"/>
                </a:solidFill>
                <a:latin typeface="+mj-ea"/>
                <a:ea typeface="+mj-ea"/>
                <a:sym typeface="思源黑体 CN Normal" panose="020B0400000000000000" pitchFamily="34" charset="-122"/>
              </a:endParaRPr>
            </a:p>
          </p:txBody>
        </p:sp>
        <p:sp>
          <p:nvSpPr>
            <p:cNvPr id="44" name="椭圆 43"/>
            <p:cNvSpPr/>
            <p:nvPr/>
          </p:nvSpPr>
          <p:spPr>
            <a:xfrm>
              <a:off x="2234320" y="2830681"/>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2665" y="2911097"/>
              <a:ext cx="365806"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2912283" y="2874710"/>
              <a:ext cx="6367433" cy="129653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4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新时代坚持和加强党的全面领导与全面从严治党</a:t>
              </a:r>
              <a:endParaRPr kumimoji="0" lang="zh-CN" altLang="en-US" sz="4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第十章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6308032" y="946316"/>
            <a:ext cx="396447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23" name="等腰三角形 22"/>
          <p:cNvSpPr/>
          <p:nvPr/>
        </p:nvSpPr>
        <p:spPr>
          <a:xfrm rot="10800000">
            <a:off x="-3936714"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100344"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17" name="组合 16"/>
          <p:cNvGrpSpPr/>
          <p:nvPr/>
        </p:nvGrpSpPr>
        <p:grpSpPr>
          <a:xfrm>
            <a:off x="4239218" y="2969826"/>
            <a:ext cx="6908394" cy="622497"/>
            <a:chOff x="2234320" y="2702542"/>
            <a:chExt cx="6908394" cy="622497"/>
          </a:xfrm>
        </p:grpSpPr>
        <p:sp>
          <p:nvSpPr>
            <p:cNvPr id="18" name="矩形 17"/>
            <p:cNvSpPr/>
            <p:nvPr/>
          </p:nvSpPr>
          <p:spPr>
            <a:xfrm>
              <a:off x="2974749" y="2782958"/>
              <a:ext cx="6167965"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如何坚持和完善党的领导的制度体系？</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19" name="椭圆 18"/>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0" name="矩形 19"/>
            <p:cNvSpPr/>
            <p:nvPr/>
          </p:nvSpPr>
          <p:spPr>
            <a:xfrm>
              <a:off x="2362665" y="278295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21" name="组合 20"/>
          <p:cNvGrpSpPr/>
          <p:nvPr/>
        </p:nvGrpSpPr>
        <p:grpSpPr>
          <a:xfrm>
            <a:off x="4239218" y="4178136"/>
            <a:ext cx="6397405" cy="622497"/>
            <a:chOff x="2234320" y="2803175"/>
            <a:chExt cx="6397405" cy="622497"/>
          </a:xfrm>
        </p:grpSpPr>
        <p:sp>
          <p:nvSpPr>
            <p:cNvPr id="25" name="矩形 24"/>
            <p:cNvSpPr/>
            <p:nvPr/>
          </p:nvSpPr>
          <p:spPr>
            <a:xfrm>
              <a:off x="2974748" y="2883591"/>
              <a:ext cx="5656977"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为什么说全面从严治党永远在路上？</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3" name="椭圆 32"/>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4" name="矩形 33"/>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5" name="组合 34"/>
          <p:cNvGrpSpPr/>
          <p:nvPr/>
        </p:nvGrpSpPr>
        <p:grpSpPr>
          <a:xfrm>
            <a:off x="4239218" y="5386447"/>
            <a:ext cx="7293876" cy="622497"/>
            <a:chOff x="2234320" y="2985852"/>
            <a:chExt cx="7293876" cy="622497"/>
          </a:xfrm>
        </p:grpSpPr>
        <p:sp>
          <p:nvSpPr>
            <p:cNvPr id="36" name="矩形 35"/>
            <p:cNvSpPr/>
            <p:nvPr/>
          </p:nvSpPr>
          <p:spPr>
            <a:xfrm>
              <a:off x="2974748" y="3066268"/>
              <a:ext cx="6553448"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如何理解以党的自我革命引领伟大社会革命？</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7" name="椭圆 36"/>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8" name="矩形 37"/>
            <p:cNvSpPr/>
            <p:nvPr/>
          </p:nvSpPr>
          <p:spPr>
            <a:xfrm>
              <a:off x="2362665" y="306626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10800000">
            <a:off x="-2212276"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10" name="等腰三角形 3"/>
          <p:cNvSpPr/>
          <p:nvPr/>
        </p:nvSpPr>
        <p:spPr>
          <a:xfrm rot="10800000" flipV="1">
            <a:off x="-1375906"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12" name="文本框 103"/>
          <p:cNvSpPr txBox="1">
            <a:spLocks noChangeArrowheads="1"/>
          </p:cNvSpPr>
          <p:nvPr>
            <p:custDataLst>
              <p:tags r:id="rId1"/>
            </p:custDataLst>
          </p:nvPr>
        </p:nvSpPr>
        <p:spPr bwMode="auto">
          <a:xfrm>
            <a:off x="7112000" y="982141"/>
            <a:ext cx="3206044"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grpSp>
        <p:nvGrpSpPr>
          <p:cNvPr id="13" name="组合 12"/>
          <p:cNvGrpSpPr/>
          <p:nvPr/>
        </p:nvGrpSpPr>
        <p:grpSpPr>
          <a:xfrm>
            <a:off x="4673848" y="2737724"/>
            <a:ext cx="6912747" cy="1135054"/>
            <a:chOff x="2234320" y="2574402"/>
            <a:chExt cx="6912747" cy="1135054"/>
          </a:xfrm>
        </p:grpSpPr>
        <p:sp>
          <p:nvSpPr>
            <p:cNvPr id="14" name="矩形 13"/>
            <p:cNvSpPr/>
            <p:nvPr/>
          </p:nvSpPr>
          <p:spPr>
            <a:xfrm>
              <a:off x="2974749" y="2574402"/>
              <a:ext cx="6172318" cy="1135054"/>
            </a:xfrm>
            <a:prstGeom prst="rect">
              <a:avLst/>
            </a:prstGeom>
          </p:spPr>
          <p:txBody>
            <a:bodyPr vert="horz"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为什么说习近平新时代中国特色社会主义思想是党和国家必须长期坚持的指导思想？</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15" name="椭圆 14"/>
            <p:cNvSpPr/>
            <p:nvPr/>
          </p:nvSpPr>
          <p:spPr>
            <a:xfrm>
              <a:off x="2234320" y="2830681"/>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16" name="矩形 15"/>
            <p:cNvSpPr/>
            <p:nvPr/>
          </p:nvSpPr>
          <p:spPr>
            <a:xfrm>
              <a:off x="2362665" y="2911097"/>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3" name="组合 32"/>
          <p:cNvGrpSpPr/>
          <p:nvPr/>
        </p:nvGrpSpPr>
        <p:grpSpPr>
          <a:xfrm>
            <a:off x="4673848" y="4065256"/>
            <a:ext cx="7222411" cy="1135054"/>
            <a:chOff x="2234320" y="2574402"/>
            <a:chExt cx="7222411" cy="1135054"/>
          </a:xfrm>
        </p:grpSpPr>
        <p:sp>
          <p:nvSpPr>
            <p:cNvPr id="34" name="矩形 33"/>
            <p:cNvSpPr/>
            <p:nvPr/>
          </p:nvSpPr>
          <p:spPr>
            <a:xfrm>
              <a:off x="2974748" y="2574402"/>
              <a:ext cx="6481983" cy="1135054"/>
            </a:xfrm>
            <a:prstGeom prst="rect">
              <a:avLst/>
            </a:prstGeom>
          </p:spPr>
          <p:txBody>
            <a:bodyPr vert="horz"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如何认识</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两个大局</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相互激荡带来的新矛盾新挑战？</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5" name="椭圆 34"/>
            <p:cNvSpPr/>
            <p:nvPr/>
          </p:nvSpPr>
          <p:spPr>
            <a:xfrm>
              <a:off x="2234320" y="2830681"/>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36" name="矩形 35"/>
            <p:cNvSpPr/>
            <p:nvPr/>
          </p:nvSpPr>
          <p:spPr>
            <a:xfrm>
              <a:off x="2362665" y="2911097"/>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7" name="组合 36"/>
          <p:cNvGrpSpPr/>
          <p:nvPr/>
        </p:nvGrpSpPr>
        <p:grpSpPr>
          <a:xfrm>
            <a:off x="4673848" y="5392788"/>
            <a:ext cx="7222411" cy="622497"/>
            <a:chOff x="2234320" y="2830681"/>
            <a:chExt cx="7222411" cy="622497"/>
          </a:xfrm>
        </p:grpSpPr>
        <p:sp>
          <p:nvSpPr>
            <p:cNvPr id="38" name="矩形 37"/>
            <p:cNvSpPr/>
            <p:nvPr/>
          </p:nvSpPr>
          <p:spPr>
            <a:xfrm>
              <a:off x="2974748" y="2893730"/>
              <a:ext cx="6481983"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如何理解</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九个必须</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的内容及其重要意义？</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9" name="椭圆 38"/>
            <p:cNvSpPr/>
            <p:nvPr/>
          </p:nvSpPr>
          <p:spPr>
            <a:xfrm>
              <a:off x="2234320" y="2830681"/>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0" name="矩形 39"/>
            <p:cNvSpPr/>
            <p:nvPr/>
          </p:nvSpPr>
          <p:spPr>
            <a:xfrm>
              <a:off x="2362665" y="2911097"/>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75" fill="hold"/>
                                        <p:tgtEl>
                                          <p:spTgt spid="12"/>
                                        </p:tgtEl>
                                        <p:attrNameLst>
                                          <p:attrName>ppt_x</p:attrName>
                                        </p:attrNameLst>
                                      </p:cBhvr>
                                      <p:tavLst>
                                        <p:tav tm="0">
                                          <p:val>
                                            <p:strVal val="1+#ppt_w/2"/>
                                          </p:val>
                                        </p:tav>
                                        <p:tav tm="100000">
                                          <p:val>
                                            <p:strVal val="#ppt_x"/>
                                          </p:val>
                                        </p:tav>
                                      </p:tavLst>
                                    </p:anim>
                                    <p:anim calcmode="lin" valueType="num">
                                      <p:cBhvr additive="base">
                                        <p:cTn id="14" dur="75"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269862" y="2720822"/>
              <a:ext cx="6188075"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中国特色社会主义</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进入新时代</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第一章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3"/>
          <p:cNvSpPr txBox="1">
            <a:spLocks noChangeArrowheads="1"/>
          </p:cNvSpPr>
          <p:nvPr>
            <p:custDataLst>
              <p:tags r:id="rId1"/>
            </p:custDataLst>
          </p:nvPr>
        </p:nvSpPr>
        <p:spPr bwMode="auto">
          <a:xfrm>
            <a:off x="5887093" y="983358"/>
            <a:ext cx="3503488"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23" name="等腰三角形 22"/>
          <p:cNvSpPr/>
          <p:nvPr/>
        </p:nvSpPr>
        <p:spPr>
          <a:xfrm rot="10800000">
            <a:off x="-4052828"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4" name="等腰三角形 3"/>
          <p:cNvSpPr/>
          <p:nvPr/>
        </p:nvSpPr>
        <p:spPr>
          <a:xfrm rot="10800000" flipV="1">
            <a:off x="-3216458"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3"/>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6" name="组合 25"/>
          <p:cNvGrpSpPr/>
          <p:nvPr/>
        </p:nvGrpSpPr>
        <p:grpSpPr>
          <a:xfrm>
            <a:off x="2821824" y="2594328"/>
            <a:ext cx="9036348" cy="622497"/>
            <a:chOff x="2234320" y="2702542"/>
            <a:chExt cx="8664305" cy="622497"/>
          </a:xfrm>
        </p:grpSpPr>
        <p:sp>
          <p:nvSpPr>
            <p:cNvPr id="27" name="矩形 26"/>
            <p:cNvSpPr/>
            <p:nvPr/>
          </p:nvSpPr>
          <p:spPr>
            <a:xfrm>
              <a:off x="2974749" y="2782958"/>
              <a:ext cx="7923876" cy="461665"/>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为什么说社会主要矛盾的转化是关系全局的历史性变化？</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28" name="椭圆 27"/>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78295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2821824" y="4397800"/>
            <a:ext cx="9144648" cy="830997"/>
            <a:chOff x="2234320" y="2698924"/>
            <a:chExt cx="8768145" cy="830997"/>
          </a:xfrm>
        </p:grpSpPr>
        <p:sp>
          <p:nvSpPr>
            <p:cNvPr id="31" name="矩形 30"/>
            <p:cNvSpPr/>
            <p:nvPr/>
          </p:nvSpPr>
          <p:spPr>
            <a:xfrm>
              <a:off x="2974748" y="2698924"/>
              <a:ext cx="8027717"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如何在社会主义初级阶段的</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变</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与</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不变</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中理解新发展阶段？</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32" name="椭圆 31"/>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2821824" y="5508036"/>
            <a:ext cx="9036348" cy="911413"/>
            <a:chOff x="2234320" y="2985852"/>
            <a:chExt cx="8664304" cy="911413"/>
          </a:xfrm>
        </p:grpSpPr>
        <p:sp>
          <p:nvSpPr>
            <p:cNvPr id="43" name="矩形 42"/>
            <p:cNvSpPr/>
            <p:nvPr/>
          </p:nvSpPr>
          <p:spPr>
            <a:xfrm>
              <a:off x="2974748" y="3066268"/>
              <a:ext cx="7923876"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如何深入把握新发展阶段与社会主义现代化强国建设的关系？</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44" name="椭圆 43"/>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7474" y="3066268"/>
              <a:ext cx="35618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6" name="组合 45"/>
          <p:cNvGrpSpPr/>
          <p:nvPr/>
        </p:nvGrpSpPr>
        <p:grpSpPr>
          <a:xfrm>
            <a:off x="2821824" y="3496064"/>
            <a:ext cx="9036348" cy="622497"/>
            <a:chOff x="2234320" y="2803175"/>
            <a:chExt cx="8664304" cy="622497"/>
          </a:xfrm>
        </p:grpSpPr>
        <p:sp>
          <p:nvSpPr>
            <p:cNvPr id="47" name="矩形 46"/>
            <p:cNvSpPr/>
            <p:nvPr/>
          </p:nvSpPr>
          <p:spPr>
            <a:xfrm>
              <a:off x="2974748" y="2825150"/>
              <a:ext cx="7923876" cy="581057"/>
            </a:xfrm>
            <a:prstGeom prst="rect">
              <a:avLst/>
            </a:prstGeom>
          </p:spPr>
          <p:txBody>
            <a:bodyPr vert="horz"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中国特色社会主义进入新时代，新在哪里？</a:t>
              </a:r>
            </a:p>
          </p:txBody>
        </p:sp>
        <p:sp>
          <p:nvSpPr>
            <p:cNvPr id="48" name="椭圆 47"/>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9" name="矩形 48"/>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75" fill="hold"/>
                                        <p:tgtEl>
                                          <p:spTgt spid="22"/>
                                        </p:tgtEl>
                                        <p:attrNameLst>
                                          <p:attrName>ppt_x</p:attrName>
                                        </p:attrNameLst>
                                      </p:cBhvr>
                                      <p:tavLst>
                                        <p:tav tm="0">
                                          <p:val>
                                            <p:strVal val="1+#ppt_w/2"/>
                                          </p:val>
                                        </p:tav>
                                        <p:tav tm="100000">
                                          <p:val>
                                            <p:strVal val="#ppt_x"/>
                                          </p:val>
                                        </p:tav>
                                      </p:tavLst>
                                    </p:anim>
                                    <p:anim calcmode="lin" valueType="num">
                                      <p:cBhvr additive="base">
                                        <p:cTn id="14" dur="75"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nimBg="1" autoUpdateAnimBg="0"/>
      <p:bldP spid="2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269861" y="2720822"/>
              <a:ext cx="5723667"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5000" b="1" dirty="0">
                  <a:solidFill>
                    <a:schemeClr val="bg1"/>
                  </a:solidFill>
                  <a:effectLst>
                    <a:outerShdw blurRad="38100" dist="38100" dir="2700000" algn="tl">
                      <a:srgbClr val="000000">
                        <a:alpha val="43137"/>
                      </a:srgbClr>
                    </a:outerShdw>
                  </a:effectLst>
                  <a:latin typeface="微软雅黑" panose="020B0503020204020204" pitchFamily="34" charset="-122"/>
                </a:rPr>
                <a:t>新时代坚持和发展中国特色社会主义</a:t>
              </a:r>
              <a:endParaRPr lang="en-US" altLang="zh-CN" sz="5000" b="1" dirty="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43" name="文本框 42"/>
            <p:cNvSpPr txBox="1"/>
            <p:nvPr/>
          </p:nvSpPr>
          <p:spPr>
            <a:xfrm>
              <a:off x="685129" y="3092093"/>
              <a:ext cx="2163478" cy="861774"/>
            </a:xfrm>
            <a:prstGeom prst="rect">
              <a:avLst/>
            </a:prstGeom>
            <a:noFill/>
          </p:spPr>
          <p:txBody>
            <a:bodyPr wrap="square" rtlCol="0">
              <a:spAutoFit/>
            </a:bodyPr>
            <a:lstStyle/>
            <a:p>
              <a:pPr lvl="0" algn="just" eaLnBrk="1" fontAlgn="auto" hangingPunct="1">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3"/>
          <p:cNvSpPr txBox="1">
            <a:spLocks noChangeArrowheads="1"/>
          </p:cNvSpPr>
          <p:nvPr>
            <p:custDataLst>
              <p:tags r:id="rId1"/>
            </p:custDataLst>
          </p:nvPr>
        </p:nvSpPr>
        <p:spPr bwMode="auto">
          <a:xfrm>
            <a:off x="5968853" y="493341"/>
            <a:ext cx="396447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思考题</a:t>
            </a:r>
          </a:p>
        </p:txBody>
      </p:sp>
      <p:sp>
        <p:nvSpPr>
          <p:cNvPr id="19" name="等腰三角形 18"/>
          <p:cNvSpPr/>
          <p:nvPr/>
        </p:nvSpPr>
        <p:spPr>
          <a:xfrm rot="10800000">
            <a:off x="-4215683"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0" name="等腰三角形 3"/>
          <p:cNvSpPr/>
          <p:nvPr/>
        </p:nvSpPr>
        <p:spPr>
          <a:xfrm rot="10800000" flipV="1">
            <a:off x="-3379313"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3"/>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2" name="组合 21"/>
          <p:cNvGrpSpPr/>
          <p:nvPr/>
        </p:nvGrpSpPr>
        <p:grpSpPr>
          <a:xfrm>
            <a:off x="3642595" y="1923122"/>
            <a:ext cx="7240886" cy="830997"/>
            <a:chOff x="2234320" y="2688836"/>
            <a:chExt cx="7354905" cy="830997"/>
          </a:xfrm>
        </p:grpSpPr>
        <p:sp>
          <p:nvSpPr>
            <p:cNvPr id="23" name="矩形 22"/>
            <p:cNvSpPr/>
            <p:nvPr/>
          </p:nvSpPr>
          <p:spPr>
            <a:xfrm>
              <a:off x="2974749" y="2688836"/>
              <a:ext cx="6614476"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为什么说中国特色社会主义是科学社会主义，而不是其他的什么主义？</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24" name="椭圆 23"/>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5" name="矩形 24"/>
            <p:cNvSpPr/>
            <p:nvPr/>
          </p:nvSpPr>
          <p:spPr>
            <a:xfrm>
              <a:off x="2362665" y="2782958"/>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26" name="组合 25"/>
          <p:cNvGrpSpPr/>
          <p:nvPr/>
        </p:nvGrpSpPr>
        <p:grpSpPr>
          <a:xfrm>
            <a:off x="3642595" y="3900274"/>
            <a:ext cx="7546651" cy="830997"/>
            <a:chOff x="2234320" y="2698924"/>
            <a:chExt cx="7665485" cy="830997"/>
          </a:xfrm>
        </p:grpSpPr>
        <p:sp>
          <p:nvSpPr>
            <p:cNvPr id="27" name="矩形 26"/>
            <p:cNvSpPr/>
            <p:nvPr/>
          </p:nvSpPr>
          <p:spPr>
            <a:xfrm>
              <a:off x="2974748" y="2698924"/>
              <a:ext cx="6925057"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实现中华民族伟大复兴何以构成中国共产党百年奋斗的主题？</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28" name="椭圆 27"/>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3642595" y="4888850"/>
            <a:ext cx="7876114" cy="622497"/>
            <a:chOff x="2234320" y="2985852"/>
            <a:chExt cx="8000136" cy="622497"/>
          </a:xfrm>
        </p:grpSpPr>
        <p:sp>
          <p:nvSpPr>
            <p:cNvPr id="31" name="矩形 30"/>
            <p:cNvSpPr/>
            <p:nvPr/>
          </p:nvSpPr>
          <p:spPr>
            <a:xfrm>
              <a:off x="2974748" y="3066268"/>
              <a:ext cx="7259708" cy="461665"/>
            </a:xfrm>
            <a:prstGeom prst="rect">
              <a:avLst/>
            </a:prstGeom>
          </p:spPr>
          <p:txBody>
            <a:bodyPr vert="horz" wrap="squar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rPr>
                <a:t>如何理解</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四个全面</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战略布局的重大战略意义？</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32" name="椭圆 31"/>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7474" y="3066268"/>
              <a:ext cx="35618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3642595" y="2911698"/>
            <a:ext cx="7737721" cy="830997"/>
            <a:chOff x="2234320" y="2698924"/>
            <a:chExt cx="7859564" cy="830997"/>
          </a:xfrm>
        </p:grpSpPr>
        <p:sp>
          <p:nvSpPr>
            <p:cNvPr id="43" name="矩形 42"/>
            <p:cNvSpPr/>
            <p:nvPr/>
          </p:nvSpPr>
          <p:spPr>
            <a:xfrm>
              <a:off x="2974748" y="2698924"/>
              <a:ext cx="7119136"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如何理解中国共产党是有初心和使命的新型马克思主义政党？</a:t>
              </a:r>
            </a:p>
          </p:txBody>
        </p:sp>
        <p:sp>
          <p:nvSpPr>
            <p:cNvPr id="44" name="椭圆 43"/>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2665" y="2883591"/>
              <a:ext cx="36580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6" name="组合 45"/>
          <p:cNvGrpSpPr/>
          <p:nvPr/>
        </p:nvGrpSpPr>
        <p:grpSpPr>
          <a:xfrm>
            <a:off x="3642595" y="5668927"/>
            <a:ext cx="7546652" cy="830997"/>
            <a:chOff x="2234320" y="2881601"/>
            <a:chExt cx="7665486" cy="830997"/>
          </a:xfrm>
        </p:grpSpPr>
        <p:sp>
          <p:nvSpPr>
            <p:cNvPr id="47" name="矩形 46"/>
            <p:cNvSpPr/>
            <p:nvPr/>
          </p:nvSpPr>
          <p:spPr>
            <a:xfrm>
              <a:off x="2974748" y="2881601"/>
              <a:ext cx="6925058" cy="830997"/>
            </a:xfrm>
            <a:prstGeom prst="rect">
              <a:avLst/>
            </a:prstGeom>
          </p:spPr>
          <p:txBody>
            <a:bodyPr vert="horz"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新时代坚持和发展中国特色社会主义为何要牢牢把握</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三个一以贯之</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的要求？</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思源黑体 CN Normal" panose="020B0400000000000000" pitchFamily="34" charset="-122"/>
              </a:endParaRPr>
            </a:p>
          </p:txBody>
        </p:sp>
        <p:sp>
          <p:nvSpPr>
            <p:cNvPr id="48" name="椭圆 47"/>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9" name="矩形 48"/>
            <p:cNvSpPr/>
            <p:nvPr/>
          </p:nvSpPr>
          <p:spPr>
            <a:xfrm>
              <a:off x="2367474" y="3066268"/>
              <a:ext cx="356187"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rPr>
                <a:t>5</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0"/>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75" fill="hold"/>
                                        <p:tgtEl>
                                          <p:spTgt spid="18"/>
                                        </p:tgtEl>
                                        <p:attrNameLst>
                                          <p:attrName>ppt_x</p:attrName>
                                        </p:attrNameLst>
                                      </p:cBhvr>
                                      <p:tavLst>
                                        <p:tav tm="0">
                                          <p:val>
                                            <p:strVal val="1+#ppt_w/2"/>
                                          </p:val>
                                        </p:tav>
                                        <p:tav tm="100000">
                                          <p:val>
                                            <p:strVal val="#ppt_x"/>
                                          </p:val>
                                        </p:tav>
                                      </p:tavLst>
                                    </p:anim>
                                    <p:anim calcmode="lin" valueType="num">
                                      <p:cBhvr additive="base">
                                        <p:cTn id="14" dur="75" fill="hold"/>
                                        <p:tgtEl>
                                          <p:spTgt spid="18"/>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par>
                          <p:cTn id="31" fill="hold">
                            <p:stCondLst>
                              <p:cond delay="2725"/>
                            </p:stCondLst>
                            <p:childTnLst>
                              <p:par>
                                <p:cTn id="32" presetID="22" presetClass="entr" presetSubtype="8"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nimBg="1" autoUpdateAnimBg="0"/>
      <p:bldP spid="2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15941"/>
          <a:stretch>
            <a:fillRect/>
          </a:stretch>
        </p:blipFill>
        <p:spPr>
          <a:xfrm>
            <a:off x="480635" y="546624"/>
            <a:ext cx="10281980" cy="5764752"/>
          </a:xfrm>
          <a:prstGeom prst="rect">
            <a:avLst/>
          </a:prstGeom>
        </p:spPr>
      </p:pic>
      <p:sp>
        <p:nvSpPr>
          <p:cNvPr id="39" name="矩形 9"/>
          <p:cNvSpPr>
            <a:spLocks noChangeArrowheads="1"/>
          </p:cNvSpPr>
          <p:nvPr/>
        </p:nvSpPr>
        <p:spPr bwMode="auto">
          <a:xfrm flipH="1">
            <a:off x="-38100" y="2365375"/>
            <a:ext cx="220345" cy="2315210"/>
          </a:xfrm>
          <a:prstGeom prst="rect">
            <a:avLst/>
          </a:prstGeom>
          <a:solidFill>
            <a:srgbClr val="C00000"/>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grpSp>
        <p:nvGrpSpPr>
          <p:cNvPr id="7" name="组合 6"/>
          <p:cNvGrpSpPr/>
          <p:nvPr/>
        </p:nvGrpSpPr>
        <p:grpSpPr>
          <a:xfrm>
            <a:off x="476250" y="2353310"/>
            <a:ext cx="9658350" cy="2339340"/>
            <a:chOff x="476250" y="2353310"/>
            <a:chExt cx="9658350" cy="2339340"/>
          </a:xfrm>
        </p:grpSpPr>
        <p:grpSp>
          <p:nvGrpSpPr>
            <p:cNvPr id="5" name="组合 4"/>
            <p:cNvGrpSpPr/>
            <p:nvPr/>
          </p:nvGrpSpPr>
          <p:grpSpPr>
            <a:xfrm>
              <a:off x="476250" y="2353310"/>
              <a:ext cx="9658350" cy="2339340"/>
              <a:chOff x="476250" y="2353310"/>
              <a:chExt cx="9137650" cy="2339340"/>
            </a:xfrm>
          </p:grpSpPr>
          <p:sp>
            <p:nvSpPr>
              <p:cNvPr id="38" name="矩形 8"/>
              <p:cNvSpPr/>
              <p:nvPr/>
            </p:nvSpPr>
            <p:spPr bwMode="auto">
              <a:xfrm flipH="1">
                <a:off x="476250" y="2353310"/>
                <a:ext cx="9137650" cy="2339340"/>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C00000">
                  <a:alpha val="60000"/>
                </a:srgb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sp>
            <p:nvSpPr>
              <p:cNvPr id="40" name="等腰三角形 11"/>
              <p:cNvSpPr/>
              <p:nvPr/>
            </p:nvSpPr>
            <p:spPr bwMode="auto">
              <a:xfrm flipH="1">
                <a:off x="476250" y="2366010"/>
                <a:ext cx="7581900" cy="2315210"/>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1">
                  <a:lumMod val="50000"/>
                  <a:alpha val="70000"/>
                </a:schemeClr>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思源宋体" panose="02020400000000000000" charset="-122"/>
                </a:endParaRPr>
              </a:p>
            </p:txBody>
          </p:sp>
        </p:grpSp>
        <p:sp>
          <p:nvSpPr>
            <p:cNvPr id="41" name="Copyright Notice"/>
            <p:cNvSpPr/>
            <p:nvPr/>
          </p:nvSpPr>
          <p:spPr bwMode="auto">
            <a:xfrm flipH="1">
              <a:off x="3001962" y="2720822"/>
              <a:ext cx="6188075" cy="160431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fontAlgn="auto">
                <a:spcBef>
                  <a:spcPts val="0"/>
                </a:spcBef>
                <a:spcAft>
                  <a:spcPts val="0"/>
                </a:spcAft>
                <a:defRPr/>
              </a:pP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rPr>
                <a:t>新时代中国特色社会主义经济建设</a:t>
              </a:r>
            </a:p>
          </p:txBody>
        </p:sp>
        <p:sp>
          <p:nvSpPr>
            <p:cNvPr id="43" name="文本框 42"/>
            <p:cNvSpPr txBox="1"/>
            <p:nvPr/>
          </p:nvSpPr>
          <p:spPr>
            <a:xfrm>
              <a:off x="685129" y="3092093"/>
              <a:ext cx="2163478"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a:t>
              </a:r>
              <a:r>
                <a:rPr lang="zh-CN" altLang="en-US" sz="5000" b="1" dirty="0">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a:t>
              </a:r>
              <a:r>
                <a:rPr kumimoji="0" lang="zh-CN" altLang="en-US"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章</a:t>
              </a:r>
              <a:endParaRPr kumimoji="0" lang="en-US" altLang="zh-CN" sz="5000" b="1" i="0" u="none" strike="noStrike" kern="1200" cap="none" spc="0" normalizeH="0" baseline="0" noProof="0" dirty="0">
                <a:ln>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50000" t="50000" r="50000" b="50000"/>
                  </a:path>
                  <a:tileRect/>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37" name="矩形 9"/>
          <p:cNvSpPr>
            <a:spLocks noChangeArrowheads="1"/>
          </p:cNvSpPr>
          <p:nvPr/>
        </p:nvSpPr>
        <p:spPr bwMode="auto">
          <a:xfrm flipH="1">
            <a:off x="11730355" y="0"/>
            <a:ext cx="461645" cy="6858000"/>
          </a:xfrm>
          <a:prstGeom prst="rect">
            <a:avLst/>
          </a:prstGeom>
          <a:solidFill>
            <a:srgbClr val="C00000"/>
          </a:solidFill>
          <a:ln>
            <a:noFill/>
          </a:ln>
          <a:effectLst>
            <a:outerShdw blurRad="50800" dist="38100" dir="2700000" algn="tl" rotWithShape="0">
              <a:srgbClr val="FFFFFF">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思源宋体" panose="02020400000000000000" charset="-122"/>
            </a:endParaRPr>
          </a:p>
        </p:txBody>
      </p:sp>
      <p:sp>
        <p:nvSpPr>
          <p:cNvPr id="47" name="文本框 27"/>
          <p:cNvSpPr txBox="1"/>
          <p:nvPr/>
        </p:nvSpPr>
        <p:spPr>
          <a:xfrm>
            <a:off x="3769889" y="6380753"/>
            <a:ext cx="699272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新时代中国特色社会主义理论与实践</a:t>
            </a:r>
            <a:endParaRPr kumimoji="0" lang="en-US" altLang="zh-CN" sz="2000" b="0" i="0" u="none" strike="noStrike" kern="0" cap="none" spc="6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3"/>
          <p:cNvSpPr txBox="1">
            <a:spLocks noChangeArrowheads="1"/>
          </p:cNvSpPr>
          <p:nvPr>
            <p:custDataLst>
              <p:tags r:id="rId1"/>
            </p:custDataLst>
          </p:nvPr>
        </p:nvSpPr>
        <p:spPr bwMode="auto">
          <a:xfrm>
            <a:off x="6327058" y="493341"/>
            <a:ext cx="3303639" cy="10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zh-CN" altLang="en-US" sz="66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effectLst>
                  <a:outerShdw blurRad="38100" dist="38100" dir="2700000" algn="tl">
                    <a:srgbClr val="000000">
                      <a:alpha val="43137"/>
                    </a:srgbClr>
                  </a:outerShdw>
                </a:effectLst>
                <a:latin typeface="+mj-ea"/>
                <a:ea typeface="+mj-ea"/>
                <a:sym typeface="思源黑体 CN Normal" panose="020B0400000000000000" pitchFamily="34" charset="-122"/>
              </a:rPr>
              <a:t>思考题</a:t>
            </a:r>
          </a:p>
        </p:txBody>
      </p:sp>
      <p:sp>
        <p:nvSpPr>
          <p:cNvPr id="19" name="等腰三角形 18"/>
          <p:cNvSpPr/>
          <p:nvPr/>
        </p:nvSpPr>
        <p:spPr>
          <a:xfrm rot="10800000">
            <a:off x="-4215683" y="303118"/>
            <a:ext cx="9144647" cy="4302276"/>
          </a:xfrm>
          <a:prstGeom prst="triangle">
            <a:avLst/>
          </a:prstGeom>
          <a:no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0" name="等腰三角形 3"/>
          <p:cNvSpPr/>
          <p:nvPr/>
        </p:nvSpPr>
        <p:spPr>
          <a:xfrm rot="10800000" flipV="1">
            <a:off x="-3379313" y="462325"/>
            <a:ext cx="7471906" cy="3752591"/>
          </a:xfrm>
          <a:custGeom>
            <a:avLst/>
            <a:gdLst>
              <a:gd name="connsiteX0" fmla="*/ 0 w 6760947"/>
              <a:gd name="connsiteY0" fmla="*/ 3180818 h 3180818"/>
              <a:gd name="connsiteX1" fmla="*/ 3380474 w 6760947"/>
              <a:gd name="connsiteY1" fmla="*/ 0 h 3180818"/>
              <a:gd name="connsiteX2" fmla="*/ 6760947 w 6760947"/>
              <a:gd name="connsiteY2" fmla="*/ 3180818 h 3180818"/>
              <a:gd name="connsiteX3" fmla="*/ 0 w 6760947"/>
              <a:gd name="connsiteY3" fmla="*/ 3180818 h 3180818"/>
              <a:gd name="connsiteX0-1" fmla="*/ 0 w 3380474"/>
              <a:gd name="connsiteY0-2" fmla="*/ 3180818 h 3333218"/>
              <a:gd name="connsiteX1-3" fmla="*/ 3380474 w 3380474"/>
              <a:gd name="connsiteY1-4" fmla="*/ 0 h 3333218"/>
              <a:gd name="connsiteX2-5" fmla="*/ 3357347 w 3380474"/>
              <a:gd name="connsiteY2-6" fmla="*/ 3333218 h 3333218"/>
              <a:gd name="connsiteX3-7" fmla="*/ 0 w 3380474"/>
              <a:gd name="connsiteY3-8" fmla="*/ 3180818 h 3333218"/>
              <a:gd name="connsiteX0-9" fmla="*/ 0 w 5361674"/>
              <a:gd name="connsiteY0-10" fmla="*/ 3180818 h 3333218"/>
              <a:gd name="connsiteX1-11" fmla="*/ 5361674 w 5361674"/>
              <a:gd name="connsiteY1-12" fmla="*/ 0 h 3333218"/>
              <a:gd name="connsiteX2-13" fmla="*/ 3357347 w 5361674"/>
              <a:gd name="connsiteY2-14" fmla="*/ 3333218 h 3333218"/>
              <a:gd name="connsiteX3-15" fmla="*/ 0 w 5361674"/>
              <a:gd name="connsiteY3-16" fmla="*/ 3180818 h 3333218"/>
              <a:gd name="connsiteX0-17" fmla="*/ 0 w 5524234"/>
              <a:gd name="connsiteY0-18" fmla="*/ 10898 h 3333218"/>
              <a:gd name="connsiteX1-19" fmla="*/ 5524234 w 5524234"/>
              <a:gd name="connsiteY1-20" fmla="*/ 0 h 3333218"/>
              <a:gd name="connsiteX2-21" fmla="*/ 3519907 w 5524234"/>
              <a:gd name="connsiteY2-22" fmla="*/ 3333218 h 3333218"/>
              <a:gd name="connsiteX3-23" fmla="*/ 0 w 5524234"/>
              <a:gd name="connsiteY3-24" fmla="*/ 10898 h 3333218"/>
              <a:gd name="connsiteX0-25" fmla="*/ 0 w 5524234"/>
              <a:gd name="connsiteY0-26" fmla="*/ 10898 h 3465298"/>
              <a:gd name="connsiteX1-27" fmla="*/ 5524234 w 5524234"/>
              <a:gd name="connsiteY1-28" fmla="*/ 0 h 3465298"/>
              <a:gd name="connsiteX2-29" fmla="*/ 2473427 w 5524234"/>
              <a:gd name="connsiteY2-30" fmla="*/ 3465298 h 3465298"/>
              <a:gd name="connsiteX3-31" fmla="*/ 0 w 5524234"/>
              <a:gd name="connsiteY3-32" fmla="*/ 10898 h 3465298"/>
              <a:gd name="connsiteX0-33" fmla="*/ 0 w 5524234"/>
              <a:gd name="connsiteY0-34" fmla="*/ 10898 h 1870178"/>
              <a:gd name="connsiteX1-35" fmla="*/ 5524234 w 5524234"/>
              <a:gd name="connsiteY1-36" fmla="*/ 0 h 1870178"/>
              <a:gd name="connsiteX2-37" fmla="*/ 2615667 w 5524234"/>
              <a:gd name="connsiteY2-38" fmla="*/ 1870178 h 1870178"/>
              <a:gd name="connsiteX3-39" fmla="*/ 0 w 5524234"/>
              <a:gd name="connsiteY3-40" fmla="*/ 10898 h 1870178"/>
              <a:gd name="connsiteX0-41" fmla="*/ 0 w 5524234"/>
              <a:gd name="connsiteY0-42" fmla="*/ 10898 h 2489938"/>
              <a:gd name="connsiteX1-43" fmla="*/ 5524234 w 5524234"/>
              <a:gd name="connsiteY1-44" fmla="*/ 0 h 2489938"/>
              <a:gd name="connsiteX2-45" fmla="*/ 2788387 w 5524234"/>
              <a:gd name="connsiteY2-46" fmla="*/ 2489938 h 2489938"/>
              <a:gd name="connsiteX3-47" fmla="*/ 0 w 5524234"/>
              <a:gd name="connsiteY3-48" fmla="*/ 10898 h 2489938"/>
              <a:gd name="connsiteX0-49" fmla="*/ 0 w 5524234"/>
              <a:gd name="connsiteY0-50" fmla="*/ 10898 h 2774418"/>
              <a:gd name="connsiteX1-51" fmla="*/ 5524234 w 5524234"/>
              <a:gd name="connsiteY1-52" fmla="*/ 0 h 2774418"/>
              <a:gd name="connsiteX2-53" fmla="*/ 2768067 w 5524234"/>
              <a:gd name="connsiteY2-54" fmla="*/ 2774418 h 2774418"/>
              <a:gd name="connsiteX3-55" fmla="*/ 0 w 5524234"/>
              <a:gd name="connsiteY3-56" fmla="*/ 10898 h 2774418"/>
            </a:gdLst>
            <a:ahLst/>
            <a:cxnLst>
              <a:cxn ang="0">
                <a:pos x="connsiteX0-1" y="connsiteY0-2"/>
              </a:cxn>
              <a:cxn ang="0">
                <a:pos x="connsiteX1-3" y="connsiteY1-4"/>
              </a:cxn>
              <a:cxn ang="0">
                <a:pos x="connsiteX2-5" y="connsiteY2-6"/>
              </a:cxn>
              <a:cxn ang="0">
                <a:pos x="connsiteX3-7" y="connsiteY3-8"/>
              </a:cxn>
            </a:cxnLst>
            <a:rect l="l" t="t" r="r" b="b"/>
            <a:pathLst>
              <a:path w="5524234" h="2774418">
                <a:moveTo>
                  <a:pt x="0" y="10898"/>
                </a:moveTo>
                <a:lnTo>
                  <a:pt x="5524234" y="0"/>
                </a:lnTo>
                <a:lnTo>
                  <a:pt x="2768067" y="2774418"/>
                </a:lnTo>
                <a:lnTo>
                  <a:pt x="0" y="10898"/>
                </a:lnTo>
                <a:close/>
              </a:path>
            </a:pathLst>
          </a:custGeom>
          <a:blipFill dpi="0" rotWithShape="0">
            <a:blip r:embed="rId4"/>
            <a:srcRect/>
            <a:stretch>
              <a:fillRect l="-11064" t="-52863" r="-41070" b="-62742"/>
            </a:stretch>
          </a:blip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dirty="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grpSp>
        <p:nvGrpSpPr>
          <p:cNvPr id="22" name="组合 21"/>
          <p:cNvGrpSpPr/>
          <p:nvPr/>
        </p:nvGrpSpPr>
        <p:grpSpPr>
          <a:xfrm>
            <a:off x="3508036" y="1936828"/>
            <a:ext cx="8529987" cy="622497"/>
            <a:chOff x="2234320" y="2702542"/>
            <a:chExt cx="8664305" cy="622497"/>
          </a:xfrm>
        </p:grpSpPr>
        <p:sp>
          <p:nvSpPr>
            <p:cNvPr id="23" name="矩形 22"/>
            <p:cNvSpPr/>
            <p:nvPr/>
          </p:nvSpPr>
          <p:spPr>
            <a:xfrm>
              <a:off x="2974749" y="2782958"/>
              <a:ext cx="7923876"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j-ea"/>
                  <a:ea typeface="+mj-ea"/>
                </a:rPr>
                <a:t>社会主义初级阶段基本经济制度的内涵和意义是什么？</a:t>
              </a:r>
              <a:endParaRPr lang="zh-CN" altLang="en-US" sz="2400" dirty="0">
                <a:solidFill>
                  <a:srgbClr val="C00000"/>
                </a:solidFill>
                <a:latin typeface="+mj-ea"/>
                <a:ea typeface="+mj-ea"/>
                <a:sym typeface="思源黑体 CN Normal" panose="020B0400000000000000" pitchFamily="34" charset="-122"/>
              </a:endParaRPr>
            </a:p>
          </p:txBody>
        </p:sp>
        <p:sp>
          <p:nvSpPr>
            <p:cNvPr id="24" name="椭圆 23"/>
            <p:cNvSpPr/>
            <p:nvPr/>
          </p:nvSpPr>
          <p:spPr>
            <a:xfrm>
              <a:off x="2234320" y="270254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5" name="矩形 24"/>
            <p:cNvSpPr/>
            <p:nvPr/>
          </p:nvSpPr>
          <p:spPr>
            <a:xfrm>
              <a:off x="2362665" y="2782958"/>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1</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26" name="组合 25"/>
          <p:cNvGrpSpPr/>
          <p:nvPr/>
        </p:nvGrpSpPr>
        <p:grpSpPr>
          <a:xfrm>
            <a:off x="3508036" y="3802878"/>
            <a:ext cx="8529986" cy="622497"/>
            <a:chOff x="2234320" y="2803175"/>
            <a:chExt cx="8664304" cy="622497"/>
          </a:xfrm>
        </p:grpSpPr>
        <p:sp>
          <p:nvSpPr>
            <p:cNvPr id="27" name="矩形 26"/>
            <p:cNvSpPr/>
            <p:nvPr/>
          </p:nvSpPr>
          <p:spPr>
            <a:xfrm>
              <a:off x="2974748" y="2911886"/>
              <a:ext cx="7923876"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j-ea"/>
                  <a:ea typeface="+mj-ea"/>
                </a:rPr>
                <a:t>为什么要把发展经济的着力点放在实体经济上？</a:t>
              </a:r>
            </a:p>
          </p:txBody>
        </p:sp>
        <p:sp>
          <p:nvSpPr>
            <p:cNvPr id="28" name="椭圆 27"/>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29" name="矩形 28"/>
            <p:cNvSpPr/>
            <p:nvPr/>
          </p:nvSpPr>
          <p:spPr>
            <a:xfrm>
              <a:off x="2362665" y="2883591"/>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3</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30" name="组合 29"/>
          <p:cNvGrpSpPr/>
          <p:nvPr/>
        </p:nvGrpSpPr>
        <p:grpSpPr>
          <a:xfrm>
            <a:off x="3508036" y="4735903"/>
            <a:ext cx="8529986" cy="622497"/>
            <a:chOff x="2234320" y="2985852"/>
            <a:chExt cx="8664304" cy="622497"/>
          </a:xfrm>
        </p:grpSpPr>
        <p:sp>
          <p:nvSpPr>
            <p:cNvPr id="31" name="矩形 30"/>
            <p:cNvSpPr/>
            <p:nvPr/>
          </p:nvSpPr>
          <p:spPr>
            <a:xfrm>
              <a:off x="2974748" y="3066268"/>
              <a:ext cx="7923876" cy="461665"/>
            </a:xfrm>
            <a:prstGeom prst="rect">
              <a:avLst/>
            </a:prstGeom>
          </p:spPr>
          <p:txBody>
            <a:bodyPr vert="horz" wrap="square">
              <a:spAutoFit/>
            </a:bodyPr>
            <a:lstStyle/>
            <a:p>
              <a:pPr>
                <a:spcBef>
                  <a:spcPct val="30000"/>
                </a:spcBef>
                <a:defRPr/>
              </a:pPr>
              <a:r>
                <a:rPr lang="zh-CN" altLang="zh-CN" sz="2400" dirty="0">
                  <a:solidFill>
                    <a:srgbClr val="C00000"/>
                  </a:solidFill>
                  <a:latin typeface="+mj-ea"/>
                  <a:ea typeface="+mj-ea"/>
                </a:rPr>
                <a:t>如何以新发展理念为统领构建新发展格局？</a:t>
              </a:r>
            </a:p>
          </p:txBody>
        </p:sp>
        <p:sp>
          <p:nvSpPr>
            <p:cNvPr id="32" name="椭圆 31"/>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1" name="矩形 40"/>
            <p:cNvSpPr/>
            <p:nvPr/>
          </p:nvSpPr>
          <p:spPr>
            <a:xfrm>
              <a:off x="2367474" y="3066268"/>
              <a:ext cx="356187"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4</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2" name="组合 41"/>
          <p:cNvGrpSpPr/>
          <p:nvPr/>
        </p:nvGrpSpPr>
        <p:grpSpPr>
          <a:xfrm>
            <a:off x="3508036" y="2869853"/>
            <a:ext cx="8529986" cy="622497"/>
            <a:chOff x="2234320" y="2803175"/>
            <a:chExt cx="8664304" cy="622497"/>
          </a:xfrm>
        </p:grpSpPr>
        <p:sp>
          <p:nvSpPr>
            <p:cNvPr id="43" name="矩形 42"/>
            <p:cNvSpPr/>
            <p:nvPr/>
          </p:nvSpPr>
          <p:spPr>
            <a:xfrm>
              <a:off x="2974748" y="2883590"/>
              <a:ext cx="7923876" cy="461665"/>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j-ea"/>
                  <a:ea typeface="+mj-ea"/>
                </a:rPr>
                <a:t>如何理解建设现代化经济体系的内涵及其重要意义？</a:t>
              </a:r>
            </a:p>
          </p:txBody>
        </p:sp>
        <p:sp>
          <p:nvSpPr>
            <p:cNvPr id="44" name="椭圆 43"/>
            <p:cNvSpPr/>
            <p:nvPr/>
          </p:nvSpPr>
          <p:spPr>
            <a:xfrm>
              <a:off x="2234320" y="2803175"/>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5" name="矩形 44"/>
            <p:cNvSpPr/>
            <p:nvPr/>
          </p:nvSpPr>
          <p:spPr>
            <a:xfrm>
              <a:off x="2362665" y="2883591"/>
              <a:ext cx="365806" cy="461665"/>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2</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grpSp>
        <p:nvGrpSpPr>
          <p:cNvPr id="46" name="组合 45"/>
          <p:cNvGrpSpPr/>
          <p:nvPr/>
        </p:nvGrpSpPr>
        <p:grpSpPr>
          <a:xfrm>
            <a:off x="3508036" y="5668927"/>
            <a:ext cx="8210771" cy="830997"/>
            <a:chOff x="2234320" y="2881601"/>
            <a:chExt cx="8340062" cy="830997"/>
          </a:xfrm>
        </p:grpSpPr>
        <p:sp>
          <p:nvSpPr>
            <p:cNvPr id="47" name="矩形 46"/>
            <p:cNvSpPr/>
            <p:nvPr/>
          </p:nvSpPr>
          <p:spPr>
            <a:xfrm>
              <a:off x="2974748" y="2881601"/>
              <a:ext cx="7599634" cy="830997"/>
            </a:xfrm>
            <a:prstGeom prst="rect">
              <a:avLst/>
            </a:prstGeom>
          </p:spPr>
          <p:txBody>
            <a:bodyPr vert="horz" wrap="square">
              <a:spAutoFit/>
            </a:bodyPr>
            <a:lstStyle/>
            <a:p>
              <a:pPr algn="just" eaLnBrk="1" fontAlgn="auto" hangingPunct="1">
                <a:spcBef>
                  <a:spcPts val="0"/>
                </a:spcBef>
                <a:spcAft>
                  <a:spcPts val="0"/>
                </a:spcAft>
                <a:defRPr/>
              </a:pPr>
              <a:r>
                <a:rPr lang="zh-CN" altLang="zh-CN" sz="2400" dirty="0">
                  <a:solidFill>
                    <a:srgbClr val="C00000"/>
                  </a:solidFill>
                  <a:latin typeface="+mj-ea"/>
                  <a:ea typeface="+mj-ea"/>
                </a:rPr>
                <a:t>如何理解“一带一路”建设对推动形成全面开放格局的意义？</a:t>
              </a:r>
            </a:p>
          </p:txBody>
        </p:sp>
        <p:sp>
          <p:nvSpPr>
            <p:cNvPr id="48" name="椭圆 47"/>
            <p:cNvSpPr/>
            <p:nvPr/>
          </p:nvSpPr>
          <p:spPr>
            <a:xfrm>
              <a:off x="2234320" y="2985852"/>
              <a:ext cx="622497" cy="622497"/>
            </a:xfrm>
            <a:prstGeom prst="ellipse">
              <a:avLst/>
            </a:prstGeom>
            <a:solidFill>
              <a:srgbClr val="C00000"/>
            </a:solidFill>
            <a:ln w="12700" cap="flat" cmpd="sng" algn="ctr">
              <a:noFill/>
              <a:prstDash val="solid"/>
              <a:miter lim="800000"/>
            </a:ln>
            <a:effectLst>
              <a:outerShdw blurRad="635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FFFFFF"/>
                </a:solidFill>
                <a:effectLst/>
                <a:uLnTx/>
                <a:uFillTx/>
                <a:latin typeface="思源黑体 CN Normal" panose="020B0400000000000000" pitchFamily="34" charset="-122"/>
                <a:ea typeface="思源黑体 CN Normal" panose="020B0400000000000000" pitchFamily="34" charset="-122"/>
                <a:cs typeface="+mn-cs"/>
                <a:sym typeface="思源黑体 CN Normal" panose="020B0400000000000000" pitchFamily="34" charset="-122"/>
              </a:endParaRPr>
            </a:p>
          </p:txBody>
        </p:sp>
        <p:sp>
          <p:nvSpPr>
            <p:cNvPr id="49" name="矩形 48"/>
            <p:cNvSpPr/>
            <p:nvPr/>
          </p:nvSpPr>
          <p:spPr>
            <a:xfrm>
              <a:off x="2367474" y="3066268"/>
              <a:ext cx="356187"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rPr>
                <a:t>5</a:t>
              </a:r>
              <a:endParaRPr kumimoji="0" lang="zh-CN" altLang="en-US" sz="2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20"/>
                                        </p:tgtEl>
                                        <p:attrNameLst>
                                          <p:attrName>style.visibility</p:attrName>
                                        </p:attrNameLst>
                                      </p:cBhvr>
                                      <p:to>
                                        <p:strVal val="visible"/>
                                      </p:to>
                                    </p:set>
                                  </p:childTnLst>
                                </p:cTn>
                              </p:par>
                            </p:childTnLst>
                          </p:cTn>
                        </p:par>
                        <p:par>
                          <p:cTn id="10" fill="hold">
                            <p:stCondLst>
                              <p:cond delay="500"/>
                            </p:stCondLst>
                            <p:childTnLst>
                              <p:par>
                                <p:cTn id="11" presetID="2" presetClass="entr" presetSubtype="2" fill="hold" grpId="0" nodeType="afterEffect">
                                  <p:stCondLst>
                                    <p:cond delay="0"/>
                                  </p:stCondLst>
                                  <p:iterate type="lt">
                                    <p:tmPct val="100000"/>
                                  </p:iterate>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75" fill="hold"/>
                                        <p:tgtEl>
                                          <p:spTgt spid="18"/>
                                        </p:tgtEl>
                                        <p:attrNameLst>
                                          <p:attrName>ppt_x</p:attrName>
                                        </p:attrNameLst>
                                      </p:cBhvr>
                                      <p:tavLst>
                                        <p:tav tm="0">
                                          <p:val>
                                            <p:strVal val="1+#ppt_w/2"/>
                                          </p:val>
                                        </p:tav>
                                        <p:tav tm="100000">
                                          <p:val>
                                            <p:strVal val="#ppt_x"/>
                                          </p:val>
                                        </p:tav>
                                      </p:tavLst>
                                    </p:anim>
                                    <p:anim calcmode="lin" valueType="num">
                                      <p:cBhvr additive="base">
                                        <p:cTn id="14" dur="75" fill="hold"/>
                                        <p:tgtEl>
                                          <p:spTgt spid="18"/>
                                        </p:tgtEl>
                                        <p:attrNameLst>
                                          <p:attrName>ppt_y</p:attrName>
                                        </p:attrNameLst>
                                      </p:cBhvr>
                                      <p:tavLst>
                                        <p:tav tm="0">
                                          <p:val>
                                            <p:strVal val="#ppt_y"/>
                                          </p:val>
                                        </p:tav>
                                        <p:tav tm="100000">
                                          <p:val>
                                            <p:strVal val="#ppt_y"/>
                                          </p:val>
                                        </p:tav>
                                      </p:tavLst>
                                    </p:anim>
                                  </p:childTnLst>
                                </p:cTn>
                              </p:par>
                            </p:childTnLst>
                          </p:cTn>
                        </p:par>
                        <p:par>
                          <p:cTn id="15" fill="hold">
                            <p:stCondLst>
                              <p:cond delay="725"/>
                            </p:stCondLst>
                            <p:childTnLst>
                              <p:par>
                                <p:cTn id="16" presetID="2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par>
                          <p:cTn id="19" fill="hold">
                            <p:stCondLst>
                              <p:cond delay="1225"/>
                            </p:stCondLst>
                            <p:childTnLst>
                              <p:par>
                                <p:cTn id="20" presetID="22" presetClass="entr" presetSubtype="8"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par>
                          <p:cTn id="23" fill="hold">
                            <p:stCondLst>
                              <p:cond delay="1725"/>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225"/>
                            </p:stCondLst>
                            <p:childTnLst>
                              <p:par>
                                <p:cTn id="28" presetID="2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par>
                          <p:cTn id="31" fill="hold">
                            <p:stCondLst>
                              <p:cond delay="2725"/>
                            </p:stCondLst>
                            <p:childTnLst>
                              <p:par>
                                <p:cTn id="32" presetID="22" presetClass="entr" presetSubtype="8"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nimBg="1" autoUpdateAnimBg="0"/>
      <p:bldP spid="20"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10.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11.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2.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3.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4.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5.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6.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7.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8.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ags/tag9.xml><?xml version="1.0" encoding="utf-8"?>
<p:tagLst xmlns:a="http://schemas.openxmlformats.org/drawingml/2006/main" xmlns:r="http://schemas.openxmlformats.org/officeDocument/2006/relationships" xmlns:p="http://schemas.openxmlformats.org/presentationml/2006/main">
  <p:tag name="MH" val="20160417142511"/>
  <p:tag name="MH_LIBRARY" val="GRAPHIC"/>
  <p:tag name="MH_ORDER" val="文本框 1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779</Words>
  <Application>Microsoft Office PowerPoint</Application>
  <PresentationFormat>宽屏</PresentationFormat>
  <Paragraphs>154</Paragraphs>
  <Slides>23</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思源黑体 CN Normal</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 yu</dc:creator>
  <cp:lastModifiedBy>hong yu</cp:lastModifiedBy>
  <cp:revision>2</cp:revision>
  <dcterms:created xsi:type="dcterms:W3CDTF">2022-10-26T03:52:21Z</dcterms:created>
  <dcterms:modified xsi:type="dcterms:W3CDTF">2022-10-26T04:08:17Z</dcterms:modified>
</cp:coreProperties>
</file>