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5" r:id="rId2"/>
    <p:sldId id="287" r:id="rId3"/>
    <p:sldId id="264" r:id="rId4"/>
    <p:sldId id="267" r:id="rId5"/>
    <p:sldId id="304" r:id="rId6"/>
    <p:sldId id="262" r:id="rId7"/>
    <p:sldId id="263" r:id="rId8"/>
    <p:sldId id="266" r:id="rId9"/>
    <p:sldId id="268" r:id="rId10"/>
    <p:sldId id="257" r:id="rId11"/>
    <p:sldId id="259" r:id="rId12"/>
    <p:sldId id="258" r:id="rId13"/>
    <p:sldId id="260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5" r:id="rId29"/>
    <p:sldId id="290" r:id="rId30"/>
    <p:sldId id="288" r:id="rId31"/>
    <p:sldId id="293" r:id="rId32"/>
    <p:sldId id="292" r:id="rId33"/>
    <p:sldId id="294" r:id="rId34"/>
    <p:sldId id="291" r:id="rId35"/>
    <p:sldId id="296" r:id="rId36"/>
    <p:sldId id="297" r:id="rId37"/>
    <p:sldId id="295" r:id="rId38"/>
    <p:sldId id="299" r:id="rId39"/>
    <p:sldId id="300" r:id="rId40"/>
    <p:sldId id="298" r:id="rId41"/>
    <p:sldId id="289" r:id="rId42"/>
    <p:sldId id="284" r:id="rId43"/>
    <p:sldId id="283" r:id="rId44"/>
    <p:sldId id="302" r:id="rId45"/>
    <p:sldId id="303" r:id="rId46"/>
    <p:sldId id="282" r:id="rId47"/>
    <p:sldId id="261" r:id="rId48"/>
    <p:sldId id="301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CB6"/>
    <a:srgbClr val="077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584" autoAdjust="0"/>
  </p:normalViewPr>
  <p:slideViewPr>
    <p:cSldViewPr>
      <p:cViewPr varScale="1">
        <p:scale>
          <a:sx n="101" d="100"/>
          <a:sy n="101" d="100"/>
        </p:scale>
        <p:origin x="-5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9795A-1F0C-445B-8789-5AD62C645924}" type="datetimeFigureOut">
              <a:rPr lang="ru-RU" smtClean="0"/>
              <a:t>20.06.2023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A049B-9619-4DD5-AED6-3B65F5CA629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26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049B-9619-4DD5-AED6-3B65F5CA6291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9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049B-9619-4DD5-AED6-3B65F5CA6291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43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27FF-47FE-48BB-94AA-8EA15F843E3A}" type="datetimeFigureOut">
              <a:rPr lang="ru-RU" smtClean="0"/>
              <a:t>20.06.2023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8B0D-EEC4-4D1A-BD77-FC41EFEEAF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198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27FF-47FE-48BB-94AA-8EA15F843E3A}" type="datetimeFigureOut">
              <a:rPr lang="ru-RU" smtClean="0"/>
              <a:t>20.06.2023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8B0D-EEC4-4D1A-BD77-FC41EFEEAF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8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27FF-47FE-48BB-94AA-8EA15F843E3A}" type="datetimeFigureOut">
              <a:rPr lang="ru-RU" smtClean="0"/>
              <a:t>20.06.2023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8B0D-EEC4-4D1A-BD77-FC41EFEEAF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2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27FF-47FE-48BB-94AA-8EA15F843E3A}" type="datetimeFigureOut">
              <a:rPr lang="ru-RU" smtClean="0"/>
              <a:t>20.06.2023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8B0D-EEC4-4D1A-BD77-FC41EFEEAF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31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27FF-47FE-48BB-94AA-8EA15F843E3A}" type="datetimeFigureOut">
              <a:rPr lang="ru-RU" smtClean="0"/>
              <a:t>20.06.2023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8B0D-EEC4-4D1A-BD77-FC41EFEEAF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57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27FF-47FE-48BB-94AA-8EA15F843E3A}" type="datetimeFigureOut">
              <a:rPr lang="ru-RU" smtClean="0"/>
              <a:t>20.06.2023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8B0D-EEC4-4D1A-BD77-FC41EFEEAF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42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27FF-47FE-48BB-94AA-8EA15F843E3A}" type="datetimeFigureOut">
              <a:rPr lang="ru-RU" smtClean="0"/>
              <a:t>20.06.2023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8B0D-EEC4-4D1A-BD77-FC41EFEEAF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88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27FF-47FE-48BB-94AA-8EA15F843E3A}" type="datetimeFigureOut">
              <a:rPr lang="ru-RU" smtClean="0"/>
              <a:t>20.06.2023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8B0D-EEC4-4D1A-BD77-FC41EFEEAF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3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27FF-47FE-48BB-94AA-8EA15F843E3A}" type="datetimeFigureOut">
              <a:rPr lang="ru-RU" smtClean="0"/>
              <a:t>20.06.2023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8B0D-EEC4-4D1A-BD77-FC41EFEEAF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10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27FF-47FE-48BB-94AA-8EA15F843E3A}" type="datetimeFigureOut">
              <a:rPr lang="ru-RU" smtClean="0"/>
              <a:t>20.06.2023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8B0D-EEC4-4D1A-BD77-FC41EFEEAF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22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27FF-47FE-48BB-94AA-8EA15F843E3A}" type="datetimeFigureOut">
              <a:rPr lang="ru-RU" smtClean="0"/>
              <a:t>20.06.2023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8B0D-EEC4-4D1A-BD77-FC41EFEEAF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470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527FF-47FE-48BB-94AA-8EA15F843E3A}" type="datetimeFigureOut">
              <a:rPr lang="ru-RU" smtClean="0"/>
              <a:t>20.06.2023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08B0D-EEC4-4D1A-BD77-FC41EFEEAF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76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329" y="2276872"/>
            <a:ext cx="4536504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2F7CB6"/>
                </a:solidFill>
              </a:rPr>
              <a:t>Oracle SQL Tuning</a:t>
            </a:r>
            <a:endParaRPr lang="ru-RU" b="1" dirty="0">
              <a:solidFill>
                <a:srgbClr val="2F7CB6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5733256"/>
            <a:ext cx="3776464" cy="673992"/>
          </a:xfrm>
        </p:spPr>
        <p:txBody>
          <a:bodyPr>
            <a:normAutofit lnSpcReduction="10000"/>
          </a:bodyPr>
          <a:lstStyle/>
          <a:p>
            <a:r>
              <a:rPr lang="ru-RU" sz="1200" dirty="0" smtClean="0"/>
              <a:t>УБРиР</a:t>
            </a:r>
          </a:p>
          <a:p>
            <a:endParaRPr lang="ru-RU" sz="1200" dirty="0" smtClean="0"/>
          </a:p>
          <a:p>
            <a:r>
              <a:rPr lang="ru-RU" sz="1200" dirty="0" smtClean="0"/>
              <a:t>2023</a:t>
            </a:r>
          </a:p>
        </p:txBody>
      </p:sp>
      <p:pic>
        <p:nvPicPr>
          <p:cNvPr id="4" name="Google Shape;93;p14" descr="C:\Users\operator\Desktop\Бардак с рабчего стола\U.png"/>
          <p:cNvPicPr preferRelativeResize="0"/>
          <p:nvPr/>
        </p:nvPicPr>
        <p:blipFill rotWithShape="1">
          <a:blip r:embed="rId2">
            <a:alphaModFix/>
          </a:blip>
          <a:srcRect t="21911" r="39138" b="2996"/>
          <a:stretch/>
        </p:blipFill>
        <p:spPr>
          <a:xfrm>
            <a:off x="4572127" y="1"/>
            <a:ext cx="4571982" cy="6857999"/>
          </a:xfrm>
          <a:prstGeom prst="rect">
            <a:avLst/>
          </a:prstGeom>
          <a:noFill/>
          <a:ln>
            <a:noFill/>
          </a:ln>
          <a:effectLst>
            <a:outerShdw blurRad="271463" dist="219075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6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672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Работа с аналитическими инструментами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6792885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Наиболее популярные инструменты:</a:t>
            </a:r>
            <a:endParaRPr lang="en-US" sz="22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 smtClean="0"/>
              <a:t>ADDM</a:t>
            </a:r>
            <a:endParaRPr lang="en-US" sz="22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/>
              <a:t>Statspack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/>
              <a:t>AWR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/>
              <a:t>ASH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/>
              <a:t>SQL Monitoring </a:t>
            </a:r>
            <a:r>
              <a:rPr lang="en-US" sz="2200" dirty="0" smtClean="0"/>
              <a:t>Report</a:t>
            </a:r>
            <a:r>
              <a:rPr lang="ru-RU" sz="2200" dirty="0" smtClean="0"/>
              <a:t> (</a:t>
            </a:r>
            <a:r>
              <a:rPr lang="en-US" sz="2200" dirty="0" smtClean="0"/>
              <a:t>Real-Time SQL Monitoring)</a:t>
            </a:r>
            <a:endParaRPr lang="en-US" sz="22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 smtClean="0"/>
              <a:t>SQLT </a:t>
            </a:r>
            <a:r>
              <a:rPr lang="en-US" sz="2200" dirty="0"/>
              <a:t>/ SQLHC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/>
              <a:t>Advisor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/>
              <a:t>Profiler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/>
              <a:t>Trace (10046, 10053 </a:t>
            </a:r>
            <a:r>
              <a:rPr lang="en-US" sz="2200" dirty="0" smtClean="0"/>
              <a:t>etc</a:t>
            </a:r>
            <a:r>
              <a:rPr lang="ru-RU" sz="2200" dirty="0" smtClean="0"/>
              <a:t>.</a:t>
            </a:r>
            <a:r>
              <a:rPr lang="en-US" sz="2200" dirty="0" smtClean="0"/>
              <a:t>)</a:t>
            </a:r>
            <a:endParaRPr lang="en-US" sz="22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/>
              <a:t>tkprof, orasrp, tvd$xstat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/>
              <a:t>statistics_level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672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Работа с аналитическими инструментами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74111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Real-Time SQL Monitoring – </a:t>
            </a:r>
            <a:r>
              <a:rPr lang="ru-RU" sz="2200" dirty="0" smtClean="0"/>
              <a:t>утилита</a:t>
            </a:r>
            <a:r>
              <a:rPr lang="ru-RU" sz="2200" dirty="0"/>
              <a:t> </a:t>
            </a:r>
            <a:r>
              <a:rPr lang="ru-RU" sz="2200" dirty="0" smtClean="0"/>
              <a:t>мониторинга процесса выполнения</a:t>
            </a:r>
            <a:endParaRPr lang="en-US" sz="2200" dirty="0" smtClean="0"/>
          </a:p>
          <a:p>
            <a:r>
              <a:rPr lang="en-US" sz="2200" dirty="0" smtClean="0"/>
              <a:t>SQL </a:t>
            </a:r>
            <a:r>
              <a:rPr lang="ru-RU" sz="2200" dirty="0" smtClean="0"/>
              <a:t>выражения в реальном времени. </a:t>
            </a:r>
          </a:p>
          <a:p>
            <a:endParaRPr lang="ru-RU" sz="2200" dirty="0"/>
          </a:p>
          <a:p>
            <a:r>
              <a:rPr lang="en-US" sz="2200" dirty="0" smtClean="0"/>
              <a:t>SQLT (SQLTXPLAIN) – </a:t>
            </a:r>
            <a:r>
              <a:rPr lang="ru-RU" sz="2200" dirty="0" smtClean="0"/>
              <a:t>утилита по сбору комплексной информации о</a:t>
            </a:r>
            <a:r>
              <a:rPr lang="ru-RU" sz="2200" dirty="0"/>
              <a:t>б</a:t>
            </a:r>
            <a:r>
              <a:rPr lang="en-US" sz="2200" dirty="0" smtClean="0"/>
              <a:t> </a:t>
            </a:r>
          </a:p>
          <a:p>
            <a:r>
              <a:rPr lang="en-US" sz="2200" dirty="0" smtClean="0"/>
              <a:t>SQL</a:t>
            </a:r>
            <a:r>
              <a:rPr lang="ru-RU" sz="2200" dirty="0" smtClean="0"/>
              <a:t> выражении, объектах, оптимизаторе и исполняемом окружении.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SQLHC (SQL Health Check) – </a:t>
            </a:r>
            <a:r>
              <a:rPr lang="ru-RU" sz="2200" dirty="0" smtClean="0"/>
              <a:t>утилита, предоставляющая информацию</a:t>
            </a:r>
          </a:p>
          <a:p>
            <a:r>
              <a:rPr lang="ru-RU" sz="2200" dirty="0" smtClean="0"/>
              <a:t>о неоптимальных </a:t>
            </a:r>
            <a:r>
              <a:rPr lang="en-US" sz="2200" dirty="0" smtClean="0"/>
              <a:t>SQL-</a:t>
            </a:r>
            <a:r>
              <a:rPr lang="ru-RU" sz="2200" dirty="0" smtClean="0"/>
              <a:t>выражениях с рекомендациями по их тюнингу.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Tuning Advisor – </a:t>
            </a:r>
            <a:r>
              <a:rPr lang="ru-RU" sz="2200" dirty="0" smtClean="0"/>
              <a:t>инструмент, позволяющий вести проактивную </a:t>
            </a:r>
          </a:p>
          <a:p>
            <a:r>
              <a:rPr lang="ru-RU" sz="2200" dirty="0"/>
              <a:t>п</a:t>
            </a:r>
            <a:r>
              <a:rPr lang="ru-RU" sz="2200" dirty="0" smtClean="0"/>
              <a:t>олуавтоматическую оптимизацию не только </a:t>
            </a:r>
            <a:r>
              <a:rPr lang="en-US" sz="2200" dirty="0" smtClean="0"/>
              <a:t>SQL</a:t>
            </a:r>
            <a:r>
              <a:rPr lang="ru-RU" sz="2200" dirty="0" smtClean="0"/>
              <a:t>-выражений.</a:t>
            </a: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endParaRPr lang="en-US" sz="2200" dirty="0" smtClean="0"/>
          </a:p>
          <a:p>
            <a:r>
              <a:rPr lang="en-US" sz="2200" dirty="0" smtClean="0"/>
              <a:t>Trace utilities </a:t>
            </a:r>
            <a:r>
              <a:rPr lang="ru-RU" sz="2200" dirty="0" smtClean="0"/>
              <a:t>(</a:t>
            </a:r>
            <a:r>
              <a:rPr lang="en-US" sz="2200" dirty="0" smtClean="0"/>
              <a:t>tkprof, orasrp, tvd$xstat) – </a:t>
            </a:r>
            <a:r>
              <a:rPr lang="ru-RU" sz="2200" dirty="0" smtClean="0"/>
              <a:t>утилиты, которые позволяют </a:t>
            </a:r>
          </a:p>
          <a:p>
            <a:r>
              <a:rPr lang="ru-RU" sz="2200" dirty="0" smtClean="0"/>
              <a:t>придать «сырому» трейс файлу читабельный вид. 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\\mf2storage4.smb.ubrr.ru\UDTrans\u00033859\Desktop\sq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42096"/>
            <a:ext cx="472043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580038"/>
            <a:ext cx="672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Работа с аналитическими инструментами</a:t>
            </a:r>
          </a:p>
        </p:txBody>
      </p:sp>
      <p:sp>
        <p:nvSpPr>
          <p:cNvPr id="4" name="AutoShape 2" descr="Oracle sqlt interview ques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5" name="AutoShape 4" descr="Oracle sqlt interview ques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628800"/>
            <a:ext cx="2355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SQLT (SQLTXPLAIN)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Google Shape;109;p16" descr="C:\Users\operator\Desktop\Бардак с рабчего стола\U.png"/>
          <p:cNvPicPr preferRelativeResize="0"/>
          <p:nvPr/>
        </p:nvPicPr>
        <p:blipFill rotWithShape="1">
          <a:blip r:embed="rId3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7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mf2storage4.smb.ubrr.ru\UDTrans\u00033859\Desktop\orasr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79" y="2420889"/>
            <a:ext cx="8743801" cy="244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580038"/>
            <a:ext cx="672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Работа с аналитическими инструментами</a:t>
            </a:r>
          </a:p>
        </p:txBody>
      </p:sp>
      <p:sp>
        <p:nvSpPr>
          <p:cNvPr id="4" name="AutoShape 2" descr="Oracle sqlt interview ques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5" name="AutoShape 4" descr="Oracle sqlt interview ques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628800"/>
            <a:ext cx="25867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Trace utility ORASRP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Google Shape;109;p16" descr="C:\Users\operator\Desktop\Бардак с рабчего стола\U.png"/>
          <p:cNvPicPr preferRelativeResize="0"/>
          <p:nvPr/>
        </p:nvPicPr>
        <p:blipFill rotWithShape="1">
          <a:blip r:embed="rId3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59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0425"/>
            <a:ext cx="7920880" cy="1470025"/>
          </a:xfrm>
        </p:spPr>
        <p:txBody>
          <a:bodyPr/>
          <a:lstStyle/>
          <a:p>
            <a:r>
              <a:rPr lang="ru-RU" b="1" dirty="0" smtClean="0">
                <a:solidFill>
                  <a:srgbClr val="2F7CB6"/>
                </a:solidFill>
              </a:rPr>
              <a:t>Встроенные </a:t>
            </a:r>
            <a:r>
              <a:rPr lang="en-US" b="1" dirty="0" smtClean="0">
                <a:solidFill>
                  <a:srgbClr val="2F7CB6"/>
                </a:solidFill>
              </a:rPr>
              <a:t>DBMS</a:t>
            </a:r>
            <a:r>
              <a:rPr lang="ru-RU" b="1" dirty="0" smtClean="0">
                <a:solidFill>
                  <a:srgbClr val="2F7CB6"/>
                </a:solidFill>
              </a:rPr>
              <a:t> пакеты</a:t>
            </a:r>
            <a:endParaRPr lang="ru-RU" b="1" dirty="0">
              <a:solidFill>
                <a:srgbClr val="2F7CB6"/>
              </a:solidFill>
            </a:endParaRPr>
          </a:p>
        </p:txBody>
      </p:sp>
      <p:pic>
        <p:nvPicPr>
          <p:cNvPr id="3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8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426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Встроенные </a:t>
            </a:r>
            <a:r>
              <a:rPr lang="en-US" sz="2800" b="1" dirty="0" smtClean="0"/>
              <a:t>DBMS </a:t>
            </a:r>
            <a:r>
              <a:rPr lang="ru-RU" sz="2800" b="1" dirty="0" smtClean="0"/>
              <a:t>пакеты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368620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Список интересных пакетов: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DBMS_ADVISOR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200" dirty="0" smtClean="0"/>
              <a:t>DBMS_ADDM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200" dirty="0" smtClean="0"/>
              <a:t>DBMS_SQLPA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200" dirty="0" smtClean="0"/>
              <a:t>DBMS_SQLDIAG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200" dirty="0" smtClean="0"/>
              <a:t>DBMS_SQLTUNE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DBMS_AUTO_SQLTUNE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DBMS_AUTO_INDEX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DBMS_AUTO_REPORT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DBMS_MONITOR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DBMS_STATS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etc.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/>
              <a:t>5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7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80038"/>
            <a:ext cx="426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Встроенные </a:t>
            </a:r>
            <a:r>
              <a:rPr lang="en-US" sz="2800" b="1" dirty="0" smtClean="0"/>
              <a:t>DBMS </a:t>
            </a:r>
            <a:r>
              <a:rPr lang="ru-RU" sz="2800" b="1" dirty="0" smtClean="0"/>
              <a:t>пакеты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7830" y="2255381"/>
            <a:ext cx="8329522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with source as </a:t>
            </a:r>
            <a:r>
              <a:rPr lang="en-US" sz="2200" dirty="0" smtClean="0"/>
              <a:t>(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select </a:t>
            </a:r>
            <a:r>
              <a:rPr lang="en-US" sz="2200" dirty="0">
                <a:solidFill>
                  <a:srgbClr val="FF0000"/>
                </a:solidFill>
              </a:rPr>
              <a:t>'6hjs0624rwqyy'</a:t>
            </a:r>
            <a:r>
              <a:rPr lang="en-US" sz="2200" dirty="0"/>
              <a:t> sql_id from dual </a:t>
            </a:r>
            <a:endParaRPr lang="en-US" sz="2200" dirty="0" smtClean="0"/>
          </a:p>
          <a:p>
            <a:r>
              <a:rPr lang="en-US" sz="2200" dirty="0" smtClean="0"/>
              <a:t>) </a:t>
            </a:r>
          </a:p>
          <a:p>
            <a:r>
              <a:rPr lang="en-US" sz="2200" dirty="0" smtClean="0"/>
              <a:t>select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en-US" sz="2200" dirty="0" smtClean="0">
                <a:solidFill>
                  <a:srgbClr val="FF0000"/>
                </a:solidFill>
              </a:rPr>
              <a:t>'SQLMONITOR</a:t>
            </a:r>
            <a:r>
              <a:rPr lang="en-US" sz="2200" dirty="0">
                <a:solidFill>
                  <a:srgbClr val="FF0000"/>
                </a:solidFill>
              </a:rPr>
              <a:t>_'</a:t>
            </a:r>
            <a:r>
              <a:rPr lang="en-US" sz="2200" dirty="0"/>
              <a:t> || sql_id || </a:t>
            </a:r>
            <a:r>
              <a:rPr lang="en-US" sz="2200" dirty="0">
                <a:solidFill>
                  <a:srgbClr val="FF0000"/>
                </a:solidFill>
              </a:rPr>
              <a:t>'.html'</a:t>
            </a:r>
            <a:r>
              <a:rPr lang="en-US" sz="2200" dirty="0"/>
              <a:t> file#, </a:t>
            </a:r>
            <a:endParaRPr lang="en-US" sz="2200" dirty="0" smtClean="0"/>
          </a:p>
          <a:p>
            <a:r>
              <a:rPr lang="en-US" sz="2200" dirty="0" smtClean="0"/>
              <a:t>    dbms_sqltune.report_sql_monitor(sql_id            =&gt; sql_id</a:t>
            </a:r>
            <a:r>
              <a:rPr lang="en-US" sz="2200" dirty="0"/>
              <a:t>, 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                                                                  report_level </a:t>
            </a:r>
            <a:r>
              <a:rPr lang="en-US" sz="2200" dirty="0"/>
              <a:t>=&gt; </a:t>
            </a:r>
            <a:r>
              <a:rPr lang="en-US" sz="2200" dirty="0">
                <a:solidFill>
                  <a:srgbClr val="FF0000"/>
                </a:solidFill>
              </a:rPr>
              <a:t>'all</a:t>
            </a:r>
            <a:r>
              <a:rPr lang="en-US" sz="2200" dirty="0" smtClean="0">
                <a:solidFill>
                  <a:srgbClr val="FF0000"/>
                </a:solidFill>
              </a:rPr>
              <a:t>'</a:t>
            </a:r>
            <a:r>
              <a:rPr lang="en-US" sz="2200" dirty="0" smtClean="0"/>
              <a:t>,</a:t>
            </a:r>
          </a:p>
          <a:p>
            <a:r>
              <a:rPr lang="en-US" sz="2200" i="1" dirty="0" smtClean="0">
                <a:solidFill>
                  <a:schemeClr val="accent3">
                    <a:lumMod val="75000"/>
                  </a:schemeClr>
                </a:solidFill>
              </a:rPr>
              <a:t>--                                                                 sql_exec_id </a:t>
            </a:r>
            <a:r>
              <a:rPr lang="en-US" sz="2200" i="1" dirty="0">
                <a:solidFill>
                  <a:schemeClr val="accent3">
                    <a:lumMod val="75000"/>
                  </a:schemeClr>
                </a:solidFill>
              </a:rPr>
              <a:t>=&gt; </a:t>
            </a:r>
            <a:r>
              <a:rPr lang="en-US" sz="2200" i="1" dirty="0" smtClean="0">
                <a:solidFill>
                  <a:schemeClr val="accent3">
                    <a:lumMod val="75000"/>
                  </a:schemeClr>
                </a:solidFill>
              </a:rPr>
              <a:t>100500</a:t>
            </a:r>
            <a:r>
              <a:rPr lang="en-US" sz="2200" i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endParaRPr lang="en-US" sz="22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200" dirty="0"/>
              <a:t> </a:t>
            </a:r>
            <a:r>
              <a:rPr lang="en-US" sz="2200" dirty="0" smtClean="0"/>
              <a:t>                                                                   type             =&gt; </a:t>
            </a:r>
            <a:r>
              <a:rPr lang="en-US" sz="2200" dirty="0" smtClean="0">
                <a:solidFill>
                  <a:srgbClr val="FF0000"/>
                </a:solidFill>
              </a:rPr>
              <a:t>'html</a:t>
            </a:r>
            <a:r>
              <a:rPr lang="en-US" sz="2200" dirty="0">
                <a:solidFill>
                  <a:srgbClr val="FF0000"/>
                </a:solidFill>
              </a:rPr>
              <a:t>'</a:t>
            </a:r>
            <a:r>
              <a:rPr lang="en-US" sz="2200" dirty="0"/>
              <a:t>) output </a:t>
            </a:r>
            <a:endParaRPr lang="en-US" sz="2200" dirty="0" smtClean="0"/>
          </a:p>
          <a:p>
            <a:r>
              <a:rPr lang="en-US" sz="2200" dirty="0" smtClean="0"/>
              <a:t>from </a:t>
            </a:r>
            <a:r>
              <a:rPr lang="en-US" sz="2200" dirty="0"/>
              <a:t>source;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/>
              <a:t>6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</a:t>
            </a:r>
            <a:r>
              <a:rPr lang="ru-RU" dirty="0"/>
              <a:t>8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520" y="1628800"/>
            <a:ext cx="6058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Пример использования пакета </a:t>
            </a:r>
            <a:r>
              <a:rPr lang="en-US" sz="2200" dirty="0" smtClean="0"/>
              <a:t>DBMS_SQLTUNE</a:t>
            </a:r>
            <a:r>
              <a:rPr lang="ru-RU" sz="2200" dirty="0"/>
              <a:t>: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8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0425"/>
            <a:ext cx="7920880" cy="1470025"/>
          </a:xfrm>
        </p:spPr>
        <p:txBody>
          <a:bodyPr/>
          <a:lstStyle/>
          <a:p>
            <a:r>
              <a:rPr lang="ru-RU" b="1" dirty="0" smtClean="0">
                <a:solidFill>
                  <a:srgbClr val="2F7CB6"/>
                </a:solidFill>
              </a:rPr>
              <a:t>Статистика и </a:t>
            </a:r>
            <a:br>
              <a:rPr lang="ru-RU" b="1" dirty="0" smtClean="0">
                <a:solidFill>
                  <a:srgbClr val="2F7CB6"/>
                </a:solidFill>
              </a:rPr>
            </a:br>
            <a:r>
              <a:rPr lang="ru-RU" b="1" dirty="0" smtClean="0">
                <a:solidFill>
                  <a:srgbClr val="2F7CB6"/>
                </a:solidFill>
              </a:rPr>
              <a:t>параметры оптимизатора</a:t>
            </a:r>
            <a:endParaRPr lang="ru-RU" b="1" dirty="0">
              <a:solidFill>
                <a:srgbClr val="2F7CB6"/>
              </a:solidFill>
            </a:endParaRPr>
          </a:p>
        </p:txBody>
      </p:sp>
      <p:pic>
        <p:nvPicPr>
          <p:cNvPr id="3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7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6294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Статистика и параметры оптимизатора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872622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В </a:t>
            </a:r>
            <a:r>
              <a:rPr lang="en-US" sz="2200" dirty="0" smtClean="0"/>
              <a:t>Oracle Concepts</a:t>
            </a:r>
            <a:r>
              <a:rPr lang="ru-RU" sz="2200" dirty="0" smtClean="0"/>
              <a:t> статистике посвящен целый раздел – </a:t>
            </a:r>
            <a:r>
              <a:rPr lang="en-US" sz="2200" dirty="0" smtClean="0"/>
              <a:t>Optimizer</a:t>
            </a:r>
          </a:p>
          <a:p>
            <a:r>
              <a:rPr lang="en-US" sz="2200" dirty="0" smtClean="0"/>
              <a:t>Statistics Concepts</a:t>
            </a:r>
            <a:r>
              <a:rPr lang="ru-RU" sz="2200" dirty="0" smtClean="0"/>
              <a:t>, который одержит ряд правил и рекомендаций по </a:t>
            </a:r>
          </a:p>
          <a:p>
            <a:r>
              <a:rPr lang="ru-RU" sz="2200" dirty="0" smtClean="0"/>
              <a:t>сбору, хранению и использованию статистической информации.</a:t>
            </a:r>
          </a:p>
          <a:p>
            <a:r>
              <a:rPr lang="ru-RU" sz="2200" dirty="0" smtClean="0"/>
              <a:t>В данной главе мы разберем: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Что же такое статистика и для чего она нужна.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Как статистика влияет на план выполнения.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Как правильно собирать статистику.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Где хранится статистика.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Посмотрим на примере 10053 трассы, как оптимизатор</a:t>
            </a:r>
          </a:p>
          <a:p>
            <a:pPr lvl="1"/>
            <a:r>
              <a:rPr lang="ru-RU" sz="2200" dirty="0"/>
              <a:t> </a:t>
            </a:r>
            <a:r>
              <a:rPr lang="ru-RU" sz="2200" dirty="0" smtClean="0"/>
              <a:t>     использует статистику для вычисления </a:t>
            </a:r>
            <a:r>
              <a:rPr lang="en-US" sz="2200" dirty="0" smtClean="0"/>
              <a:t>cost’</a:t>
            </a:r>
            <a:r>
              <a:rPr lang="ru-RU" sz="2200" dirty="0" smtClean="0"/>
              <a:t>ов и выбора </a:t>
            </a:r>
          </a:p>
          <a:p>
            <a:pPr lvl="1"/>
            <a:r>
              <a:rPr lang="ru-RU" sz="2200" dirty="0"/>
              <a:t> </a:t>
            </a:r>
            <a:r>
              <a:rPr lang="ru-RU" sz="2200" dirty="0" smtClean="0"/>
              <a:t>     трансформаций.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Узнаем какие параметры оптимизатора работают со статистикой</a:t>
            </a:r>
            <a:r>
              <a:rPr lang="en-US" sz="2200" dirty="0" smtClean="0"/>
              <a:t>,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     </a:t>
            </a:r>
            <a:r>
              <a:rPr lang="ru-RU" sz="2200" dirty="0" smtClean="0"/>
              <a:t>например, </a:t>
            </a:r>
            <a:r>
              <a:rPr lang="en-US" sz="2200" dirty="0" smtClean="0"/>
              <a:t>_optimizer_use_feedback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/>
              <a:t>8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7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80038"/>
            <a:ext cx="6294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Статистика и параметры оптимизатора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/>
              <a:t>9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78581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3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9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1933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Цели курса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965" y="1628800"/>
            <a:ext cx="9069534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200" dirty="0"/>
              <a:t>Целью данного курса является </a:t>
            </a:r>
            <a:r>
              <a:rPr lang="ru-RU" sz="2200" dirty="0" smtClean="0"/>
              <a:t>рассказ </a:t>
            </a:r>
            <a:r>
              <a:rPr lang="ru-RU" sz="2200" dirty="0"/>
              <a:t>об основах диагностики и </a:t>
            </a:r>
          </a:p>
          <a:p>
            <a:pPr algn="just"/>
            <a:r>
              <a:rPr lang="ru-RU" sz="2200" dirty="0"/>
              <a:t>оптимизации</a:t>
            </a:r>
            <a:r>
              <a:rPr lang="en-US" sz="2200" dirty="0"/>
              <a:t> SQL</a:t>
            </a:r>
            <a:r>
              <a:rPr lang="ru-RU" sz="2200" dirty="0"/>
              <a:t> выражений, об используемых приемах и информации,</a:t>
            </a:r>
          </a:p>
          <a:p>
            <a:pPr algn="just"/>
            <a:r>
              <a:rPr lang="ru-RU" sz="2200" dirty="0"/>
              <a:t>которая может быть полезна при разборе инцидентов, связанных с</a:t>
            </a:r>
          </a:p>
          <a:p>
            <a:pPr algn="just"/>
            <a:r>
              <a:rPr lang="ru-RU" sz="2200" dirty="0"/>
              <a:t>деградацией производительности СУБД. </a:t>
            </a:r>
            <a:endParaRPr lang="en-US" sz="2200" dirty="0" smtClean="0"/>
          </a:p>
          <a:p>
            <a:pPr algn="just"/>
            <a:endParaRPr lang="ru-RU" sz="2200" dirty="0" smtClean="0"/>
          </a:p>
          <a:p>
            <a:pPr algn="just"/>
            <a:r>
              <a:rPr lang="ru-RU" sz="2200" dirty="0" smtClean="0"/>
              <a:t>На кого ориентирован курс?</a:t>
            </a:r>
            <a:endParaRPr lang="en-US" sz="2200" dirty="0"/>
          </a:p>
          <a:p>
            <a:pPr algn="just"/>
            <a:r>
              <a:rPr lang="ru-RU" sz="2200" dirty="0" smtClean="0"/>
              <a:t>Данный </a:t>
            </a:r>
            <a:r>
              <a:rPr lang="ru-RU" sz="2200" dirty="0" smtClean="0"/>
              <a:t>курс ориентирован на разработчиков, взаимодействующих с </a:t>
            </a:r>
          </a:p>
          <a:p>
            <a:pPr algn="just"/>
            <a:r>
              <a:rPr lang="ru-RU" sz="2200" dirty="0" smtClean="0"/>
              <a:t>СУБД </a:t>
            </a:r>
            <a:r>
              <a:rPr lang="en-US" sz="2200" dirty="0" smtClean="0"/>
              <a:t>Oracle Database</a:t>
            </a:r>
            <a:r>
              <a:rPr lang="ru-RU" sz="2200" dirty="0" smtClean="0"/>
              <a:t> и имеющих</a:t>
            </a:r>
            <a:r>
              <a:rPr lang="en-US" sz="2200" dirty="0" smtClean="0"/>
              <a:t> </a:t>
            </a:r>
            <a:r>
              <a:rPr lang="ru-RU" sz="2200" dirty="0" smtClean="0"/>
              <a:t>базовое представление об архитектуре </a:t>
            </a:r>
          </a:p>
          <a:p>
            <a:pPr algn="just"/>
            <a:r>
              <a:rPr lang="ru-RU" sz="2200" dirty="0" smtClean="0"/>
              <a:t>СУБД и её объектах. </a:t>
            </a:r>
            <a:endParaRPr lang="ru-RU" sz="2200" dirty="0"/>
          </a:p>
          <a:p>
            <a:pPr algn="just"/>
            <a:endParaRPr lang="en-US" sz="2200" dirty="0" smtClean="0"/>
          </a:p>
          <a:p>
            <a:pPr algn="just"/>
            <a:r>
              <a:rPr lang="ru-RU" sz="2200" dirty="0"/>
              <a:t>Кому </a:t>
            </a:r>
            <a:r>
              <a:rPr lang="ru-RU" sz="2200" dirty="0" smtClean="0"/>
              <a:t>ещё будет </a:t>
            </a:r>
            <a:r>
              <a:rPr lang="ru-RU" sz="2200" dirty="0"/>
              <a:t>полезен данный курс</a:t>
            </a:r>
            <a:r>
              <a:rPr lang="ru-RU" sz="2200" dirty="0" smtClean="0"/>
              <a:t>?</a:t>
            </a:r>
          </a:p>
          <a:p>
            <a:pPr algn="just"/>
            <a:r>
              <a:rPr lang="ru-RU" sz="2200" dirty="0" smtClean="0"/>
              <a:t>Такж</a:t>
            </a:r>
            <a:r>
              <a:rPr lang="ru-RU" sz="2200" dirty="0" smtClean="0"/>
              <a:t>е будет полезен администраторам и сотрудникам, отвечающим</a:t>
            </a:r>
          </a:p>
          <a:p>
            <a:pPr algn="just"/>
            <a:r>
              <a:rPr lang="ru-RU" sz="2200" dirty="0" smtClean="0"/>
              <a:t>за сопровождение систем, работающих на базе СУБД </a:t>
            </a:r>
            <a:r>
              <a:rPr lang="en-US" sz="2200" dirty="0" smtClean="0"/>
              <a:t>Oracle.</a:t>
            </a:r>
            <a:endParaRPr lang="ru-RU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12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0425"/>
            <a:ext cx="7920880" cy="1470025"/>
          </a:xfrm>
        </p:spPr>
        <p:txBody>
          <a:bodyPr/>
          <a:lstStyle/>
          <a:p>
            <a:r>
              <a:rPr lang="ru-RU" b="1" dirty="0" smtClean="0">
                <a:solidFill>
                  <a:srgbClr val="2F7CB6"/>
                </a:solidFill>
              </a:rPr>
              <a:t>Пути доступа к данным</a:t>
            </a:r>
            <a:endParaRPr lang="ru-RU" b="1" dirty="0">
              <a:solidFill>
                <a:srgbClr val="2F7CB6"/>
              </a:solidFill>
            </a:endParaRPr>
          </a:p>
        </p:txBody>
      </p:sp>
      <p:pic>
        <p:nvPicPr>
          <p:cNvPr id="3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55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3860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Пути доступа к данным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457843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Пути доступа к данным: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Индексные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Табличные</a:t>
            </a:r>
          </a:p>
          <a:p>
            <a:endParaRPr lang="ru-RU" sz="2200" dirty="0"/>
          </a:p>
          <a:p>
            <a:r>
              <a:rPr lang="ru-RU" sz="2200" dirty="0" smtClean="0"/>
              <a:t>Табличные пути доступа к данным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TABLE ACCESS FULL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TABLE ACCESS BY USER ROWID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etc.</a:t>
            </a:r>
            <a:endParaRPr lang="ru-RU" sz="2200" dirty="0" smtClean="0"/>
          </a:p>
          <a:p>
            <a:endParaRPr lang="ru-RU" sz="2200" dirty="0"/>
          </a:p>
          <a:p>
            <a:r>
              <a:rPr lang="ru-RU" sz="2200" dirty="0" smtClean="0"/>
              <a:t>Индексные пути доступа к данным</a:t>
            </a:r>
            <a:r>
              <a:rPr lang="en-US" sz="2200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INDEX SKIP SCAN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INDEX FULL SCAN (MIN/MAX)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/>
              <a:t>BITMAP </a:t>
            </a:r>
            <a:r>
              <a:rPr lang="en-US" sz="2200" dirty="0" smtClean="0"/>
              <a:t>INDEX SINGLE </a:t>
            </a:r>
            <a:r>
              <a:rPr lang="en-US" sz="2200" dirty="0"/>
              <a:t>VALUE</a:t>
            </a:r>
            <a:endParaRPr lang="en-US" sz="2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etc.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21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80038"/>
            <a:ext cx="3860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Пути доступа к данным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22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sp>
        <p:nvSpPr>
          <p:cNvPr id="2" name="AutoShape 2" descr="Oracle Indexes and types of indexes in oracle with example | by Bhupesh  Singh Padiyar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052" name="Picture 4" descr="\\mf2storage4.smb.ubrr.ru\UDTrans\u00033859\Desktop\b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89463"/>
            <a:ext cx="8343901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3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3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0425"/>
            <a:ext cx="7920880" cy="1470025"/>
          </a:xfrm>
        </p:spPr>
        <p:txBody>
          <a:bodyPr/>
          <a:lstStyle/>
          <a:p>
            <a:r>
              <a:rPr lang="ru-RU" b="1" dirty="0" smtClean="0">
                <a:solidFill>
                  <a:srgbClr val="2F7CB6"/>
                </a:solidFill>
              </a:rPr>
              <a:t>Методы соединений </a:t>
            </a:r>
            <a:br>
              <a:rPr lang="ru-RU" b="1" dirty="0" smtClean="0">
                <a:solidFill>
                  <a:srgbClr val="2F7CB6"/>
                </a:solidFill>
              </a:rPr>
            </a:br>
            <a:r>
              <a:rPr lang="ru-RU" b="1" dirty="0" smtClean="0">
                <a:solidFill>
                  <a:srgbClr val="2F7CB6"/>
                </a:solidFill>
              </a:rPr>
              <a:t>наборов данных</a:t>
            </a:r>
            <a:endParaRPr lang="ru-RU" b="1" dirty="0">
              <a:solidFill>
                <a:srgbClr val="2F7CB6"/>
              </a:solidFill>
            </a:endParaRPr>
          </a:p>
        </p:txBody>
      </p:sp>
      <p:pic>
        <p:nvPicPr>
          <p:cNvPr id="3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49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612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Методы соединений наборов данных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764555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В данном разделе рассмотрим соединение наборов данных в</a:t>
            </a:r>
          </a:p>
          <a:p>
            <a:r>
              <a:rPr lang="ru-RU" sz="2200" dirty="0"/>
              <a:t>трех разных </a:t>
            </a:r>
            <a:r>
              <a:rPr lang="ru-RU" sz="2200" dirty="0" smtClean="0"/>
              <a:t>плоскостях: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200" dirty="0" smtClean="0"/>
              <a:t>По типу соединения: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Внутреннее (</a:t>
            </a:r>
            <a:r>
              <a:rPr lang="en-US" sz="2200" dirty="0" smtClean="0"/>
              <a:t>INNER)</a:t>
            </a:r>
            <a:endParaRPr lang="ru-RU" sz="2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Внешнее (</a:t>
            </a:r>
            <a:r>
              <a:rPr lang="en-US" sz="2200" dirty="0" smtClean="0"/>
              <a:t>OUTER)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200" dirty="0" smtClean="0"/>
              <a:t>По логическому виду соединения: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Equijoin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Self join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Cartesian products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etc.</a:t>
            </a:r>
            <a:endParaRPr lang="en-US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200" dirty="0" smtClean="0"/>
              <a:t>По внутренней реализации соединения: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NLJ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HJ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24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3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612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Методы соединений наборов данных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66512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Особое внимание стоит уделить реализации алгоритмов соединения, </a:t>
            </a:r>
          </a:p>
          <a:p>
            <a:r>
              <a:rPr lang="ru-RU" sz="2200" dirty="0" smtClean="0"/>
              <a:t>так как каждый из них имеет ряд нюансов: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NESTED LOOPS join: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BATCHED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SEMI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HASH JOIN: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NA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ANTI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BUFFERED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MERGE JOIN: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CARTESIAN</a:t>
            </a:r>
            <a:endParaRPr lang="ru-RU" sz="2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etc.</a:t>
            </a:r>
            <a:endParaRPr lang="ru-RU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25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4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80038"/>
            <a:ext cx="612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Методы соединений наборов данных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654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Пример работы </a:t>
            </a:r>
            <a:r>
              <a:rPr lang="en-US" sz="2200" dirty="0" smtClean="0"/>
              <a:t>OPTIMAL HASH JOIN</a:t>
            </a:r>
            <a:r>
              <a:rPr lang="ru-RU" sz="2200" dirty="0" smtClean="0"/>
              <a:t>, хэш-таблица которого полностью</a:t>
            </a:r>
          </a:p>
          <a:p>
            <a:r>
              <a:rPr lang="ru-RU" sz="2200" dirty="0"/>
              <a:t>помещается </a:t>
            </a:r>
            <a:r>
              <a:rPr lang="ru-RU" sz="2200" dirty="0" smtClean="0"/>
              <a:t>в памяти: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26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pic>
        <p:nvPicPr>
          <p:cNvPr id="3074" name="Picture 2" descr="\\mf2storage4.smb.ubrr.ru\UDTrans\u00033859\Desktop\h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568642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3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2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0425"/>
            <a:ext cx="7920880" cy="1470025"/>
          </a:xfrm>
        </p:spPr>
        <p:txBody>
          <a:bodyPr/>
          <a:lstStyle/>
          <a:p>
            <a:r>
              <a:rPr lang="ru-RU" b="1" dirty="0" smtClean="0">
                <a:solidFill>
                  <a:srgbClr val="2F7CB6"/>
                </a:solidFill>
              </a:rPr>
              <a:t>Группировка</a:t>
            </a:r>
            <a:r>
              <a:rPr lang="en-US" b="1" dirty="0" smtClean="0">
                <a:solidFill>
                  <a:srgbClr val="2F7CB6"/>
                </a:solidFill>
              </a:rPr>
              <a:t>/</a:t>
            </a:r>
            <a:r>
              <a:rPr lang="ru-RU" b="1" dirty="0" smtClean="0">
                <a:solidFill>
                  <a:srgbClr val="2F7CB6"/>
                </a:solidFill>
              </a:rPr>
              <a:t>сортировка</a:t>
            </a:r>
            <a:endParaRPr lang="ru-RU" b="1" dirty="0">
              <a:solidFill>
                <a:srgbClr val="2F7CB6"/>
              </a:solidFill>
            </a:endParaRPr>
          </a:p>
        </p:txBody>
      </p:sp>
      <p:pic>
        <p:nvPicPr>
          <p:cNvPr id="3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05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412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Группировка</a:t>
            </a:r>
            <a:r>
              <a:rPr lang="en-US" sz="2800" b="1" dirty="0" smtClean="0"/>
              <a:t>/</a:t>
            </a:r>
            <a:r>
              <a:rPr lang="ru-RU" sz="2800" b="1" dirty="0" smtClean="0"/>
              <a:t>сортировка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737392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Группировка, сортировка также, как и </a:t>
            </a:r>
            <a:r>
              <a:rPr lang="en-US" sz="2200" dirty="0" smtClean="0"/>
              <a:t>SET</a:t>
            </a:r>
            <a:r>
              <a:rPr lang="ru-RU" sz="2200" dirty="0" smtClean="0"/>
              <a:t> операторы (которые в </a:t>
            </a:r>
          </a:p>
          <a:p>
            <a:r>
              <a:rPr lang="ru-RU" sz="2200" dirty="0" smtClean="0"/>
              <a:t>большинстве своем работают на основе сортировки) являются </a:t>
            </a:r>
          </a:p>
          <a:p>
            <a:r>
              <a:rPr lang="ru-RU" sz="2200" dirty="0" smtClean="0"/>
              <a:t>достаточно ресурсоемкими.</a:t>
            </a:r>
          </a:p>
          <a:p>
            <a:endParaRPr lang="ru-RU" sz="2200" dirty="0"/>
          </a:p>
          <a:p>
            <a:r>
              <a:rPr lang="ru-RU" sz="2200" dirty="0" smtClean="0"/>
              <a:t>В </a:t>
            </a:r>
            <a:r>
              <a:rPr lang="en-US" sz="2200" dirty="0" smtClean="0"/>
              <a:t>Oracle </a:t>
            </a:r>
            <a:r>
              <a:rPr lang="ru-RU" sz="2200" dirty="0" smtClean="0"/>
              <a:t>представлено несколько алгоритмов работы группировки и</a:t>
            </a:r>
          </a:p>
          <a:p>
            <a:r>
              <a:rPr lang="ru-RU" sz="2200" dirty="0" smtClean="0"/>
              <a:t>сортировки. В плане выполнения это представлено соответствующими</a:t>
            </a:r>
          </a:p>
          <a:p>
            <a:r>
              <a:rPr lang="en-US" sz="2200" dirty="0" smtClean="0"/>
              <a:t>rowsource: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HASH GROUP </a:t>
            </a:r>
            <a:r>
              <a:rPr lang="en-US" sz="2200" dirty="0"/>
              <a:t>BY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SORT GROUP </a:t>
            </a:r>
            <a:r>
              <a:rPr lang="en-US" sz="2200" dirty="0"/>
              <a:t>BY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SORT GROUP </a:t>
            </a:r>
            <a:r>
              <a:rPr lang="en-US" sz="2200" dirty="0"/>
              <a:t>BY </a:t>
            </a:r>
            <a:r>
              <a:rPr lang="en-US" sz="2200" dirty="0" smtClean="0"/>
              <a:t>NOSORT</a:t>
            </a:r>
            <a:endParaRPr lang="en-US" sz="22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SORT ORDER </a:t>
            </a:r>
            <a:r>
              <a:rPr lang="en-US" sz="2200" dirty="0"/>
              <a:t>BY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/>
              <a:t>BUFFER	</a:t>
            </a:r>
            <a:r>
              <a:rPr lang="en-US" sz="2200" dirty="0" smtClean="0"/>
              <a:t>SORT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WINDOW SORT </a:t>
            </a:r>
            <a:r>
              <a:rPr lang="en-US" sz="2200" dirty="0"/>
              <a:t>PUSHED </a:t>
            </a:r>
            <a:r>
              <a:rPr lang="en-US" sz="2200" dirty="0" smtClean="0"/>
              <a:t>RANK</a:t>
            </a:r>
            <a:endParaRPr lang="ru-RU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28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5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412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Группировка</a:t>
            </a:r>
            <a:r>
              <a:rPr lang="en-US" sz="2800" b="1" dirty="0" smtClean="0"/>
              <a:t>/</a:t>
            </a:r>
            <a:r>
              <a:rPr lang="ru-RU" sz="2800" b="1" dirty="0" smtClean="0"/>
              <a:t>сортировка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58049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В данной главе рассмотрим 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Алгоритмы группировки и сортировки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Размер занимаемой памяти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Где хранится набор данных, который не помещается в памяти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Параметры </a:t>
            </a:r>
            <a:r>
              <a:rPr lang="en-US" sz="2200" dirty="0" smtClean="0"/>
              <a:t>instance</a:t>
            </a:r>
            <a:r>
              <a:rPr lang="ru-RU" sz="2200" dirty="0" smtClean="0"/>
              <a:t>, так или иначе относящиеся к группировке</a:t>
            </a:r>
          </a:p>
          <a:p>
            <a:pPr lvl="1"/>
            <a:r>
              <a:rPr lang="ru-RU" sz="2200" dirty="0" smtClean="0"/>
              <a:t>      и сортировке</a:t>
            </a:r>
            <a:endParaRPr lang="en-US" sz="2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NLS </a:t>
            </a:r>
            <a:r>
              <a:rPr lang="ru-RU" sz="2200" dirty="0" smtClean="0"/>
              <a:t>параметры, которые могут повлиять на результаты</a:t>
            </a:r>
          </a:p>
          <a:p>
            <a:pPr lvl="1"/>
            <a:r>
              <a:rPr lang="ru-RU" sz="2200" dirty="0"/>
              <a:t> </a:t>
            </a:r>
            <a:r>
              <a:rPr lang="ru-RU" sz="2200" dirty="0" smtClean="0"/>
              <a:t>     сортировки</a:t>
            </a:r>
            <a:endParaRPr lang="ru-RU" sz="2200" dirty="0"/>
          </a:p>
          <a:p>
            <a:pPr lvl="1"/>
            <a:endParaRPr lang="ru-RU" sz="2200" dirty="0" smtClean="0"/>
          </a:p>
          <a:p>
            <a:pPr lvl="1"/>
            <a:endParaRPr lang="ru-RU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29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3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51520" y="580038"/>
            <a:ext cx="31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Содержание курса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1628800"/>
            <a:ext cx="8030403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ru-RU" sz="2400" dirty="0" smtClean="0"/>
              <a:t>Новые возможности синтаксиса </a:t>
            </a:r>
            <a:r>
              <a:rPr lang="en-US" sz="2400" dirty="0" smtClean="0"/>
              <a:t>/ </a:t>
            </a:r>
            <a:r>
              <a:rPr lang="ru-RU" sz="2400" dirty="0" smtClean="0"/>
              <a:t>оптимизатора </a:t>
            </a:r>
            <a:r>
              <a:rPr lang="en-US" sz="2400" dirty="0" smtClean="0"/>
              <a:t>/ </a:t>
            </a:r>
            <a:r>
              <a:rPr lang="ru-RU" sz="2400" dirty="0" smtClean="0"/>
              <a:t>БД</a:t>
            </a:r>
            <a:endParaRPr lang="en-US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2400" dirty="0" smtClean="0"/>
              <a:t>Работа с аналитическими инструментами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2200" dirty="0" smtClean="0"/>
              <a:t>Встроенные </a:t>
            </a:r>
            <a:r>
              <a:rPr lang="en-US" sz="2200" dirty="0" smtClean="0"/>
              <a:t>DBMS</a:t>
            </a:r>
            <a:r>
              <a:rPr lang="ru-RU" sz="2200" dirty="0" smtClean="0"/>
              <a:t> пакеты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2200" dirty="0" smtClean="0"/>
              <a:t>Статистика и параметры оптимизатора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2200" dirty="0" smtClean="0"/>
              <a:t>Пути доступа к данным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2200" dirty="0" smtClean="0"/>
              <a:t>Методы соединений наборов данных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2200" dirty="0" smtClean="0"/>
              <a:t>Группировка</a:t>
            </a:r>
            <a:r>
              <a:rPr lang="en-US" sz="2200" dirty="0" smtClean="0"/>
              <a:t>/</a:t>
            </a:r>
            <a:r>
              <a:rPr lang="ru-RU" sz="2200" dirty="0" smtClean="0"/>
              <a:t>сортировка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 smtClean="0"/>
              <a:t>Wait events</a:t>
            </a:r>
            <a:endParaRPr lang="ru-RU" sz="22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2200" dirty="0" smtClean="0"/>
              <a:t>Построение</a:t>
            </a:r>
            <a:r>
              <a:rPr lang="en-US" sz="2200" dirty="0" smtClean="0"/>
              <a:t>/</a:t>
            </a:r>
            <a:r>
              <a:rPr lang="ru-RU" sz="2200" dirty="0" smtClean="0"/>
              <a:t>чтение плана выполнения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 smtClean="0"/>
              <a:t>SQL Plan Management</a:t>
            </a:r>
            <a:endParaRPr lang="ru-RU" sz="22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 smtClean="0"/>
              <a:t>SQL Tuning tips &amp; tricks</a:t>
            </a:r>
            <a:endParaRPr lang="ru-RU" sz="22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2200" dirty="0" smtClean="0"/>
              <a:t>Примеры готовых задач</a:t>
            </a:r>
            <a:endParaRPr lang="en-US" sz="22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2000" dirty="0" err="1" smtClean="0"/>
              <a:t>Oracle</a:t>
            </a:r>
            <a:r>
              <a:rPr lang="ru-RU" sz="2000" dirty="0" smtClean="0"/>
              <a:t> в архитектуре высокопроизводительных систем</a:t>
            </a:r>
            <a:endParaRPr lang="ru-RU" sz="22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 smtClean="0"/>
              <a:t>AWR + JSON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1739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0425"/>
            <a:ext cx="792088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2F7CB6"/>
                </a:solidFill>
              </a:rPr>
              <a:t>Wait events</a:t>
            </a:r>
            <a:endParaRPr lang="ru-RU" b="1" dirty="0">
              <a:solidFill>
                <a:srgbClr val="2F7CB6"/>
              </a:solidFill>
            </a:endParaRPr>
          </a:p>
        </p:txBody>
      </p:sp>
      <p:pic>
        <p:nvPicPr>
          <p:cNvPr id="3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5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1953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Wait events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83870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В процессе работы </a:t>
            </a:r>
            <a:r>
              <a:rPr lang="en-US" sz="2200" dirty="0" smtClean="0"/>
              <a:t>Oracle </a:t>
            </a:r>
            <a:r>
              <a:rPr lang="ru-RU" sz="2200" dirty="0" smtClean="0"/>
              <a:t>совершает большое количество</a:t>
            </a:r>
          </a:p>
          <a:p>
            <a:r>
              <a:rPr lang="ru-RU" sz="2200" dirty="0" smtClean="0"/>
              <a:t>разносторонней работы: выполняет блокировку ресурсов, читает</a:t>
            </a:r>
          </a:p>
          <a:p>
            <a:r>
              <a:rPr lang="ru-RU" sz="2200" dirty="0" smtClean="0"/>
              <a:t>данные с диска, записывает промежуточное данные в темповое </a:t>
            </a:r>
          </a:p>
          <a:p>
            <a:r>
              <a:rPr lang="ru-RU" sz="2200" dirty="0" smtClean="0"/>
              <a:t>пространство, переключает </a:t>
            </a:r>
            <a:r>
              <a:rPr lang="en-US" sz="2200" dirty="0" smtClean="0"/>
              <a:t>redo </a:t>
            </a:r>
            <a:r>
              <a:rPr lang="ru-RU" sz="2200" dirty="0" smtClean="0"/>
              <a:t>журналы и тд. Все, что делает </a:t>
            </a:r>
            <a:r>
              <a:rPr lang="en-US" sz="2200" dirty="0" smtClean="0"/>
              <a:t>Oracle</a:t>
            </a:r>
            <a:endParaRPr lang="ru-RU" sz="2200" dirty="0" smtClean="0"/>
          </a:p>
          <a:p>
            <a:r>
              <a:rPr lang="ru-RU" sz="2200" dirty="0" smtClean="0"/>
              <a:t>так или иначе отражается в событиях ожидания. </a:t>
            </a:r>
          </a:p>
          <a:p>
            <a:r>
              <a:rPr lang="ru-RU" sz="2200" dirty="0" smtClean="0"/>
              <a:t>Существует даже методология оптимизации производительности БД на</a:t>
            </a:r>
          </a:p>
          <a:p>
            <a:r>
              <a:rPr lang="ru-RU" sz="2200" dirty="0" smtClean="0"/>
              <a:t>основе </a:t>
            </a:r>
            <a:r>
              <a:rPr lang="en-US" sz="2200" dirty="0" smtClean="0"/>
              <a:t>OWI</a:t>
            </a:r>
            <a:r>
              <a:rPr lang="ru-RU" sz="2200" dirty="0" smtClean="0"/>
              <a:t> (</a:t>
            </a:r>
            <a:r>
              <a:rPr lang="en-US" sz="2200" dirty="0" smtClean="0"/>
              <a:t>Oracle Wait Interface)</a:t>
            </a:r>
            <a:r>
              <a:rPr lang="ru-RU" sz="2200" dirty="0" smtClean="0"/>
              <a:t>.</a:t>
            </a:r>
          </a:p>
          <a:p>
            <a:endParaRPr lang="en-US" sz="2200" dirty="0" smtClean="0"/>
          </a:p>
          <a:p>
            <a:r>
              <a:rPr lang="ru-RU" sz="2200" dirty="0" smtClean="0"/>
              <a:t>В данной главе мы постараемся разобрать какие наиболее важные с</a:t>
            </a:r>
          </a:p>
          <a:p>
            <a:r>
              <a:rPr lang="ru-RU" sz="2200" dirty="0" smtClean="0"/>
              <a:t>точки зрения разработчика события, попытаемся провести аналогию</a:t>
            </a:r>
          </a:p>
          <a:p>
            <a:r>
              <a:rPr lang="ru-RU" sz="2200" dirty="0"/>
              <a:t>в</a:t>
            </a:r>
            <a:r>
              <a:rPr lang="ru-RU" sz="2200" dirty="0" smtClean="0"/>
              <a:t>ыполняемых события с исполняемыми запросами, разберем </a:t>
            </a:r>
          </a:p>
          <a:p>
            <a:r>
              <a:rPr lang="ru-RU" sz="2200" dirty="0" smtClean="0"/>
              <a:t>представления, которые предоставляют информацию об событиях.</a:t>
            </a:r>
            <a:endParaRPr lang="ru-RU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31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7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1953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Wait events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159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Представления, содержащие информацию о событиях ожидания</a:t>
            </a:r>
            <a:endParaRPr lang="ru-RU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32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30" y="2255381"/>
            <a:ext cx="8329522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select * from v$session_event where sid = userenv(</a:t>
            </a:r>
            <a:r>
              <a:rPr lang="en-US" sz="2200" dirty="0">
                <a:solidFill>
                  <a:srgbClr val="FF0000"/>
                </a:solidFill>
              </a:rPr>
              <a:t>'sid'</a:t>
            </a:r>
            <a:r>
              <a:rPr lang="en-US" sz="2200" dirty="0"/>
              <a:t>);</a:t>
            </a:r>
            <a:endParaRPr lang="ru-RU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54240" y="3645024"/>
            <a:ext cx="8329522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select </a:t>
            </a:r>
          </a:p>
          <a:p>
            <a:r>
              <a:rPr lang="en-US" sz="2200" dirty="0"/>
              <a:t>    event, sql_plan_operation, count(1) wait_count</a:t>
            </a:r>
          </a:p>
          <a:p>
            <a:r>
              <a:rPr lang="en-US" sz="2200" dirty="0"/>
              <a:t>from v$active_session_history </a:t>
            </a:r>
          </a:p>
          <a:p>
            <a:r>
              <a:rPr lang="en-US" sz="2200" dirty="0"/>
              <a:t>where sql_id = </a:t>
            </a:r>
            <a:r>
              <a:rPr lang="en-US" sz="2200" dirty="0">
                <a:solidFill>
                  <a:srgbClr val="FF0000"/>
                </a:solidFill>
              </a:rPr>
              <a:t>'48wfhpqnd2af0'</a:t>
            </a:r>
            <a:r>
              <a:rPr lang="en-US" sz="2200" dirty="0"/>
              <a:t> and session_id = userenv(</a:t>
            </a:r>
            <a:r>
              <a:rPr lang="en-US" sz="2200" dirty="0">
                <a:solidFill>
                  <a:srgbClr val="FF0000"/>
                </a:solidFill>
              </a:rPr>
              <a:t>'sid'</a:t>
            </a:r>
            <a:r>
              <a:rPr lang="en-US" sz="2200" dirty="0"/>
              <a:t>) </a:t>
            </a:r>
          </a:p>
          <a:p>
            <a:r>
              <a:rPr lang="en-US" sz="2200" dirty="0"/>
              <a:t>group by event, sql_plan_operation;</a:t>
            </a:r>
            <a:endParaRPr lang="ru-RU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367830" y="2924944"/>
            <a:ext cx="8329522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select * from v$session_wait where sid = userenv(</a:t>
            </a:r>
            <a:r>
              <a:rPr lang="en-US" sz="2200" dirty="0">
                <a:solidFill>
                  <a:srgbClr val="FF0000"/>
                </a:solidFill>
              </a:rPr>
              <a:t>'sid'</a:t>
            </a:r>
            <a:r>
              <a:rPr lang="en-US" sz="2200" dirty="0"/>
              <a:t>);</a:t>
            </a:r>
            <a:endParaRPr lang="ru-RU" sz="22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5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80038"/>
            <a:ext cx="1953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Wait events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8829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Кроме представлений, события ожидания записываются в </a:t>
            </a:r>
            <a:r>
              <a:rPr lang="en-US" sz="2200" dirty="0" smtClean="0"/>
              <a:t>10046 </a:t>
            </a:r>
            <a:r>
              <a:rPr lang="ru-RU" sz="2200" dirty="0" smtClean="0"/>
              <a:t>трассу.</a:t>
            </a:r>
          </a:p>
          <a:p>
            <a:r>
              <a:rPr lang="ru-RU" sz="2200" dirty="0" smtClean="0"/>
              <a:t>Их мы можем увидеть, как в сырой, так и в обработанной трассе.</a:t>
            </a:r>
          </a:p>
          <a:p>
            <a:r>
              <a:rPr lang="ru-RU" sz="2200" dirty="0" smtClean="0"/>
              <a:t>Сырая трасса: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33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pic>
        <p:nvPicPr>
          <p:cNvPr id="1026" name="Picture 2" descr="\\mf2storage4.smb.ubrr.ru\UDTrans\u00033859\Desktop\10046tr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852936"/>
            <a:ext cx="8229808" cy="9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mf2storage4.smb.ubrr.ru\UDTrans\u00033859\Desktop\10046tkpr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509120"/>
            <a:ext cx="6126163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1520" y="3933056"/>
            <a:ext cx="3499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Обработанная через </a:t>
            </a:r>
            <a:r>
              <a:rPr lang="en-US" sz="2200" dirty="0" smtClean="0"/>
              <a:t>tkprof:</a:t>
            </a:r>
            <a:endParaRPr lang="ru-RU" sz="2200" dirty="0" smtClean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Google Shape;109;p16" descr="C:\Users\operator\Desktop\Бардак с рабчего стола\U.png"/>
          <p:cNvPicPr preferRelativeResize="0"/>
          <p:nvPr/>
        </p:nvPicPr>
        <p:blipFill rotWithShape="1">
          <a:blip r:embed="rId4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25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0425"/>
            <a:ext cx="7920880" cy="1470025"/>
          </a:xfrm>
        </p:spPr>
        <p:txBody>
          <a:bodyPr/>
          <a:lstStyle/>
          <a:p>
            <a:r>
              <a:rPr lang="ru-RU" b="1" dirty="0" smtClean="0">
                <a:solidFill>
                  <a:srgbClr val="2F7CB6"/>
                </a:solidFill>
              </a:rPr>
              <a:t>Построение плана выполнения</a:t>
            </a:r>
            <a:endParaRPr lang="ru-RU" b="1" dirty="0">
              <a:solidFill>
                <a:srgbClr val="2F7CB6"/>
              </a:solidFill>
            </a:endParaRPr>
          </a:p>
        </p:txBody>
      </p:sp>
      <p:pic>
        <p:nvPicPr>
          <p:cNvPr id="3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6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5085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Построение плана выполнения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997976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После того, как клиент отправил на выполнение </a:t>
            </a:r>
            <a:r>
              <a:rPr lang="en-US" sz="2200" dirty="0" smtClean="0"/>
              <a:t>SQL</a:t>
            </a:r>
            <a:r>
              <a:rPr lang="ru-RU" sz="2200" dirty="0" smtClean="0"/>
              <a:t> выражение, оно </a:t>
            </a:r>
          </a:p>
          <a:p>
            <a:r>
              <a:rPr lang="ru-RU" sz="2200" dirty="0" smtClean="0"/>
              <a:t>проходит семантически и синтаксический анализ, этап построения плана</a:t>
            </a:r>
          </a:p>
          <a:p>
            <a:r>
              <a:rPr lang="ru-RU" sz="2200" dirty="0"/>
              <a:t>в</a:t>
            </a:r>
            <a:r>
              <a:rPr lang="ru-RU" sz="2200" dirty="0" smtClean="0"/>
              <a:t>ыполнения, его оптимизации, процесс выбора лучшего плана и тд.</a:t>
            </a:r>
          </a:p>
          <a:p>
            <a:endParaRPr lang="ru-RU" sz="2200" dirty="0"/>
          </a:p>
          <a:p>
            <a:r>
              <a:rPr lang="ru-RU" sz="2200" dirty="0" smtClean="0"/>
              <a:t>Разберем, что такое: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Hard parse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Soft parse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Какую стадию</a:t>
            </a:r>
            <a:r>
              <a:rPr lang="en-US" sz="2200" dirty="0" smtClean="0"/>
              <a:t> parse </a:t>
            </a:r>
            <a:r>
              <a:rPr lang="ru-RU" sz="2200" dirty="0" smtClean="0"/>
              <a:t>проходил запрос</a:t>
            </a:r>
            <a:endParaRPr lang="en-US" sz="2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Адаптивные планы выполнения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Директивы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Посмотрим на параметры оптимизатора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Посмотрим на представления, хранящие информацию о запросе</a:t>
            </a:r>
          </a:p>
          <a:p>
            <a:pPr lvl="1"/>
            <a:r>
              <a:rPr lang="ru-RU" sz="2200" dirty="0"/>
              <a:t> </a:t>
            </a:r>
            <a:r>
              <a:rPr lang="ru-RU" sz="2200" dirty="0" smtClean="0"/>
              <a:t>     и планах выполнения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35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80038"/>
            <a:ext cx="5085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Построение плана выполнения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66530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Процесс построения плана выполнения выглядит так: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36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pic>
        <p:nvPicPr>
          <p:cNvPr id="2050" name="Picture 2" descr="\\mf2storage4.smb.ubrr.ru\UDTrans\u00033859\Desktop\pars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0" y="2348880"/>
            <a:ext cx="544450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3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1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0425"/>
            <a:ext cx="7920880" cy="1470025"/>
          </a:xfrm>
        </p:spPr>
        <p:txBody>
          <a:bodyPr/>
          <a:lstStyle/>
          <a:p>
            <a:r>
              <a:rPr lang="ru-RU" b="1" dirty="0" smtClean="0">
                <a:solidFill>
                  <a:srgbClr val="2F7CB6"/>
                </a:solidFill>
              </a:rPr>
              <a:t>Чтение плана выполнения</a:t>
            </a:r>
            <a:endParaRPr lang="ru-RU" b="1" dirty="0">
              <a:solidFill>
                <a:srgbClr val="2F7CB6"/>
              </a:solidFill>
            </a:endParaRPr>
          </a:p>
        </p:txBody>
      </p:sp>
      <p:pic>
        <p:nvPicPr>
          <p:cNvPr id="3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1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4334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Чтение плана выполнения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9007594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Умение читать план выполнения запроса является неотъемлемой частью</a:t>
            </a:r>
          </a:p>
          <a:p>
            <a:r>
              <a:rPr lang="ru-RU" sz="2200" dirty="0" smtClean="0"/>
              <a:t>навыка оптимизации запросов. Без умения читать план выполнения</a:t>
            </a:r>
          </a:p>
          <a:p>
            <a:r>
              <a:rPr lang="ru-RU" sz="2200" dirty="0" smtClean="0"/>
              <a:t>невозможно было бы понимать, что происходит в запросом в </a:t>
            </a:r>
          </a:p>
          <a:p>
            <a:r>
              <a:rPr lang="ru-RU" sz="2200" dirty="0" smtClean="0"/>
              <a:t>каждый конкретный момент времени.</a:t>
            </a:r>
          </a:p>
          <a:p>
            <a:endParaRPr lang="ru-RU" sz="2200" dirty="0"/>
          </a:p>
          <a:p>
            <a:r>
              <a:rPr lang="ru-RU" sz="2200" dirty="0" smtClean="0"/>
              <a:t>Именно поэтому в данном разделе рассмотрим следующие моменты: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Как читать план выполнения</a:t>
            </a:r>
            <a:endParaRPr lang="en-US" sz="2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Важность предикатов доступа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Наиболее популярные</a:t>
            </a:r>
            <a:r>
              <a:rPr lang="en-US" sz="2200" dirty="0" smtClean="0"/>
              <a:t>/</a:t>
            </a:r>
            <a:r>
              <a:rPr lang="ru-RU" sz="2200" dirty="0" smtClean="0"/>
              <a:t>важные </a:t>
            </a:r>
            <a:r>
              <a:rPr lang="en-US" sz="2200" dirty="0" smtClean="0"/>
              <a:t>rowsource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Какие выводы можно сделать по плану выполнения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Другая полезная информация из плана выполнения</a:t>
            </a:r>
            <a:endParaRPr lang="ru-RU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38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1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80038"/>
            <a:ext cx="4334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Чтение плана выполнения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36034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Пример плана выполнения:</a:t>
            </a:r>
            <a:endParaRPr lang="ru-RU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39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pic>
        <p:nvPicPr>
          <p:cNvPr id="3075" name="Picture 3" descr="\\mf2storage4.smb.ubrr.ru\UDTrans\u00033859\Desktop\pl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204864"/>
            <a:ext cx="780863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3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12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0425"/>
            <a:ext cx="7920880" cy="1470025"/>
          </a:xfrm>
        </p:spPr>
        <p:txBody>
          <a:bodyPr/>
          <a:lstStyle/>
          <a:p>
            <a:r>
              <a:rPr lang="ru-RU" b="1" dirty="0" smtClean="0">
                <a:solidFill>
                  <a:srgbClr val="2F7CB6"/>
                </a:solidFill>
              </a:rPr>
              <a:t>Новые возможности</a:t>
            </a:r>
            <a:r>
              <a:rPr lang="en-US" b="1" dirty="0">
                <a:solidFill>
                  <a:srgbClr val="2F7CB6"/>
                </a:solidFill>
              </a:rPr>
              <a:t> </a:t>
            </a:r>
            <a:r>
              <a:rPr lang="ru-RU" b="1" dirty="0" smtClean="0">
                <a:solidFill>
                  <a:srgbClr val="2F7CB6"/>
                </a:solidFill>
              </a:rPr>
              <a:t>синтаксиса</a:t>
            </a:r>
            <a:r>
              <a:rPr lang="en-US" b="1" dirty="0" smtClean="0">
                <a:solidFill>
                  <a:srgbClr val="2F7CB6"/>
                </a:solidFill>
              </a:rPr>
              <a:t>/</a:t>
            </a:r>
            <a:r>
              <a:rPr lang="ru-RU" b="1" dirty="0" smtClean="0">
                <a:solidFill>
                  <a:srgbClr val="2F7CB6"/>
                </a:solidFill>
              </a:rPr>
              <a:t>оптимизатора</a:t>
            </a:r>
            <a:r>
              <a:rPr lang="en-US" b="1" dirty="0" smtClean="0">
                <a:solidFill>
                  <a:srgbClr val="2F7CB6"/>
                </a:solidFill>
              </a:rPr>
              <a:t>/</a:t>
            </a:r>
            <a:r>
              <a:rPr lang="ru-RU" b="1" dirty="0" smtClean="0">
                <a:solidFill>
                  <a:srgbClr val="2F7CB6"/>
                </a:solidFill>
              </a:rPr>
              <a:t>БД</a:t>
            </a:r>
            <a:endParaRPr lang="ru-RU" b="1" dirty="0">
              <a:solidFill>
                <a:srgbClr val="2F7CB6"/>
              </a:solidFill>
            </a:endParaRPr>
          </a:p>
        </p:txBody>
      </p:sp>
      <p:pic>
        <p:nvPicPr>
          <p:cNvPr id="3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8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0425"/>
            <a:ext cx="792088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2F7CB6"/>
                </a:solidFill>
              </a:rPr>
              <a:t>SQL Plan Management</a:t>
            </a:r>
            <a:endParaRPr lang="ru-RU" b="1" dirty="0">
              <a:solidFill>
                <a:srgbClr val="2F7CB6"/>
              </a:solidFill>
            </a:endParaRPr>
          </a:p>
        </p:txBody>
      </p:sp>
      <p:pic>
        <p:nvPicPr>
          <p:cNvPr id="3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8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3563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SQL Plan Management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935780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В СУБД </a:t>
            </a:r>
            <a:r>
              <a:rPr lang="en-US" sz="2200" dirty="0" smtClean="0"/>
              <a:t>Oracle </a:t>
            </a:r>
            <a:r>
              <a:rPr lang="ru-RU" sz="2200" dirty="0" smtClean="0"/>
              <a:t>существует возможность зафиксировать план выполнения</a:t>
            </a:r>
          </a:p>
          <a:p>
            <a:r>
              <a:rPr lang="ru-RU" sz="2200" dirty="0" smtClean="0"/>
              <a:t>для конкретного запроса.</a:t>
            </a:r>
          </a:p>
          <a:p>
            <a:endParaRPr lang="ru-RU" sz="2200" dirty="0" smtClean="0"/>
          </a:p>
          <a:p>
            <a:r>
              <a:rPr lang="ru-RU" sz="2200" dirty="0" smtClean="0"/>
              <a:t>В зависимости от потребностей, входных данных и тд. существует</a:t>
            </a:r>
          </a:p>
          <a:p>
            <a:r>
              <a:rPr lang="ru-RU" sz="2200" dirty="0" smtClean="0"/>
              <a:t>4 способа выполнить фиксацию плана: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Baseline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Outline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SQL Profile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SQL Patching</a:t>
            </a:r>
          </a:p>
          <a:p>
            <a:pPr marL="0" lvl="1"/>
            <a:endParaRPr lang="en-US" sz="2200" dirty="0"/>
          </a:p>
          <a:p>
            <a:pPr marL="0" lvl="1"/>
            <a:r>
              <a:rPr lang="ru-RU" sz="2200" dirty="0" smtClean="0"/>
              <a:t>Помимо простой фиксации уже существующего плана, рассмотрим </a:t>
            </a:r>
          </a:p>
          <a:p>
            <a:pPr marL="0" lvl="1"/>
            <a:r>
              <a:rPr lang="ru-RU" sz="2200" dirty="0" smtClean="0"/>
              <a:t>как можно сгенерировать и зафиксировать нужный нам план, пользуясь</a:t>
            </a:r>
          </a:p>
          <a:p>
            <a:pPr marL="0" lvl="1"/>
            <a:r>
              <a:rPr lang="en-US" sz="2200" dirty="0" smtClean="0"/>
              <a:t>EXPLAIN PLAN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0425"/>
            <a:ext cx="792088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2F7CB6"/>
                </a:solidFill>
              </a:rPr>
              <a:t>SQL Tuning tips &amp; tricks</a:t>
            </a:r>
            <a:endParaRPr lang="ru-RU" b="1" dirty="0">
              <a:solidFill>
                <a:srgbClr val="2F7CB6"/>
              </a:solidFill>
            </a:endParaRPr>
          </a:p>
        </p:txBody>
      </p:sp>
      <p:pic>
        <p:nvPicPr>
          <p:cNvPr id="3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23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3680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SQL Tuning tips &amp; tricks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819787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По-моему сугубо личному мнению, сложность оптимизации состоит не</a:t>
            </a:r>
          </a:p>
          <a:p>
            <a:r>
              <a:rPr lang="ru-RU" sz="2200" dirty="0" smtClean="0"/>
              <a:t>в изучении матчасти, а в умении ее правильно применять.</a:t>
            </a:r>
          </a:p>
          <a:p>
            <a:endParaRPr lang="ru-RU" sz="2200" dirty="0" smtClean="0"/>
          </a:p>
          <a:p>
            <a:r>
              <a:rPr lang="ru-RU" sz="2200" dirty="0" smtClean="0"/>
              <a:t>Хорошим примером, демонстрирующим отличные знания архитектуры</a:t>
            </a:r>
          </a:p>
          <a:p>
            <a:r>
              <a:rPr lang="ru-RU" sz="2200" dirty="0" smtClean="0"/>
              <a:t>СУБД и языка </a:t>
            </a:r>
            <a:r>
              <a:rPr lang="en-US" sz="2200" dirty="0" smtClean="0"/>
              <a:t>SQL</a:t>
            </a:r>
            <a:r>
              <a:rPr lang="ru-RU" sz="2200" dirty="0" smtClean="0"/>
              <a:t>, является задача выбора уникальных значений из</a:t>
            </a:r>
          </a:p>
          <a:p>
            <a:r>
              <a:rPr lang="ru-RU" sz="2200" dirty="0" smtClean="0"/>
              <a:t>полей </a:t>
            </a:r>
            <a:r>
              <a:rPr lang="en-US" sz="2200" dirty="0" smtClean="0"/>
              <a:t>B-Tree </a:t>
            </a:r>
            <a:r>
              <a:rPr lang="ru-RU" sz="2200" dirty="0" smtClean="0"/>
              <a:t>индекса.</a:t>
            </a:r>
          </a:p>
          <a:p>
            <a:endParaRPr lang="ru-RU" sz="2200" dirty="0"/>
          </a:p>
          <a:p>
            <a:r>
              <a:rPr lang="ru-RU" sz="2200" dirty="0" smtClean="0"/>
              <a:t>Сюда же можно отнести и классическую задачу </a:t>
            </a:r>
            <a:r>
              <a:rPr lang="en-US" sz="2200" dirty="0" smtClean="0"/>
              <a:t>Top-N </a:t>
            </a:r>
            <a:r>
              <a:rPr lang="ru-RU" sz="2200" dirty="0" smtClean="0"/>
              <a:t>по индексу.</a:t>
            </a:r>
          </a:p>
          <a:p>
            <a:endParaRPr lang="ru-RU" sz="2200" dirty="0"/>
          </a:p>
          <a:p>
            <a:r>
              <a:rPr lang="ru-RU" sz="2200" dirty="0" smtClean="0"/>
              <a:t>Помимо вышеописанного, существует ряд «финтов», позволяющих</a:t>
            </a:r>
          </a:p>
          <a:p>
            <a:r>
              <a:rPr lang="ru-RU" sz="2200" dirty="0" smtClean="0"/>
              <a:t>выполнить оптимизацию, опираясь на архитектуру СУБД</a:t>
            </a:r>
            <a:r>
              <a:rPr lang="en-US" sz="2200" dirty="0" smtClean="0"/>
              <a:t> </a:t>
            </a:r>
            <a:r>
              <a:rPr lang="ru-RU" sz="2200" dirty="0" smtClean="0"/>
              <a:t>и ее фичи.</a:t>
            </a:r>
            <a:endParaRPr lang="ru-RU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/>
              <a:t>3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80038"/>
            <a:ext cx="3680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SQL Tuning tips &amp; tricks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610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Уникальное значение полей индекса на основе рекурсивного запроса</a:t>
            </a:r>
            <a:endParaRPr lang="ru-RU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/>
              <a:t>4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pic>
        <p:nvPicPr>
          <p:cNvPr id="1028" name="Picture 4" descr="\\mf2storage4.smb.ubrr.ru\UDTrans\u00033859\Desktop\recurs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54" y="2137172"/>
            <a:ext cx="6954838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3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76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80038"/>
            <a:ext cx="3680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SQL Tuning tips &amp; tricks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610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Уникальное значение полей индекса на основе рекурсивного запроса</a:t>
            </a:r>
            <a:endParaRPr lang="ru-RU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/>
              <a:t>5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pic>
        <p:nvPicPr>
          <p:cNvPr id="2052" name="Picture 4" descr="\\mf2storage4.smb.ubrr.ru\UDTrans\u00033859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45" y="2132856"/>
            <a:ext cx="7726363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3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5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0425"/>
            <a:ext cx="7920880" cy="1470025"/>
          </a:xfrm>
        </p:spPr>
        <p:txBody>
          <a:bodyPr/>
          <a:lstStyle/>
          <a:p>
            <a:r>
              <a:rPr lang="ru-RU" b="1" dirty="0" smtClean="0">
                <a:solidFill>
                  <a:srgbClr val="2F7CB6"/>
                </a:solidFill>
              </a:rPr>
              <a:t>Примеры реализованных задач на оптимизацию</a:t>
            </a:r>
            <a:endParaRPr lang="ru-RU" b="1" dirty="0">
              <a:solidFill>
                <a:srgbClr val="2F7CB6"/>
              </a:solidFill>
            </a:endParaRPr>
          </a:p>
        </p:txBody>
      </p:sp>
      <p:pic>
        <p:nvPicPr>
          <p:cNvPr id="3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88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3985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Примеры готовых задач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435707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В данном разделе предполагается рассмотреть на примере готовых </a:t>
            </a:r>
          </a:p>
          <a:p>
            <a:r>
              <a:rPr lang="ru-RU" sz="2200" dirty="0" smtClean="0"/>
              <a:t>задач используемые инструменты и подходы к оптимизации.</a:t>
            </a:r>
          </a:p>
          <a:p>
            <a:endParaRPr lang="en-US" sz="2200" dirty="0" smtClean="0"/>
          </a:p>
          <a:p>
            <a:r>
              <a:rPr lang="en-US" sz="2200" dirty="0" smtClean="0"/>
              <a:t>TWR-906: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В задаче был реализован поиск проблемных запросов.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Выявлены наиболее ресурсоемкие куски кода.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Реализован наименее затратный способ оптимизации,</a:t>
            </a:r>
          </a:p>
          <a:p>
            <a:pPr lvl="1"/>
            <a:r>
              <a:rPr lang="ru-RU" sz="2200" dirty="0" smtClean="0"/>
              <a:t>      позволяющий кратно сократить время работы функционала.</a:t>
            </a:r>
          </a:p>
          <a:p>
            <a:pPr marL="0" lvl="1"/>
            <a:endParaRPr lang="ru-RU" sz="2200" dirty="0"/>
          </a:p>
          <a:p>
            <a:pPr marL="0" lvl="1"/>
            <a:r>
              <a:rPr lang="en-US" sz="2200" dirty="0" smtClean="0"/>
              <a:t>TWR-612: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ru-RU" sz="2200" dirty="0" smtClean="0"/>
              <a:t>Реализован поиск проблемных запросов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ru-RU" sz="2200" dirty="0" smtClean="0"/>
              <a:t>Собрана необходимая аналитическая информация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ru-RU" sz="2200" dirty="0" smtClean="0"/>
              <a:t>Закреплены планы выполнения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/>
              <a:t>7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5373216"/>
            <a:ext cx="4352528" cy="1191764"/>
          </a:xfrm>
        </p:spPr>
        <p:txBody>
          <a:bodyPr>
            <a:normAutofit fontScale="70000" lnSpcReduction="20000"/>
          </a:bodyPr>
          <a:lstStyle/>
          <a:p>
            <a:endParaRPr lang="ru-RU" sz="1400" dirty="0" smtClean="0"/>
          </a:p>
          <a:p>
            <a:endParaRPr lang="ru-RU" sz="1400" dirty="0" smtClean="0"/>
          </a:p>
          <a:p>
            <a:endParaRPr lang="ru-RU" sz="1400" dirty="0" smtClean="0"/>
          </a:p>
          <a:p>
            <a:endParaRPr lang="ru-RU" sz="1400" dirty="0"/>
          </a:p>
          <a:p>
            <a:endParaRPr lang="ru-RU" sz="1400" dirty="0" smtClean="0"/>
          </a:p>
          <a:p>
            <a:endParaRPr lang="ru-RU" sz="1400" dirty="0"/>
          </a:p>
          <a:p>
            <a:r>
              <a:rPr lang="ru-RU" sz="1400" dirty="0" smtClean="0"/>
              <a:t>все свободны…</a:t>
            </a:r>
            <a:endParaRPr lang="ru-RU" sz="1400" dirty="0"/>
          </a:p>
        </p:txBody>
      </p:sp>
      <p:pic>
        <p:nvPicPr>
          <p:cNvPr id="6" name="Google Shape;93;p14" descr="C:\Users\operator\Desktop\Бардак с рабчего стола\U.png"/>
          <p:cNvPicPr preferRelativeResize="0"/>
          <p:nvPr/>
        </p:nvPicPr>
        <p:blipFill rotWithShape="1">
          <a:blip r:embed="rId2">
            <a:alphaModFix/>
          </a:blip>
          <a:srcRect t="21911" r="39138" b="2996"/>
          <a:stretch/>
        </p:blipFill>
        <p:spPr>
          <a:xfrm>
            <a:off x="4572127" y="1"/>
            <a:ext cx="4571982" cy="6857999"/>
          </a:xfrm>
          <a:prstGeom prst="rect">
            <a:avLst/>
          </a:prstGeom>
          <a:noFill/>
          <a:ln>
            <a:noFill/>
          </a:ln>
          <a:effectLst>
            <a:outerShdw blurRad="271463" dist="219075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33329" y="2276872"/>
            <a:ext cx="4536504" cy="1470025"/>
          </a:xfrm>
        </p:spPr>
        <p:txBody>
          <a:bodyPr/>
          <a:lstStyle/>
          <a:p>
            <a:r>
              <a:rPr lang="ru-RU" b="1" dirty="0" smtClean="0">
                <a:solidFill>
                  <a:srgbClr val="2F7CB6"/>
                </a:solidFill>
              </a:rPr>
              <a:t>Всем спасибо</a:t>
            </a:r>
            <a:endParaRPr lang="ru-RU" b="1" dirty="0">
              <a:solidFill>
                <a:srgbClr val="2F7C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9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310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Oracle 1</a:t>
            </a:r>
            <a:r>
              <a:rPr lang="ru-RU" sz="2800" b="1" dirty="0" smtClean="0"/>
              <a:t>2</a:t>
            </a:r>
            <a:r>
              <a:rPr lang="en-US" sz="2800" b="1" dirty="0" smtClean="0"/>
              <a:t>c Features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74309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Начиная с </a:t>
            </a:r>
            <a:r>
              <a:rPr lang="en-US" sz="2200" dirty="0" smtClean="0"/>
              <a:t>Oracle 12</a:t>
            </a:r>
            <a:r>
              <a:rPr lang="ru-RU" sz="2200" dirty="0" smtClean="0"/>
              <a:t>с появился новый синтаксический «сахар», </a:t>
            </a:r>
            <a:endParaRPr lang="en-US" sz="2200" dirty="0" smtClean="0"/>
          </a:p>
          <a:p>
            <a:r>
              <a:rPr lang="ru-RU" sz="2200" dirty="0" smtClean="0"/>
              <a:t>например, </a:t>
            </a:r>
            <a:r>
              <a:rPr lang="en-US" sz="2200" dirty="0" smtClean="0"/>
              <a:t>lateral , cross/outer apply, with function</a:t>
            </a:r>
            <a:r>
              <a:rPr lang="ru-RU" sz="2200" dirty="0" smtClean="0"/>
              <a:t>, </a:t>
            </a:r>
            <a:r>
              <a:rPr lang="en-US" sz="2200" dirty="0" smtClean="0"/>
              <a:t>json</a:t>
            </a:r>
            <a:r>
              <a:rPr lang="ru-RU" sz="2200" dirty="0" smtClean="0"/>
              <a:t> и тд.</a:t>
            </a:r>
          </a:p>
          <a:p>
            <a:r>
              <a:rPr lang="ru-RU" sz="2200" dirty="0" smtClean="0"/>
              <a:t>В данном разделе предлагается рассмотреть новые фичи, которые  так</a:t>
            </a:r>
          </a:p>
          <a:p>
            <a:r>
              <a:rPr lang="ru-RU" sz="2200" dirty="0" smtClean="0"/>
              <a:t>или иначе имеют отношение к </a:t>
            </a:r>
            <a:r>
              <a:rPr lang="en-US" sz="2200" dirty="0" smtClean="0"/>
              <a:t>Oracle 19c</a:t>
            </a:r>
            <a:r>
              <a:rPr lang="ru-RU" sz="2200" dirty="0" smtClean="0"/>
              <a:t>, либо просто достаточно </a:t>
            </a:r>
          </a:p>
          <a:p>
            <a:r>
              <a:rPr lang="ru-RU" sz="2200" dirty="0" smtClean="0"/>
              <a:t>интересны, чтобы обратить на них внимание.</a:t>
            </a:r>
            <a:endParaRPr lang="ru-RU" sz="2200" dirty="0"/>
          </a:p>
          <a:p>
            <a:endParaRPr lang="ru-RU" sz="2200" dirty="0" smtClean="0"/>
          </a:p>
          <a:p>
            <a:r>
              <a:rPr lang="ru-RU" sz="2200" dirty="0" smtClean="0"/>
              <a:t>Что нового и интересного: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Новые возможности синтаксиса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Новые возможности и трансформации оптимизатора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Новые возможности версии</a:t>
            </a:r>
            <a:r>
              <a:rPr lang="en-US" sz="2200" dirty="0" smtClean="0"/>
              <a:t>/</a:t>
            </a:r>
            <a:r>
              <a:rPr lang="ru-RU" sz="2200" dirty="0" smtClean="0"/>
              <a:t>инстанса</a:t>
            </a:r>
            <a:endParaRPr lang="en-US" sz="2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Новые системные пакеты</a:t>
            </a:r>
            <a:r>
              <a:rPr lang="en-US" sz="2200" dirty="0" smtClean="0"/>
              <a:t>/</a:t>
            </a:r>
            <a:r>
              <a:rPr lang="ru-RU" sz="2200" dirty="0" smtClean="0"/>
              <a:t>функции</a:t>
            </a:r>
            <a:endParaRPr lang="en-US" sz="2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Новые хинты</a:t>
            </a:r>
            <a:endParaRPr lang="ru-RU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75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310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Oracle 1</a:t>
            </a:r>
            <a:r>
              <a:rPr lang="ru-RU" sz="2800" b="1" dirty="0" smtClean="0"/>
              <a:t>2</a:t>
            </a:r>
            <a:r>
              <a:rPr lang="en-US" sz="2800" b="1" dirty="0" smtClean="0"/>
              <a:t>c Features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532272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Новые возможности синтаксиса: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Использование коррелированных запросов во </a:t>
            </a:r>
            <a:r>
              <a:rPr lang="en-US" sz="2200" dirty="0" smtClean="0"/>
              <a:t>FROM:</a:t>
            </a:r>
            <a:endParaRPr lang="ru-RU" sz="2200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200" dirty="0" smtClean="0"/>
              <a:t>Lateral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200" dirty="0" smtClean="0"/>
              <a:t>Outer/Cross apply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INLINE PLSQL FUNCTION: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ru-RU" sz="2200" dirty="0" smtClean="0"/>
              <a:t>Возможность использовать </a:t>
            </a:r>
            <a:r>
              <a:rPr lang="en-US" sz="2200" dirty="0" smtClean="0"/>
              <a:t>PLSQL</a:t>
            </a:r>
            <a:r>
              <a:rPr lang="ru-RU" sz="2200" dirty="0" smtClean="0"/>
              <a:t> код в </a:t>
            </a:r>
            <a:r>
              <a:rPr lang="en-US" sz="2200" dirty="0" smtClean="0"/>
              <a:t>SQL</a:t>
            </a:r>
            <a:r>
              <a:rPr lang="ru-RU" sz="2200" dirty="0" smtClean="0"/>
              <a:t> выражениях</a:t>
            </a:r>
          </a:p>
          <a:p>
            <a:pPr lvl="2"/>
            <a:r>
              <a:rPr lang="ru-RU" sz="2200" dirty="0"/>
              <a:t> </a:t>
            </a:r>
            <a:r>
              <a:rPr lang="ru-RU" sz="2200" dirty="0" smtClean="0"/>
              <a:t>     без предварительной компиляции </a:t>
            </a:r>
            <a:r>
              <a:rPr lang="en-US" sz="2200" dirty="0" smtClean="0"/>
              <a:t>PLSQL </a:t>
            </a:r>
            <a:r>
              <a:rPr lang="ru-RU" sz="2200" dirty="0" smtClean="0"/>
              <a:t>объектов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200" dirty="0" smtClean="0"/>
              <a:t>WITH_PLSQL </a:t>
            </a:r>
            <a:r>
              <a:rPr lang="ru-RU" sz="2200" dirty="0" smtClean="0"/>
              <a:t>подсказка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JSON</a:t>
            </a:r>
            <a:endParaRPr lang="ru-RU" sz="2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etc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sz="2200" dirty="0"/>
          </a:p>
          <a:p>
            <a:pPr marL="0" lvl="1"/>
            <a:r>
              <a:rPr lang="ru-RU" sz="2200" dirty="0" smtClean="0"/>
              <a:t>Начиная с </a:t>
            </a:r>
            <a:r>
              <a:rPr lang="en-US" sz="2200" dirty="0" smtClean="0"/>
              <a:t>Oracle 19c</a:t>
            </a:r>
            <a:r>
              <a:rPr lang="ru-RU" sz="2200" dirty="0" smtClean="0"/>
              <a:t> возможности обработки </a:t>
            </a:r>
            <a:r>
              <a:rPr lang="en-US" sz="2200" dirty="0" smtClean="0"/>
              <a:t>JSON</a:t>
            </a:r>
            <a:r>
              <a:rPr lang="ru-RU" sz="2200" dirty="0" smtClean="0"/>
              <a:t> были расширены </a:t>
            </a:r>
          </a:p>
          <a:p>
            <a:pPr marL="0" lvl="1"/>
            <a:r>
              <a:rPr lang="ru-RU" sz="2200" dirty="0" smtClean="0"/>
              <a:t>за счет добавления новых функций.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310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Oracle 1</a:t>
            </a:r>
            <a:r>
              <a:rPr lang="ru-RU" sz="2800" b="1" dirty="0"/>
              <a:t>9</a:t>
            </a:r>
            <a:r>
              <a:rPr lang="en-US" sz="2800" b="1" dirty="0" smtClean="0"/>
              <a:t>c Features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168455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Новые возможности синтаксиса: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LISTAGG DISTINCT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ru-RU" sz="2200" dirty="0" smtClean="0"/>
              <a:t>Наконец </a:t>
            </a:r>
            <a:r>
              <a:rPr lang="en-US" sz="2200" dirty="0" smtClean="0"/>
              <a:t>LISTAGG</a:t>
            </a:r>
            <a:r>
              <a:rPr lang="ru-RU" sz="2200" dirty="0" smtClean="0"/>
              <a:t> можно использовать с </a:t>
            </a:r>
            <a:r>
              <a:rPr lang="en-US" sz="2200" dirty="0" smtClean="0"/>
              <a:t>DISTINCT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JSON</a:t>
            </a:r>
            <a:endParaRPr lang="ru-RU" sz="2200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/>
              <a:t>JSON_MERGEPATCH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/>
              <a:t>JSON_OBJECT / _ARRAY</a:t>
            </a:r>
            <a:r>
              <a:rPr lang="ru-RU" sz="2400" dirty="0" smtClean="0"/>
              <a:t> </a:t>
            </a:r>
            <a:r>
              <a:rPr lang="en-US" sz="2400" dirty="0" smtClean="0"/>
              <a:t>/ _AGG</a:t>
            </a:r>
            <a:endParaRPr lang="en-US" sz="2400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200" dirty="0" smtClean="0"/>
              <a:t>etc.</a:t>
            </a:r>
            <a:endParaRPr lang="ru-RU" sz="2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SQL Macros (starting from 19.7)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ru-RU" sz="2200" dirty="0" smtClean="0"/>
              <a:t> новые возможности </a:t>
            </a:r>
            <a:r>
              <a:rPr lang="en-US" sz="2200" dirty="0" smtClean="0"/>
              <a:t>PLSQL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etc.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0" lvl="1"/>
            <a:r>
              <a:rPr lang="ru-RU" sz="2200" dirty="0" smtClean="0"/>
              <a:t>Начиная с </a:t>
            </a:r>
            <a:r>
              <a:rPr lang="en-US" sz="2200" dirty="0" smtClean="0"/>
              <a:t>Oracle 21c</a:t>
            </a:r>
            <a:r>
              <a:rPr lang="ru-RU" sz="2200" dirty="0" smtClean="0"/>
              <a:t> возможности языка </a:t>
            </a:r>
            <a:r>
              <a:rPr lang="en-US" sz="2200" dirty="0" smtClean="0"/>
              <a:t>PL/SQL </a:t>
            </a:r>
            <a:r>
              <a:rPr lang="ru-RU" sz="2200" dirty="0" smtClean="0"/>
              <a:t>были значительно</a:t>
            </a:r>
          </a:p>
          <a:p>
            <a:pPr marL="0" lvl="1"/>
            <a:r>
              <a:rPr lang="ru-RU" sz="2200" dirty="0" smtClean="0"/>
              <a:t>расширены за счет возможности использовать </a:t>
            </a:r>
            <a:r>
              <a:rPr lang="en-US" sz="2200" dirty="0" smtClean="0"/>
              <a:t>JavaScript </a:t>
            </a:r>
            <a:r>
              <a:rPr lang="ru-RU" sz="2200" dirty="0" smtClean="0"/>
              <a:t>и </a:t>
            </a:r>
            <a:r>
              <a:rPr lang="en-US" sz="2200" dirty="0" smtClean="0"/>
              <a:t>Python</a:t>
            </a:r>
            <a:r>
              <a:rPr lang="ru-RU" sz="2200" dirty="0" smtClean="0"/>
              <a:t>.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3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580038"/>
            <a:ext cx="310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Oracle 1</a:t>
            </a:r>
            <a:r>
              <a:rPr lang="ru-RU" sz="2800" b="1" dirty="0"/>
              <a:t>9</a:t>
            </a:r>
            <a:r>
              <a:rPr lang="en-US" sz="2800" b="1" dirty="0" smtClean="0"/>
              <a:t>c Features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7158050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Новые возможности оптимизатора </a:t>
            </a:r>
            <a:r>
              <a:rPr lang="en-US" sz="2200" dirty="0" smtClean="0"/>
              <a:t>/</a:t>
            </a:r>
            <a:r>
              <a:rPr lang="ru-RU" sz="2200" dirty="0" smtClean="0"/>
              <a:t> БД</a:t>
            </a:r>
            <a:endParaRPr lang="en-US" sz="2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Автоматическое индексирование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Real-Time </a:t>
            </a:r>
            <a:r>
              <a:rPr lang="ru-RU" sz="2200" dirty="0" smtClean="0"/>
              <a:t>статистика </a:t>
            </a:r>
            <a:r>
              <a:rPr lang="en-US" sz="2200" dirty="0" smtClean="0"/>
              <a:t>DML </a:t>
            </a:r>
            <a:r>
              <a:rPr lang="ru-RU" sz="2200" dirty="0" smtClean="0"/>
              <a:t>операций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Высокочастотный сбор статистики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Автоматическое управление планами выполнения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Отчет по использованию хинтов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etc.</a:t>
            </a:r>
          </a:p>
          <a:p>
            <a:endParaRPr lang="en-US" sz="2200" dirty="0"/>
          </a:p>
          <a:p>
            <a:r>
              <a:rPr lang="ru-RU" sz="2200" dirty="0" smtClean="0"/>
              <a:t>Пакеты: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DBMS_AUTO_INDEX</a:t>
            </a:r>
            <a:endParaRPr lang="ru-RU" sz="2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DBMS_SQLDIAG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DBMS_XPLAN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etc.</a:t>
            </a:r>
            <a:endParaRPr lang="ru-RU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172399" y="6479135"/>
            <a:ext cx="10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ru-RU" dirty="0" smtClean="0"/>
              <a:t>48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1268760"/>
            <a:ext cx="3600400" cy="0"/>
          </a:xfrm>
          <a:prstGeom prst="line">
            <a:avLst/>
          </a:prstGeom>
          <a:ln w="19050">
            <a:solidFill>
              <a:srgbClr val="2F7CB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3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0425"/>
            <a:ext cx="7920880" cy="1470025"/>
          </a:xfrm>
        </p:spPr>
        <p:txBody>
          <a:bodyPr/>
          <a:lstStyle/>
          <a:p>
            <a:r>
              <a:rPr lang="ru-RU" b="1" dirty="0" smtClean="0">
                <a:solidFill>
                  <a:srgbClr val="2F7CB6"/>
                </a:solidFill>
              </a:rPr>
              <a:t>Работа с </a:t>
            </a:r>
            <a:br>
              <a:rPr lang="ru-RU" b="1" dirty="0" smtClean="0">
                <a:solidFill>
                  <a:srgbClr val="2F7CB6"/>
                </a:solidFill>
              </a:rPr>
            </a:br>
            <a:r>
              <a:rPr lang="ru-RU" b="1" dirty="0" smtClean="0">
                <a:solidFill>
                  <a:srgbClr val="2F7CB6"/>
                </a:solidFill>
              </a:rPr>
              <a:t>аналитическими инструменты</a:t>
            </a:r>
            <a:endParaRPr lang="ru-RU" b="1" dirty="0">
              <a:solidFill>
                <a:srgbClr val="2F7CB6"/>
              </a:solidFill>
            </a:endParaRPr>
          </a:p>
        </p:txBody>
      </p:sp>
      <p:pic>
        <p:nvPicPr>
          <p:cNvPr id="3" name="Google Shape;109;p16" descr="C:\Users\operator\Desktop\Бардак с рабчего стола\U.png"/>
          <p:cNvPicPr preferRelativeResize="0"/>
          <p:nvPr/>
        </p:nvPicPr>
        <p:blipFill rotWithShape="1">
          <a:blip r:embed="rId2">
            <a:alphaModFix amt="12000"/>
          </a:blip>
          <a:srcRect t="21911" r="39139" b="2996"/>
          <a:stretch/>
        </p:blipFill>
        <p:spPr>
          <a:xfrm>
            <a:off x="4499992" y="1"/>
            <a:ext cx="4644017" cy="696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77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1700</Words>
  <Application>Microsoft Office PowerPoint</Application>
  <PresentationFormat>Экран (4:3)</PresentationFormat>
  <Paragraphs>389</Paragraphs>
  <Slides>48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Тема Office</vt:lpstr>
      <vt:lpstr>Oracle SQL Tuning</vt:lpstr>
      <vt:lpstr>Презентация PowerPoint</vt:lpstr>
      <vt:lpstr>Презентация PowerPoint</vt:lpstr>
      <vt:lpstr>Новые возможности синтаксиса/оптимизатора/БД</vt:lpstr>
      <vt:lpstr>Презентация PowerPoint</vt:lpstr>
      <vt:lpstr>Презентация PowerPoint</vt:lpstr>
      <vt:lpstr>Презентация PowerPoint</vt:lpstr>
      <vt:lpstr>Презентация PowerPoint</vt:lpstr>
      <vt:lpstr>Работа с  аналитическими инструменты</vt:lpstr>
      <vt:lpstr>Презентация PowerPoint</vt:lpstr>
      <vt:lpstr>Презентация PowerPoint</vt:lpstr>
      <vt:lpstr>Презентация PowerPoint</vt:lpstr>
      <vt:lpstr>Презентация PowerPoint</vt:lpstr>
      <vt:lpstr>Встроенные DBMS пакеты</vt:lpstr>
      <vt:lpstr>Презентация PowerPoint</vt:lpstr>
      <vt:lpstr>Презентация PowerPoint</vt:lpstr>
      <vt:lpstr>Статистика и  параметры оптимизатора</vt:lpstr>
      <vt:lpstr>Презентация PowerPoint</vt:lpstr>
      <vt:lpstr>Презентация PowerPoint</vt:lpstr>
      <vt:lpstr>Пути доступа к данным</vt:lpstr>
      <vt:lpstr>Презентация PowerPoint</vt:lpstr>
      <vt:lpstr>Презентация PowerPoint</vt:lpstr>
      <vt:lpstr>Методы соединений  наборов данных</vt:lpstr>
      <vt:lpstr>Презентация PowerPoint</vt:lpstr>
      <vt:lpstr>Презентация PowerPoint</vt:lpstr>
      <vt:lpstr>Презентация PowerPoint</vt:lpstr>
      <vt:lpstr>Группировка/сортировка</vt:lpstr>
      <vt:lpstr>Презентация PowerPoint</vt:lpstr>
      <vt:lpstr>Презентация PowerPoint</vt:lpstr>
      <vt:lpstr>Wait events</vt:lpstr>
      <vt:lpstr>Презентация PowerPoint</vt:lpstr>
      <vt:lpstr>Презентация PowerPoint</vt:lpstr>
      <vt:lpstr>Презентация PowerPoint</vt:lpstr>
      <vt:lpstr>Построение плана выполнения</vt:lpstr>
      <vt:lpstr>Презентация PowerPoint</vt:lpstr>
      <vt:lpstr>Презентация PowerPoint</vt:lpstr>
      <vt:lpstr>Чтение плана выполнения</vt:lpstr>
      <vt:lpstr>Презентация PowerPoint</vt:lpstr>
      <vt:lpstr>Презентация PowerPoint</vt:lpstr>
      <vt:lpstr>SQL Plan Management</vt:lpstr>
      <vt:lpstr>Презентация PowerPoint</vt:lpstr>
      <vt:lpstr>SQL Tuning tips &amp; tricks</vt:lpstr>
      <vt:lpstr>Презентация PowerPoint</vt:lpstr>
      <vt:lpstr>Презентация PowerPoint</vt:lpstr>
      <vt:lpstr>Презентация PowerPoint</vt:lpstr>
      <vt:lpstr>Примеры реализованных задач на оптимизацию</vt:lpstr>
      <vt:lpstr>Презентация PowerPoint</vt:lpstr>
      <vt:lpstr>Всем спасибо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Быков Дмитрий Викторович</dc:creator>
  <cp:lastModifiedBy>Быков Дмитрий Викторович</cp:lastModifiedBy>
  <cp:revision>81</cp:revision>
  <dcterms:created xsi:type="dcterms:W3CDTF">2023-01-13T10:56:48Z</dcterms:created>
  <dcterms:modified xsi:type="dcterms:W3CDTF">2023-06-20T08:05:18Z</dcterms:modified>
</cp:coreProperties>
</file>