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21d484d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21d484d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21d484d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21d484d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21d484d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21d484d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21d484d6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21d484d6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21d484d6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21d484d6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21d484d6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21d484d6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21d484d6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21d484d6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8uiKJRQdpHw-FSXyawbaW5ms5HHIcykk/view" TargetMode="External"/><Relationship Id="rId4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WhatsApp Video 2025-06-12 at 10.58.27 PM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54900"/>
            <a:ext cx="8839200" cy="440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616075" y="1441350"/>
            <a:ext cx="77106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Invisible en el aula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248050" y="1482000"/>
            <a:ext cx="4045200" cy="217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44">
                <a:solidFill>
                  <a:schemeClr val="lt1"/>
                </a:solidFill>
              </a:rPr>
              <a:t>¿Qué pasa con la atención a la discapacidad en las escuelas?</a:t>
            </a:r>
            <a:endParaRPr sz="2644">
              <a:solidFill>
                <a:schemeClr val="lt1"/>
              </a:solidFill>
            </a:endParaRPr>
          </a:p>
        </p:txBody>
      </p:sp>
      <p:pic>
        <p:nvPicPr>
          <p:cNvPr id="65" name="Google Shape;65;p15" title="foto slide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600" y="460500"/>
            <a:ext cx="4222500" cy="422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50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900"/>
                                        <p:tgtEl>
                                          <p:spTgt spid="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8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221725" y="168275"/>
            <a:ext cx="5406600" cy="9408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2320">
                <a:solidFill>
                  <a:schemeClr val="accent1"/>
                </a:solidFill>
              </a:rPr>
              <a:t>Generalidades del estudio</a:t>
            </a:r>
            <a:endParaRPr b="1" sz="2320">
              <a:solidFill>
                <a:schemeClr val="accent1"/>
              </a:solidFill>
            </a:endParaRPr>
          </a:p>
        </p:txBody>
      </p:sp>
      <p:pic>
        <p:nvPicPr>
          <p:cNvPr id="71" name="Google Shape;71;p16" title="mapa-division-politica-region-caribe-Photoroo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625" y="967975"/>
            <a:ext cx="4154974" cy="42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 title="ubicacion (1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7850" y="1739629"/>
            <a:ext cx="1672576" cy="94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 title="escuela (1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80313" y="3256891"/>
            <a:ext cx="2247299" cy="1264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 title="discapacidad (1)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68400" y="3730975"/>
            <a:ext cx="2038301" cy="11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4969488" y="1223125"/>
            <a:ext cx="1698900" cy="77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lt1"/>
                </a:solidFill>
              </a:rPr>
              <a:t>8</a:t>
            </a:r>
            <a:r>
              <a:rPr lang="es-419" sz="1700">
                <a:solidFill>
                  <a:schemeClr val="lt1"/>
                </a:solidFill>
              </a:rPr>
              <a:t> departamentos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7337850" y="1189475"/>
            <a:ext cx="1486500" cy="5727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lt1"/>
                </a:solidFill>
              </a:rPr>
              <a:t>194 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lt1"/>
                </a:solidFill>
              </a:rPr>
              <a:t>municipios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4183800" y="2406728"/>
            <a:ext cx="1698900" cy="940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lt1"/>
                </a:solidFill>
              </a:rPr>
              <a:t>4595</a:t>
            </a:r>
            <a:endParaRPr sz="1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lt1"/>
                </a:solidFill>
              </a:rPr>
              <a:t>Instituciones Educativas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6851300" y="2814175"/>
            <a:ext cx="1672500" cy="1021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lt1"/>
                </a:solidFill>
              </a:rPr>
              <a:t>773 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lt1"/>
                </a:solidFill>
              </a:rPr>
              <a:t>II.EE.  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600">
                <a:solidFill>
                  <a:schemeClr val="lt1"/>
                </a:solidFill>
              </a:rPr>
              <a:t>con atención a estudiantes 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2802600" y="4887975"/>
            <a:ext cx="6032700" cy="4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chemeClr val="accent1"/>
                </a:solidFill>
              </a:rPr>
              <a:t>(Base de datos Ministerios de Educación Nacional, 2016)</a:t>
            </a:r>
            <a:endParaRPr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01175" y="271700"/>
            <a:ext cx="77106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¿Qué encontramos?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150" y="1290259"/>
            <a:ext cx="4270825" cy="2308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8600" y="1253144"/>
            <a:ext cx="3883850" cy="2382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01175" y="271700"/>
            <a:ext cx="7710600" cy="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¿Qué encontramos?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 rotWithShape="1">
          <a:blip r:embed="rId4">
            <a:alphaModFix/>
          </a:blip>
          <a:srcRect b="0" l="0" r="1205" t="2505"/>
          <a:stretch/>
        </p:blipFill>
        <p:spPr>
          <a:xfrm>
            <a:off x="747526" y="1111375"/>
            <a:ext cx="7370100" cy="387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65500" y="288450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</a:rPr>
              <a:t>¿Qué hay detrás?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98" name="Google Shape;98;p19" title="167499396112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9512" y="171125"/>
            <a:ext cx="3584536" cy="48012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69800" y="1986925"/>
            <a:ext cx="3840900" cy="15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-419" sz="1800">
                <a:solidFill>
                  <a:schemeClr val="lt1"/>
                </a:solidFill>
              </a:rPr>
              <a:t>Infraestructura precaria</a:t>
            </a:r>
            <a:br>
              <a:rPr lang="es-419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-419" sz="1800">
                <a:solidFill>
                  <a:schemeClr val="lt1"/>
                </a:solidFill>
              </a:rPr>
              <a:t>Falta de formación docente</a:t>
            </a:r>
            <a:br>
              <a:rPr lang="es-419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s-419" sz="1800">
                <a:solidFill>
                  <a:schemeClr val="lt1"/>
                </a:solidFill>
              </a:rPr>
              <a:t>Invisibilidad en registros</a:t>
            </a:r>
            <a:endParaRPr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649800" y="309925"/>
            <a:ext cx="8202600" cy="8535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rgbClr val="3C78D8"/>
                </a:solidFill>
              </a:rPr>
              <a:t>Que la educación no dependa del lugar en el que vivimos</a:t>
            </a:r>
            <a:endParaRPr b="1">
              <a:solidFill>
                <a:srgbClr val="3C78D8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0375" y="1757588"/>
            <a:ext cx="3781451" cy="20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649800" y="4258125"/>
            <a:ext cx="865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B5394"/>
                </a:solidFill>
              </a:rPr>
              <a:t>Donde haya una escuela, debe haber derecho a aprender. </a:t>
            </a:r>
            <a:endParaRPr>
              <a:solidFill>
                <a:srgbClr val="0B539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B5394"/>
                </a:solidFill>
              </a:rPr>
              <a:t>Y donde haya un niño/a, debe haber esperanza.</a:t>
            </a:r>
            <a:endParaRPr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