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80" r:id="rId4"/>
    <p:sldId id="281" r:id="rId5"/>
    <p:sldId id="274" r:id="rId6"/>
    <p:sldId id="275" r:id="rId7"/>
    <p:sldId id="279" r:id="rId8"/>
    <p:sldId id="278" r:id="rId9"/>
    <p:sldId id="276" r:id="rId10"/>
    <p:sldId id="269" r:id="rId11"/>
    <p:sldId id="271" r:id="rId12"/>
    <p:sldId id="273" r:id="rId13"/>
    <p:sldId id="272" r:id="rId14"/>
    <p:sldId id="282" r:id="rId15"/>
    <p:sldId id="270" r:id="rId16"/>
    <p:sldId id="257" r:id="rId17"/>
    <p:sldId id="283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367E6-7604-46B7-857F-67FEDB1C04AB}" v="14" dt="2023-12-27T13:01:34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6247" autoAdjust="0"/>
  </p:normalViewPr>
  <p:slideViewPr>
    <p:cSldViewPr snapToGrid="0">
      <p:cViewPr varScale="1">
        <p:scale>
          <a:sx n="82" d="100"/>
          <a:sy n="82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../embeddings/oleObject7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david_escobar_chilecompra_cl/Documents/Escritorio/Trabajo/Proveedores%20locales%20y%20CA/Proveedores%20locales%20y%20CA%20TRABAJ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david_escobar_chilecompra_cl/Documents/Escritorio/Trabajo/Proveedores%20locales%20y%20CA/Proveedores%20locales%20y%20CA%20TRABAJ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david_escobar_chilecompra_cl/Documents/Escritorio/Trabajo/Proveedores%20locales%20y%20CA/Proveedores%20locales%20y%20CA%20TRABAJ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david_escobar_chilecompra_cl/Documents/Escritorio/Trabajo/Proveedores%20locales%20y%20CA/Proveedores%20locales%20y%20CA%20TRABAJ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david_escobar_chilecompra_cl/Documents/Escritorio/Trabajo/Proveedores%20locales%20y%20CA/Proveedores%20locales%20y%20CA%20TRABAJ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Con región</a:t>
            </a:r>
            <a:r>
              <a:rPr lang="es-CL" baseline="0" dirty="0"/>
              <a:t> de unidad de compra</a:t>
            </a:r>
            <a:endParaRPr lang="es-C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48-43CF-AA32-110894EFC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48-43CF-AA32-110894EFCC01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'[Proveedores locales y CA TRABAJO.xlsx]Tablas y gráficos'!$C$10:$C$11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'[Proveedores locales y CA TRABAJO.xlsx]Tablas y gráficos'!$Q$10:$Q$11</c:f>
              <c:numCache>
                <c:formatCode>_(* #,##0_);_(* \(#,##0\);_(* "-"_);_(@_)</c:formatCode>
                <c:ptCount val="2"/>
                <c:pt idx="0">
                  <c:v>255824267.62226415</c:v>
                </c:pt>
                <c:pt idx="1">
                  <c:v>234046207.66157663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48-43CF-AA32-110894EFC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Monto transado</a:t>
            </a:r>
            <a:r>
              <a:rPr lang="en-US" sz="1600" baseline="0"/>
              <a:t> en compras entre 30 y 100 UTM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E-45BC-B467-033ACAE03C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5E-45BC-B467-033ACAE03C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05E-45BC-B467-033ACAE03C4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05E-45BC-B467-033ACAE03C4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05E-45BC-B467-033ACAE03C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'[Proveedores locales y CA TRABAJO.xlsx]Anexo'!$B$17:$B$19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'[Proveedores locales y CA TRABAJO.xlsx]Anexo'!$D$17:$D$19</c:f>
              <c:numCache>
                <c:formatCode>0.0%</c:formatCode>
                <c:ptCount val="3"/>
                <c:pt idx="0">
                  <c:v>0.47612285237912244</c:v>
                </c:pt>
                <c:pt idx="1">
                  <c:v>0.51757605582001287</c:v>
                </c:pt>
                <c:pt idx="2">
                  <c:v>6.3010918008647469E-3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5E-45BC-B467-033ACAE03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Localidad proveedores y tamaño</a:t>
            </a:r>
            <a:r>
              <a:rPr lang="es-CL" baseline="0"/>
              <a:t> de empresa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'[Proveedores locales y CA TRABAJO.xlsx]QUERY'!$C$156</c:f>
              <c:strCache>
                <c:ptCount val="1"/>
                <c:pt idx="0">
                  <c:v>Mipyme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'[Proveedores locales y CA TRABAJO.xlsx]QUERY'!$D$155:$E$155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'[Proveedores locales y CA TRABAJO.xlsx]QUERY'!$D$156:$E$156</c:f>
              <c:numCache>
                <c:formatCode>_(* #,##0_);_(* \(#,##0\);_(* "-"_);_(@_)</c:formatCode>
                <c:ptCount val="2"/>
                <c:pt idx="0">
                  <c:v>188.42322543214198</c:v>
                </c:pt>
                <c:pt idx="1">
                  <c:v>190.71357733708501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7-4836-A673-CD05D65718BB}"/>
            </c:ext>
          </c:extLst>
        </c:ser>
        <c:ser>
          <c:idx val="1"/>
          <c:order val="1"/>
          <c:tx>
            <c:strRef>
              <c:f>'[Proveedores locales y CA TRABAJO.xlsx]QUERY'!$C$157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'[Proveedores locales y CA TRABAJO.xlsx]QUERY'!$D$155:$E$155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'[Proveedores locales y CA TRABAJO.xlsx]QUERY'!$D$157:$E$157</c:f>
              <c:numCache>
                <c:formatCode>_(* #,##0_);_(* \(#,##0\);_(* "-"_);_(@_)</c:formatCode>
                <c:ptCount val="2"/>
                <c:pt idx="0">
                  <c:v>100.81042047596499</c:v>
                </c:pt>
                <c:pt idx="1">
                  <c:v>71.964938522090193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47-4836-A673-CD05D65718BB}"/>
            </c:ext>
          </c:extLst>
        </c:ser>
        <c:ser>
          <c:idx val="2"/>
          <c:order val="2"/>
          <c:tx>
            <c:strRef>
              <c:f>'[Proveedores locales y CA TRABAJO.xlsx]QUERY'!$C$158</c:f>
              <c:strCache>
                <c:ptCount val="1"/>
                <c:pt idx="0">
                  <c:v>Sin Dato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TRABAJO.xlsx]QUERY'!$D$155:$E$155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'[Proveedores locales y CA TRABAJO.xlsx]QUERY'!$D$158:$E$158</c:f>
              <c:numCache>
                <c:formatCode>_(* #,##0_);_(* \(#,##0\);_(* "-"_);_(@_)</c:formatCode>
                <c:ptCount val="2"/>
                <c:pt idx="0">
                  <c:v>2.17629333579558</c:v>
                </c:pt>
                <c:pt idx="1">
                  <c:v>4.0088707916916597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47-4836-A673-CD05D6571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4186031"/>
        <c:axId val="537119263"/>
      </c:barChart>
      <c:catAx>
        <c:axId val="784186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7119263"/>
        <c:crosses val="autoZero"/>
        <c:auto val="1"/>
        <c:lblAlgn val="ctr"/>
        <c:lblOffset val="100"/>
        <c:noMultiLvlLbl val="0"/>
      </c:catAx>
      <c:valAx>
        <c:axId val="5371192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Miilones 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crossAx val="784186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Montos Transados 2023 en CA, proveedores MIPYME, MILLONES USD</a:t>
            </a:r>
          </a:p>
          <a:p>
            <a:pPr>
              <a:defRPr b="1"/>
            </a:pPr>
            <a:r>
              <a:rPr lang="es-CL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(No se considera reg. Metropolitana)</a:t>
            </a:r>
          </a:p>
        </c:rich>
      </c:tx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'[Proveedores locales y CA TRABAJO.xlsx]reg_tipo'!$AG$4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TRABAJO.xlsx]reg_tipo'!$AF$5:$AF$19</c:f>
              <c:strCache>
                <c:ptCount val="15"/>
                <c:pt idx="0">
                  <c:v>Tarapacá</c:v>
                </c:pt>
                <c:pt idx="1">
                  <c:v>Antofagasta</c:v>
                </c:pt>
                <c:pt idx="2">
                  <c:v>Atacama</c:v>
                </c:pt>
                <c:pt idx="3">
                  <c:v>Coquimbo</c:v>
                </c:pt>
                <c:pt idx="4">
                  <c:v>Valparaíso</c:v>
                </c:pt>
                <c:pt idx="5">
                  <c:v>Lib. Gral. Bdo. O'Higgins</c:v>
                </c:pt>
                <c:pt idx="6">
                  <c:v>Maule</c:v>
                </c:pt>
                <c:pt idx="7">
                  <c:v>Bío-Bío</c:v>
                </c:pt>
                <c:pt idx="8">
                  <c:v>Araucanía</c:v>
                </c:pt>
                <c:pt idx="9">
                  <c:v>Los Lagos</c:v>
                </c:pt>
                <c:pt idx="10">
                  <c:v>Aysén</c:v>
                </c:pt>
                <c:pt idx="11">
                  <c:v>Magallanes y Antártica</c:v>
                </c:pt>
                <c:pt idx="12">
                  <c:v>Los Ríos</c:v>
                </c:pt>
                <c:pt idx="13">
                  <c:v>Arica y Parinacota</c:v>
                </c:pt>
                <c:pt idx="14">
                  <c:v>Ñuble</c:v>
                </c:pt>
              </c:strCache>
            </c:strRef>
          </c:cat>
          <c:val>
            <c:numRef>
              <c:f>'[Proveedores locales y CA TRABAJO.xlsx]reg_tipo'!$AG$5:$AG$19</c:f>
              <c:numCache>
                <c:formatCode>_ * #,##0.0_ ;_ * \-#,##0.0_ ;_ * "-"_ ;_ @_ </c:formatCode>
                <c:ptCount val="15"/>
                <c:pt idx="0">
                  <c:v>3.520587267702588</c:v>
                </c:pt>
                <c:pt idx="1">
                  <c:v>3.5200333839490221</c:v>
                </c:pt>
                <c:pt idx="2">
                  <c:v>3.503366351365834</c:v>
                </c:pt>
                <c:pt idx="3">
                  <c:v>6.234111592215589</c:v>
                </c:pt>
                <c:pt idx="4">
                  <c:v>16.92484390889485</c:v>
                </c:pt>
                <c:pt idx="5">
                  <c:v>11.19862988020501</c:v>
                </c:pt>
                <c:pt idx="6">
                  <c:v>12.868880476297431</c:v>
                </c:pt>
                <c:pt idx="7">
                  <c:v>16.713037639748869</c:v>
                </c:pt>
                <c:pt idx="8">
                  <c:v>14.22803339680901</c:v>
                </c:pt>
                <c:pt idx="9">
                  <c:v>9.6876285382850931</c:v>
                </c:pt>
                <c:pt idx="10">
                  <c:v>4.3954315561497159</c:v>
                </c:pt>
                <c:pt idx="11">
                  <c:v>4.6295375643114678</c:v>
                </c:pt>
                <c:pt idx="12">
                  <c:v>4.7838375984389971</c:v>
                </c:pt>
                <c:pt idx="13">
                  <c:v>3.484123174322689</c:v>
                </c:pt>
                <c:pt idx="14">
                  <c:v>4.7615063552843804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9-41C9-9E40-549F769DAB76}"/>
            </c:ext>
          </c:extLst>
        </c:ser>
        <c:ser>
          <c:idx val="1"/>
          <c:order val="1"/>
          <c:tx>
            <c:strRef>
              <c:f>'[Proveedores locales y CA TRABAJO.xlsx]reg_tipo'!$AH$4</c:f>
              <c:strCache>
                <c:ptCount val="1"/>
                <c:pt idx="0">
                  <c:v>RM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TRABAJO.xlsx]reg_tipo'!$AF$5:$AF$19</c:f>
              <c:strCache>
                <c:ptCount val="15"/>
                <c:pt idx="0">
                  <c:v>Tarapacá</c:v>
                </c:pt>
                <c:pt idx="1">
                  <c:v>Antofagasta</c:v>
                </c:pt>
                <c:pt idx="2">
                  <c:v>Atacama</c:v>
                </c:pt>
                <c:pt idx="3">
                  <c:v>Coquimbo</c:v>
                </c:pt>
                <c:pt idx="4">
                  <c:v>Valparaíso</c:v>
                </c:pt>
                <c:pt idx="5">
                  <c:v>Lib. Gral. Bdo. O'Higgins</c:v>
                </c:pt>
                <c:pt idx="6">
                  <c:v>Maule</c:v>
                </c:pt>
                <c:pt idx="7">
                  <c:v>Bío-Bío</c:v>
                </c:pt>
                <c:pt idx="8">
                  <c:v>Araucanía</c:v>
                </c:pt>
                <c:pt idx="9">
                  <c:v>Los Lagos</c:v>
                </c:pt>
                <c:pt idx="10">
                  <c:v>Aysén</c:v>
                </c:pt>
                <c:pt idx="11">
                  <c:v>Magallanes y Antártica</c:v>
                </c:pt>
                <c:pt idx="12">
                  <c:v>Los Ríos</c:v>
                </c:pt>
                <c:pt idx="13">
                  <c:v>Arica y Parinacota</c:v>
                </c:pt>
                <c:pt idx="14">
                  <c:v>Ñuble</c:v>
                </c:pt>
              </c:strCache>
            </c:strRef>
          </c:cat>
          <c:val>
            <c:numRef>
              <c:f>'[Proveedores locales y CA TRABAJO.xlsx]reg_tipo'!$AH$5:$AH$19</c:f>
              <c:numCache>
                <c:formatCode>_ * #,##0.0_ ;_ * \-#,##0.0_ ;_ * "-"_ ;_ @_ </c:formatCode>
                <c:ptCount val="15"/>
                <c:pt idx="0">
                  <c:v>2.6335693386710859</c:v>
                </c:pt>
                <c:pt idx="1">
                  <c:v>2.7287508428190459</c:v>
                </c:pt>
                <c:pt idx="2">
                  <c:v>2.8999797806425618</c:v>
                </c:pt>
                <c:pt idx="3">
                  <c:v>5.9550898400560692</c:v>
                </c:pt>
                <c:pt idx="4">
                  <c:v>18.331953351347419</c:v>
                </c:pt>
                <c:pt idx="5">
                  <c:v>7.5353635403651253</c:v>
                </c:pt>
                <c:pt idx="6">
                  <c:v>8.4873068937996194</c:v>
                </c:pt>
                <c:pt idx="7">
                  <c:v>9.4300354100779575</c:v>
                </c:pt>
                <c:pt idx="8">
                  <c:v>8.145069756506274</c:v>
                </c:pt>
                <c:pt idx="9">
                  <c:v>6.6530894178345656</c:v>
                </c:pt>
                <c:pt idx="10">
                  <c:v>1.7479587921784461</c:v>
                </c:pt>
                <c:pt idx="11">
                  <c:v>1.5544748482041979</c:v>
                </c:pt>
                <c:pt idx="12">
                  <c:v>3.9645682595345688</c:v>
                </c:pt>
                <c:pt idx="13">
                  <c:v>1.8606692436500361</c:v>
                </c:pt>
                <c:pt idx="14">
                  <c:v>4.0895316390556156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9-41C9-9E40-549F769DAB76}"/>
            </c:ext>
          </c:extLst>
        </c:ser>
        <c:ser>
          <c:idx val="2"/>
          <c:order val="2"/>
          <c:tx>
            <c:strRef>
              <c:f>'[Proveedores locales y CA TRABAJO.xlsx]reg_tipo'!$AI$4</c:f>
              <c:strCache>
                <c:ptCount val="1"/>
                <c:pt idx="0">
                  <c:v>OTRAS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TRABAJO.xlsx]reg_tipo'!$AF$5:$AF$19</c:f>
              <c:strCache>
                <c:ptCount val="15"/>
                <c:pt idx="0">
                  <c:v>Tarapacá</c:v>
                </c:pt>
                <c:pt idx="1">
                  <c:v>Antofagasta</c:v>
                </c:pt>
                <c:pt idx="2">
                  <c:v>Atacama</c:v>
                </c:pt>
                <c:pt idx="3">
                  <c:v>Coquimbo</c:v>
                </c:pt>
                <c:pt idx="4">
                  <c:v>Valparaíso</c:v>
                </c:pt>
                <c:pt idx="5">
                  <c:v>Lib. Gral. Bdo. O'Higgins</c:v>
                </c:pt>
                <c:pt idx="6">
                  <c:v>Maule</c:v>
                </c:pt>
                <c:pt idx="7">
                  <c:v>Bío-Bío</c:v>
                </c:pt>
                <c:pt idx="8">
                  <c:v>Araucanía</c:v>
                </c:pt>
                <c:pt idx="9">
                  <c:v>Los Lagos</c:v>
                </c:pt>
                <c:pt idx="10">
                  <c:v>Aysén</c:v>
                </c:pt>
                <c:pt idx="11">
                  <c:v>Magallanes y Antártica</c:v>
                </c:pt>
                <c:pt idx="12">
                  <c:v>Los Ríos</c:v>
                </c:pt>
                <c:pt idx="13">
                  <c:v>Arica y Parinacota</c:v>
                </c:pt>
                <c:pt idx="14">
                  <c:v>Ñuble</c:v>
                </c:pt>
              </c:strCache>
            </c:strRef>
          </c:cat>
          <c:val>
            <c:numRef>
              <c:f>'[Proveedores locales y CA TRABAJO.xlsx]reg_tipo'!$AI$5:$AI$19</c:f>
              <c:numCache>
                <c:formatCode>_ * #,##0.0_ ;_ * \-#,##0.0_ ;_ * "-"?_ ;_ @_ </c:formatCode>
                <c:ptCount val="15"/>
                <c:pt idx="0">
                  <c:v>2.5339897559171392</c:v>
                </c:pt>
                <c:pt idx="1">
                  <c:v>2.4284104421388304</c:v>
                </c:pt>
                <c:pt idx="2">
                  <c:v>2.6033644130903988</c:v>
                </c:pt>
                <c:pt idx="3">
                  <c:v>4.5685579634927906</c:v>
                </c:pt>
                <c:pt idx="4">
                  <c:v>9.9134864756796404</c:v>
                </c:pt>
                <c:pt idx="5">
                  <c:v>3.2922261875538243</c:v>
                </c:pt>
                <c:pt idx="6">
                  <c:v>7.6930074610507617</c:v>
                </c:pt>
                <c:pt idx="7">
                  <c:v>9.9288068685272517</c:v>
                </c:pt>
                <c:pt idx="8">
                  <c:v>8.9024353936955976</c:v>
                </c:pt>
                <c:pt idx="9">
                  <c:v>7.0252992737110143</c:v>
                </c:pt>
                <c:pt idx="10">
                  <c:v>2.2466674615268478</c:v>
                </c:pt>
                <c:pt idx="11">
                  <c:v>1.3604265057819602</c:v>
                </c:pt>
                <c:pt idx="12">
                  <c:v>5.069377828744055</c:v>
                </c:pt>
                <c:pt idx="13">
                  <c:v>1.967994419136234</c:v>
                </c:pt>
                <c:pt idx="14">
                  <c:v>5.6793841838966417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E9-41C9-9E40-549F769DA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2909743"/>
        <c:axId val="331994719"/>
      </c:barChart>
      <c:catAx>
        <c:axId val="208290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dirty="0"/>
                  <a:t>Región</a:t>
                </a:r>
                <a:r>
                  <a:rPr lang="es-CL" baseline="0" dirty="0"/>
                  <a:t> de despacho</a:t>
                </a:r>
                <a:endParaRPr lang="es-C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31994719"/>
        <c:crosses val="autoZero"/>
        <c:auto val="1"/>
        <c:lblAlgn val="ctr"/>
        <c:lblOffset val="100"/>
        <c:noMultiLvlLbl val="0"/>
      </c:catAx>
      <c:valAx>
        <c:axId val="33199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.0_ ;_ * \-#,##0.0_ ;_ * &quot;-&quot;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8290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Con región de despacho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E-492E-8EA1-978A324653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E-492E-8EA1-978A3246533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'[Proveedores locales y CA TRABAJO.xlsx]Tablas y gráficos'!$C$10:$C$11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'[Proveedores locales y CA TRABAJO.xlsx]Tablas y gráficos'!$D$10:$D$11</c:f>
              <c:numCache>
                <c:formatCode>_(* #,##0_);_(* \(#,##0\);_(* "-"_);_(@_)</c:formatCode>
                <c:ptCount val="2"/>
                <c:pt idx="0">
                  <c:v>291409939.24390268</c:v>
                </c:pt>
                <c:pt idx="1">
                  <c:v>266687386.65086761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8E-492E-8EA1-978A32465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600" dirty="0"/>
              <a:t>Con región de despacho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E-492E-8EA1-978A324653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E-492E-8EA1-978A3246533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'[Proveedores locales y CA TRABAJO.xlsx]Tablas y gráficos'!$C$10:$C$11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'[Proveedores locales y CA TRABAJO.xlsx]Tablas y gráficos'!$D$10:$D$11</c:f>
              <c:numCache>
                <c:formatCode>_(* #,##0_);_(* \(#,##0\);_(* "-"_);_(@_)</c:formatCode>
                <c:ptCount val="2"/>
                <c:pt idx="0">
                  <c:v>291409939.24390268</c:v>
                </c:pt>
                <c:pt idx="1">
                  <c:v>266687386.65086761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8E-492E-8EA1-978A32465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600" dirty="0"/>
              <a:t>Con región de despacho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E-492E-8EA1-978A324653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E-492E-8EA1-978A3246533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'[Proveedores locales y CA TRABAJO.xlsx]Tablas y gráficos'!$C$10:$C$11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'[Proveedores locales y CA TRABAJO.xlsx]Tablas y gráficos'!$D$10:$D$11</c:f>
              <c:numCache>
                <c:formatCode>_(* #,##0_);_(* \(#,##0\);_(* "-"_);_(@_)</c:formatCode>
                <c:ptCount val="2"/>
                <c:pt idx="0">
                  <c:v>291409939.24390268</c:v>
                </c:pt>
                <c:pt idx="1">
                  <c:v>266687386.65086761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8E-492E-8EA1-978A32465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Participación en montos transados según procedencia del Proveedor</a:t>
            </a:r>
            <a:endParaRPr lang="es-CL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26-4B5D-8D83-2A25D4FB45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26-4B5D-8D83-2A25D4FB452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26-4B5D-8D83-2A25D4FB4529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926-4B5D-8D83-2A25D4FB4529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'[Proveedores locales y CA TRABAJO.xlsx]Tablas y gráficos'!$C$26:$C$28</c:f>
              <c:strCache>
                <c:ptCount val="3"/>
                <c:pt idx="0">
                  <c:v> Grande </c:v>
                </c:pt>
                <c:pt idx="1">
                  <c:v> Local MIPYME </c:v>
                </c:pt>
                <c:pt idx="2">
                  <c:v> No Local MIPYME </c:v>
                </c:pt>
              </c:strCache>
            </c:strRef>
          </c:cat>
          <c:val>
            <c:numRef>
              <c:f>'[Proveedores locales y CA TRABAJO.xlsx]Tablas y gráficos'!$D$26:$D$28</c:f>
              <c:numCache>
                <c:formatCode>_(* #,##0_);_(* \(#,##0\);_(* "-"_);_(@_)</c:formatCode>
                <c:ptCount val="3"/>
                <c:pt idx="0">
                  <c:v>172775358.99805501</c:v>
                </c:pt>
                <c:pt idx="1">
                  <c:v>194722448.1287773</c:v>
                </c:pt>
                <c:pt idx="2">
                  <c:v>190599518.7679379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26-4B5D-8D83-2A25D4FB4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3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Participación en montos transados según procedencia del Proveedor</a:t>
            </a:r>
            <a:endParaRPr lang="es-CL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C0-4E7C-80D8-CAD85B9984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C0-4E7C-80D8-CAD85B9984E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C0-4E7C-80D8-CAD85B9984E7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EC0-4E7C-80D8-CAD85B9984E7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'[Proveedores locales y CA TRABAJO.xlsx]Tablas y gráficos'!$C$26:$C$28</c:f>
              <c:strCache>
                <c:ptCount val="3"/>
                <c:pt idx="0">
                  <c:v> Grande </c:v>
                </c:pt>
                <c:pt idx="1">
                  <c:v> Local MIPYME </c:v>
                </c:pt>
                <c:pt idx="2">
                  <c:v> No Local MIPYME </c:v>
                </c:pt>
              </c:strCache>
            </c:strRef>
          </c:cat>
          <c:val>
            <c:numRef>
              <c:f>'[Proveedores locales y CA TRABAJO.xlsx]Tablas y gráficos'!$D$26:$D$28</c:f>
              <c:numCache>
                <c:formatCode>_(* #,##0_);_(* \(#,##0\);_(* "-"_);_(@_)</c:formatCode>
                <c:ptCount val="3"/>
                <c:pt idx="0">
                  <c:v>172775358.99805501</c:v>
                </c:pt>
                <c:pt idx="1">
                  <c:v>194722448.1287773</c:v>
                </c:pt>
                <c:pt idx="2">
                  <c:v>190599518.7679379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C0-4E7C-80D8-CAD85B998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3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600"/>
              <a:t>Distribución</a:t>
            </a:r>
            <a:r>
              <a:rPr lang="es-CL" sz="1600" baseline="0"/>
              <a:t> montos transados (Millones USD)</a:t>
            </a:r>
            <a:endParaRPr lang="es-CL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'[Proveedores locales y CA TRABAJO.xlsx]reg_tipo'!$C$4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TRABAJO.xlsx]reg_tipo'!$B$5:$B$20</c:f>
              <c:strCache>
                <c:ptCount val="16"/>
                <c:pt idx="0">
                  <c:v>Metropolitana</c:v>
                </c:pt>
                <c:pt idx="1">
                  <c:v>Valparaíso</c:v>
                </c:pt>
                <c:pt idx="2">
                  <c:v>Bío-Bío</c:v>
                </c:pt>
                <c:pt idx="3">
                  <c:v>Araucanía</c:v>
                </c:pt>
                <c:pt idx="4">
                  <c:v>Maule</c:v>
                </c:pt>
                <c:pt idx="5">
                  <c:v>Los Lagos</c:v>
                </c:pt>
                <c:pt idx="6">
                  <c:v>Lib. Gral. Bdo. O'Higgins</c:v>
                </c:pt>
                <c:pt idx="7">
                  <c:v>Coquimbo</c:v>
                </c:pt>
                <c:pt idx="8">
                  <c:v>Los Ríos</c:v>
                </c:pt>
                <c:pt idx="9">
                  <c:v>Ñuble</c:v>
                </c:pt>
                <c:pt idx="10">
                  <c:v>Tarapacá</c:v>
                </c:pt>
                <c:pt idx="11">
                  <c:v>Atacama</c:v>
                </c:pt>
                <c:pt idx="12">
                  <c:v>Antofagasta</c:v>
                </c:pt>
                <c:pt idx="13">
                  <c:v>Aysén</c:v>
                </c:pt>
                <c:pt idx="14">
                  <c:v>Magallanes y Antártica</c:v>
                </c:pt>
                <c:pt idx="15">
                  <c:v>Arica y Parinacota</c:v>
                </c:pt>
              </c:strCache>
            </c:strRef>
          </c:cat>
          <c:val>
            <c:numRef>
              <c:f>'[Proveedores locales y CA TRABAJO.xlsx]reg_tipo'!$C$5:$C$20</c:f>
              <c:numCache>
                <c:formatCode>_ * #,##0.0_ ;_ * \-#,##0.0_ ;_ * "-"_ ;_ @_ </c:formatCode>
                <c:ptCount val="16"/>
                <c:pt idx="0">
                  <c:v>64.71068321286505</c:v>
                </c:pt>
                <c:pt idx="1">
                  <c:v>20.26797269911031</c:v>
                </c:pt>
                <c:pt idx="2">
                  <c:v>13.606803499968359</c:v>
                </c:pt>
                <c:pt idx="3">
                  <c:v>13.630648519367041</c:v>
                </c:pt>
                <c:pt idx="4">
                  <c:v>9.0585036760542295</c:v>
                </c:pt>
                <c:pt idx="5">
                  <c:v>7.6525978806825838</c:v>
                </c:pt>
                <c:pt idx="6">
                  <c:v>5.5684440985069186</c:v>
                </c:pt>
                <c:pt idx="7">
                  <c:v>5.5999675893013912</c:v>
                </c:pt>
                <c:pt idx="8">
                  <c:v>5.7853056338435351</c:v>
                </c:pt>
                <c:pt idx="9">
                  <c:v>5.0110861436564953</c:v>
                </c:pt>
                <c:pt idx="10">
                  <c:v>4.5070194241389778</c:v>
                </c:pt>
                <c:pt idx="11">
                  <c:v>3.3846401001435682</c:v>
                </c:pt>
                <c:pt idx="12">
                  <c:v>3.6061583766898559</c:v>
                </c:pt>
                <c:pt idx="13">
                  <c:v>2.4493491264395399</c:v>
                </c:pt>
                <c:pt idx="14">
                  <c:v>2.7537661319919331</c:v>
                </c:pt>
                <c:pt idx="15">
                  <c:v>1.937399042339397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16-4247-80AE-C7AC2611AC4F}"/>
            </c:ext>
          </c:extLst>
        </c:ser>
        <c:ser>
          <c:idx val="1"/>
          <c:order val="1"/>
          <c:tx>
            <c:strRef>
              <c:f>'[Proveedores locales y CA TRABAJO.xlsx]reg_tipo'!$D$4</c:f>
              <c:strCache>
                <c:ptCount val="1"/>
                <c:pt idx="0">
                  <c:v>Local MIPYME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TRABAJO.xlsx]reg_tipo'!$B$5:$B$20</c:f>
              <c:strCache>
                <c:ptCount val="16"/>
                <c:pt idx="0">
                  <c:v>Metropolitana</c:v>
                </c:pt>
                <c:pt idx="1">
                  <c:v>Valparaíso</c:v>
                </c:pt>
                <c:pt idx="2">
                  <c:v>Bío-Bío</c:v>
                </c:pt>
                <c:pt idx="3">
                  <c:v>Araucanía</c:v>
                </c:pt>
                <c:pt idx="4">
                  <c:v>Maule</c:v>
                </c:pt>
                <c:pt idx="5">
                  <c:v>Los Lagos</c:v>
                </c:pt>
                <c:pt idx="6">
                  <c:v>Lib. Gral. Bdo. O'Higgins</c:v>
                </c:pt>
                <c:pt idx="7">
                  <c:v>Coquimbo</c:v>
                </c:pt>
                <c:pt idx="8">
                  <c:v>Los Ríos</c:v>
                </c:pt>
                <c:pt idx="9">
                  <c:v>Ñuble</c:v>
                </c:pt>
                <c:pt idx="10">
                  <c:v>Tarapacá</c:v>
                </c:pt>
                <c:pt idx="11">
                  <c:v>Atacama</c:v>
                </c:pt>
                <c:pt idx="12">
                  <c:v>Antofagasta</c:v>
                </c:pt>
                <c:pt idx="13">
                  <c:v>Aysén</c:v>
                </c:pt>
                <c:pt idx="14">
                  <c:v>Magallanes y Antártica</c:v>
                </c:pt>
                <c:pt idx="15">
                  <c:v>Arica y Parinacota</c:v>
                </c:pt>
              </c:strCache>
            </c:strRef>
          </c:cat>
          <c:val>
            <c:numRef>
              <c:f>'[Proveedores locales y CA TRABAJO.xlsx]reg_tipo'!$D$5:$D$20</c:f>
              <c:numCache>
                <c:formatCode>_ * #,##0.0_ ;_ * \-#,##0.0_ ;_ * "-"_ ;_ @_ </c:formatCode>
                <c:ptCount val="16"/>
                <c:pt idx="0">
                  <c:v>74.268859444796746</c:v>
                </c:pt>
                <c:pt idx="1">
                  <c:v>16.92484390889485</c:v>
                </c:pt>
                <c:pt idx="2">
                  <c:v>16.713037639748869</c:v>
                </c:pt>
                <c:pt idx="3">
                  <c:v>14.22803339680901</c:v>
                </c:pt>
                <c:pt idx="4">
                  <c:v>12.868880476297431</c:v>
                </c:pt>
                <c:pt idx="5">
                  <c:v>9.6876285382850931</c:v>
                </c:pt>
                <c:pt idx="6">
                  <c:v>11.19862988020501</c:v>
                </c:pt>
                <c:pt idx="7">
                  <c:v>6.234111592215589</c:v>
                </c:pt>
                <c:pt idx="8">
                  <c:v>4.7838375984389971</c:v>
                </c:pt>
                <c:pt idx="9">
                  <c:v>4.7615063552843804</c:v>
                </c:pt>
                <c:pt idx="10">
                  <c:v>3.520587267702588</c:v>
                </c:pt>
                <c:pt idx="11">
                  <c:v>3.503366351365834</c:v>
                </c:pt>
                <c:pt idx="12">
                  <c:v>3.5200333839490221</c:v>
                </c:pt>
                <c:pt idx="13">
                  <c:v>4.3954315561497159</c:v>
                </c:pt>
                <c:pt idx="14">
                  <c:v>4.6295375643114678</c:v>
                </c:pt>
                <c:pt idx="15">
                  <c:v>3.484123174322689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16-4247-80AE-C7AC2611AC4F}"/>
            </c:ext>
          </c:extLst>
        </c:ser>
        <c:ser>
          <c:idx val="2"/>
          <c:order val="2"/>
          <c:tx>
            <c:strRef>
              <c:f>'[Proveedores locales y CA TRABAJO.xlsx]reg_tipo'!$E$4</c:f>
              <c:strCache>
                <c:ptCount val="1"/>
                <c:pt idx="0">
                  <c:v>No Local MIPYME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TRABAJO.xlsx]reg_tipo'!$B$5:$B$20</c:f>
              <c:strCache>
                <c:ptCount val="16"/>
                <c:pt idx="0">
                  <c:v>Metropolitana</c:v>
                </c:pt>
                <c:pt idx="1">
                  <c:v>Valparaíso</c:v>
                </c:pt>
                <c:pt idx="2">
                  <c:v>Bío-Bío</c:v>
                </c:pt>
                <c:pt idx="3">
                  <c:v>Araucanía</c:v>
                </c:pt>
                <c:pt idx="4">
                  <c:v>Maule</c:v>
                </c:pt>
                <c:pt idx="5">
                  <c:v>Los Lagos</c:v>
                </c:pt>
                <c:pt idx="6">
                  <c:v>Lib. Gral. Bdo. O'Higgins</c:v>
                </c:pt>
                <c:pt idx="7">
                  <c:v>Coquimbo</c:v>
                </c:pt>
                <c:pt idx="8">
                  <c:v>Los Ríos</c:v>
                </c:pt>
                <c:pt idx="9">
                  <c:v>Ñuble</c:v>
                </c:pt>
                <c:pt idx="10">
                  <c:v>Tarapacá</c:v>
                </c:pt>
                <c:pt idx="11">
                  <c:v>Atacama</c:v>
                </c:pt>
                <c:pt idx="12">
                  <c:v>Antofagasta</c:v>
                </c:pt>
                <c:pt idx="13">
                  <c:v>Aysén</c:v>
                </c:pt>
                <c:pt idx="14">
                  <c:v>Magallanes y Antártica</c:v>
                </c:pt>
                <c:pt idx="15">
                  <c:v>Arica y Parinacota</c:v>
                </c:pt>
              </c:strCache>
            </c:strRef>
          </c:cat>
          <c:val>
            <c:numRef>
              <c:f>'[Proveedores locales y CA TRABAJO.xlsx]reg_tipo'!$E$5:$E$20</c:f>
              <c:numCache>
                <c:formatCode>_ * #,##0.0_ ;_ * \-#,##0.0_ ;_ * "-"_ ;_ @_ </c:formatCode>
                <c:ptCount val="16"/>
                <c:pt idx="0">
                  <c:v>24.351749241625701</c:v>
                </c:pt>
                <c:pt idx="1">
                  <c:v>28.245439827027059</c:v>
                </c:pt>
                <c:pt idx="2">
                  <c:v>19.358842278605209</c:v>
                </c:pt>
                <c:pt idx="3">
                  <c:v>17.047505150201872</c:v>
                </c:pt>
                <c:pt idx="4">
                  <c:v>16.180314354850381</c:v>
                </c:pt>
                <c:pt idx="5">
                  <c:v>13.67838869154558</c:v>
                </c:pt>
                <c:pt idx="6">
                  <c:v>10.82758972791895</c:v>
                </c:pt>
                <c:pt idx="7">
                  <c:v>10.52364780354886</c:v>
                </c:pt>
                <c:pt idx="8">
                  <c:v>9.0339460882786238</c:v>
                </c:pt>
                <c:pt idx="9">
                  <c:v>9.7689158229522572</c:v>
                </c:pt>
                <c:pt idx="10">
                  <c:v>5.167559094588225</c:v>
                </c:pt>
                <c:pt idx="11">
                  <c:v>5.5033441937329606</c:v>
                </c:pt>
                <c:pt idx="12">
                  <c:v>5.1571612849578763</c:v>
                </c:pt>
                <c:pt idx="13">
                  <c:v>3.9946262537052939</c:v>
                </c:pt>
                <c:pt idx="14">
                  <c:v>2.9149013539861581</c:v>
                </c:pt>
                <c:pt idx="15">
                  <c:v>3.82866366278627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16-4247-80AE-C7AC2611A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4740095"/>
        <c:axId val="331992735"/>
      </c:barChart>
      <c:catAx>
        <c:axId val="1774740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31992735"/>
        <c:crosses val="autoZero"/>
        <c:auto val="1"/>
        <c:lblAlgn val="ctr"/>
        <c:lblOffset val="100"/>
        <c:noMultiLvlLbl val="0"/>
      </c:catAx>
      <c:valAx>
        <c:axId val="331992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.0_ ;_ * \-#,##0.0_ ;_ * &quot;-&quot;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77474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56763827314302"/>
          <c:y val="2.8781282648059302E-2"/>
          <c:w val="0.86207437129220277"/>
          <c:h val="0.9105209082523992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'[Proveedores locales y CA TRABAJO.xlsx]reg_tipo'!$K$5:$K$19</c:f>
              <c:strCache>
                <c:ptCount val="15"/>
                <c:pt idx="0">
                  <c:v>Lib. Gral. Bdo. O'Higgins</c:v>
                </c:pt>
                <c:pt idx="1">
                  <c:v>Valparaíso</c:v>
                </c:pt>
                <c:pt idx="2">
                  <c:v>Coquimbo</c:v>
                </c:pt>
                <c:pt idx="3">
                  <c:v>Magallanes y Antártica</c:v>
                </c:pt>
                <c:pt idx="4">
                  <c:v>Antofagasta</c:v>
                </c:pt>
                <c:pt idx="5">
                  <c:v>Atacama</c:v>
                </c:pt>
                <c:pt idx="6">
                  <c:v>Maule</c:v>
                </c:pt>
                <c:pt idx="7">
                  <c:v>Tarapacá</c:v>
                </c:pt>
                <c:pt idx="8">
                  <c:v>Bío-Bío</c:v>
                </c:pt>
                <c:pt idx="9">
                  <c:v>Los Lagos</c:v>
                </c:pt>
                <c:pt idx="10">
                  <c:v>Arica y Parinacota</c:v>
                </c:pt>
                <c:pt idx="11">
                  <c:v>Araucanía</c:v>
                </c:pt>
                <c:pt idx="12">
                  <c:v>Los Ríos</c:v>
                </c:pt>
                <c:pt idx="13">
                  <c:v>Aysén</c:v>
                </c:pt>
                <c:pt idx="14">
                  <c:v>Ñuble</c:v>
                </c:pt>
              </c:strCache>
            </c:strRef>
          </c:cat>
          <c:val>
            <c:numRef>
              <c:f>'[Proveedores locales y CA TRABAJO.xlsx]reg_tipo'!$P$5:$P$19</c:f>
              <c:numCache>
                <c:formatCode>0.0%</c:formatCode>
                <c:ptCount val="15"/>
                <c:pt idx="0">
                  <c:v>0.69594099238311402</c:v>
                </c:pt>
                <c:pt idx="1">
                  <c:v>0.64902346940288125</c:v>
                </c:pt>
                <c:pt idx="2">
                  <c:v>0.56587696122326059</c:v>
                </c:pt>
                <c:pt idx="3">
                  <c:v>0.53328557622659756</c:v>
                </c:pt>
                <c:pt idx="4">
                  <c:v>0.52911877136325292</c:v>
                </c:pt>
                <c:pt idx="5">
                  <c:v>0.5269486476867955</c:v>
                </c:pt>
                <c:pt idx="6">
                  <c:v>0.52454524106667777</c:v>
                </c:pt>
                <c:pt idx="7">
                  <c:v>0.50963506956874793</c:v>
                </c:pt>
                <c:pt idx="8">
                  <c:v>0.4871177353668375</c:v>
                </c:pt>
                <c:pt idx="9">
                  <c:v>0.48639423603649651</c:v>
                </c:pt>
                <c:pt idx="10">
                  <c:v>0.48598399011522297</c:v>
                </c:pt>
                <c:pt idx="11">
                  <c:v>0.47778661362714547</c:v>
                </c:pt>
                <c:pt idx="12">
                  <c:v>0.43885232663481599</c:v>
                </c:pt>
                <c:pt idx="13">
                  <c:v>0.43757755573680834</c:v>
                </c:pt>
                <c:pt idx="14">
                  <c:v>0.41862697080951211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F-4542-9758-C5EB38CA2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9353504"/>
        <c:axId val="1376967680"/>
      </c:barChart>
      <c:catAx>
        <c:axId val="70935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376967680"/>
        <c:crosses val="autoZero"/>
        <c:auto val="1"/>
        <c:lblAlgn val="ctr"/>
        <c:lblOffset val="100"/>
        <c:noMultiLvlLbl val="0"/>
      </c:catAx>
      <c:valAx>
        <c:axId val="137696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0935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27305305911279"/>
          <c:y val="4.0181488561303567E-2"/>
          <c:w val="0.81348357885585665"/>
          <c:h val="0.859379120626540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'[Proveedores locales y CA TRABAJO.xlsx]Cotizaciones'!$T$78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TRABAJO.xlsx]Cotizaciones'!$S$79:$S$94</c:f>
              <c:strCache>
                <c:ptCount val="16"/>
                <c:pt idx="0">
                  <c:v>Metropolitana</c:v>
                </c:pt>
                <c:pt idx="1">
                  <c:v>Valparaíso</c:v>
                </c:pt>
                <c:pt idx="2">
                  <c:v>Bío-Bío</c:v>
                </c:pt>
                <c:pt idx="3">
                  <c:v>Maule</c:v>
                </c:pt>
                <c:pt idx="4">
                  <c:v>Araucanía</c:v>
                </c:pt>
                <c:pt idx="5">
                  <c:v>Lib. Gral. Bdo. O'Higgins</c:v>
                </c:pt>
                <c:pt idx="6">
                  <c:v>Los Lagos</c:v>
                </c:pt>
                <c:pt idx="7">
                  <c:v>Ñuble</c:v>
                </c:pt>
                <c:pt idx="8">
                  <c:v>Coquimbo</c:v>
                </c:pt>
                <c:pt idx="9">
                  <c:v>Los Ríos</c:v>
                </c:pt>
                <c:pt idx="10">
                  <c:v>Antofagasta</c:v>
                </c:pt>
                <c:pt idx="11">
                  <c:v>Atacama</c:v>
                </c:pt>
                <c:pt idx="12">
                  <c:v>Magallanes y Antártica</c:v>
                </c:pt>
                <c:pt idx="13">
                  <c:v>Tarapacá</c:v>
                </c:pt>
                <c:pt idx="14">
                  <c:v>Arica y Parinacota</c:v>
                </c:pt>
                <c:pt idx="15">
                  <c:v>Aysén</c:v>
                </c:pt>
              </c:strCache>
            </c:strRef>
          </c:cat>
          <c:val>
            <c:numRef>
              <c:f>'[Proveedores locales y CA TRABAJO.xlsx]Cotizaciones'!$T$79:$T$94</c:f>
              <c:numCache>
                <c:formatCode>_(* #,##0_);_(* \(#,##0\);_(* "-"_);_(@_)</c:formatCode>
                <c:ptCount val="16"/>
                <c:pt idx="0">
                  <c:v>231163</c:v>
                </c:pt>
                <c:pt idx="1">
                  <c:v>109317</c:v>
                </c:pt>
                <c:pt idx="2">
                  <c:v>81599</c:v>
                </c:pt>
                <c:pt idx="3">
                  <c:v>59576</c:v>
                </c:pt>
                <c:pt idx="4">
                  <c:v>60563</c:v>
                </c:pt>
                <c:pt idx="5">
                  <c:v>41041</c:v>
                </c:pt>
                <c:pt idx="6">
                  <c:v>43189</c:v>
                </c:pt>
                <c:pt idx="7">
                  <c:v>32688</c:v>
                </c:pt>
                <c:pt idx="8">
                  <c:v>36571</c:v>
                </c:pt>
                <c:pt idx="9">
                  <c:v>24335</c:v>
                </c:pt>
                <c:pt idx="10">
                  <c:v>20774</c:v>
                </c:pt>
                <c:pt idx="11">
                  <c:v>22693</c:v>
                </c:pt>
                <c:pt idx="12">
                  <c:v>12948</c:v>
                </c:pt>
                <c:pt idx="13">
                  <c:v>13121</c:v>
                </c:pt>
                <c:pt idx="14">
                  <c:v>9714</c:v>
                </c:pt>
                <c:pt idx="15">
                  <c:v>11493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4A-4FBC-8B89-EAF3D284A765}"/>
            </c:ext>
          </c:extLst>
        </c:ser>
        <c:ser>
          <c:idx val="1"/>
          <c:order val="1"/>
          <c:tx>
            <c:strRef>
              <c:f>'[Proveedores locales y CA TRABAJO.xlsx]Cotizaciones'!$U$78</c:f>
              <c:strCache>
                <c:ptCount val="1"/>
                <c:pt idx="0">
                  <c:v>Local MIPYME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TRABAJO.xlsx]Cotizaciones'!$S$79:$S$94</c:f>
              <c:strCache>
                <c:ptCount val="16"/>
                <c:pt idx="0">
                  <c:v>Metropolitana</c:v>
                </c:pt>
                <c:pt idx="1">
                  <c:v>Valparaíso</c:v>
                </c:pt>
                <c:pt idx="2">
                  <c:v>Bío-Bío</c:v>
                </c:pt>
                <c:pt idx="3">
                  <c:v>Maule</c:v>
                </c:pt>
                <c:pt idx="4">
                  <c:v>Araucanía</c:v>
                </c:pt>
                <c:pt idx="5">
                  <c:v>Lib. Gral. Bdo. O'Higgins</c:v>
                </c:pt>
                <c:pt idx="6">
                  <c:v>Los Lagos</c:v>
                </c:pt>
                <c:pt idx="7">
                  <c:v>Ñuble</c:v>
                </c:pt>
                <c:pt idx="8">
                  <c:v>Coquimbo</c:v>
                </c:pt>
                <c:pt idx="9">
                  <c:v>Los Ríos</c:v>
                </c:pt>
                <c:pt idx="10">
                  <c:v>Antofagasta</c:v>
                </c:pt>
                <c:pt idx="11">
                  <c:v>Atacama</c:v>
                </c:pt>
                <c:pt idx="12">
                  <c:v>Magallanes y Antártica</c:v>
                </c:pt>
                <c:pt idx="13">
                  <c:v>Tarapacá</c:v>
                </c:pt>
                <c:pt idx="14">
                  <c:v>Arica y Parinacota</c:v>
                </c:pt>
                <c:pt idx="15">
                  <c:v>Aysén</c:v>
                </c:pt>
              </c:strCache>
            </c:strRef>
          </c:cat>
          <c:val>
            <c:numRef>
              <c:f>'[Proveedores locales y CA TRABAJO.xlsx]Cotizaciones'!$U$79:$U$94</c:f>
              <c:numCache>
                <c:formatCode>_(* #,##0_);_(* \(#,##0\);_(* "-"_);_(@_)</c:formatCode>
                <c:ptCount val="16"/>
                <c:pt idx="0">
                  <c:v>558271</c:v>
                </c:pt>
                <c:pt idx="1">
                  <c:v>111574</c:v>
                </c:pt>
                <c:pt idx="2">
                  <c:v>104223</c:v>
                </c:pt>
                <c:pt idx="3">
                  <c:v>72638</c:v>
                </c:pt>
                <c:pt idx="4">
                  <c:v>67168</c:v>
                </c:pt>
                <c:pt idx="5">
                  <c:v>46450</c:v>
                </c:pt>
                <c:pt idx="6">
                  <c:v>46846</c:v>
                </c:pt>
                <c:pt idx="7">
                  <c:v>23263</c:v>
                </c:pt>
                <c:pt idx="8">
                  <c:v>22508</c:v>
                </c:pt>
                <c:pt idx="9">
                  <c:v>19300</c:v>
                </c:pt>
                <c:pt idx="10">
                  <c:v>23894</c:v>
                </c:pt>
                <c:pt idx="11">
                  <c:v>16218</c:v>
                </c:pt>
                <c:pt idx="12">
                  <c:v>22756</c:v>
                </c:pt>
                <c:pt idx="13">
                  <c:v>12962</c:v>
                </c:pt>
                <c:pt idx="14">
                  <c:v>11279</c:v>
                </c:pt>
                <c:pt idx="15">
                  <c:v>14367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4A-4FBC-8B89-EAF3D284A765}"/>
            </c:ext>
          </c:extLst>
        </c:ser>
        <c:ser>
          <c:idx val="2"/>
          <c:order val="2"/>
          <c:tx>
            <c:strRef>
              <c:f>'[Proveedores locales y CA TRABAJO.xlsx]Cotizaciones'!$V$78</c:f>
              <c:strCache>
                <c:ptCount val="1"/>
                <c:pt idx="0">
                  <c:v>No Local MIPYME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'[Proveedores locales y CA TRABAJO.xlsx]Cotizaciones'!$S$79:$S$94</c:f>
              <c:strCache>
                <c:ptCount val="16"/>
                <c:pt idx="0">
                  <c:v>Metropolitana</c:v>
                </c:pt>
                <c:pt idx="1">
                  <c:v>Valparaíso</c:v>
                </c:pt>
                <c:pt idx="2">
                  <c:v>Bío-Bío</c:v>
                </c:pt>
                <c:pt idx="3">
                  <c:v>Maule</c:v>
                </c:pt>
                <c:pt idx="4">
                  <c:v>Araucanía</c:v>
                </c:pt>
                <c:pt idx="5">
                  <c:v>Lib. Gral. Bdo. O'Higgins</c:v>
                </c:pt>
                <c:pt idx="6">
                  <c:v>Los Lagos</c:v>
                </c:pt>
                <c:pt idx="7">
                  <c:v>Ñuble</c:v>
                </c:pt>
                <c:pt idx="8">
                  <c:v>Coquimbo</c:v>
                </c:pt>
                <c:pt idx="9">
                  <c:v>Los Ríos</c:v>
                </c:pt>
                <c:pt idx="10">
                  <c:v>Antofagasta</c:v>
                </c:pt>
                <c:pt idx="11">
                  <c:v>Atacama</c:v>
                </c:pt>
                <c:pt idx="12">
                  <c:v>Magallanes y Antártica</c:v>
                </c:pt>
                <c:pt idx="13">
                  <c:v>Tarapacá</c:v>
                </c:pt>
                <c:pt idx="14">
                  <c:v>Arica y Parinacota</c:v>
                </c:pt>
                <c:pt idx="15">
                  <c:v>Aysén</c:v>
                </c:pt>
              </c:strCache>
            </c:strRef>
          </c:cat>
          <c:val>
            <c:numRef>
              <c:f>'[Proveedores locales y CA TRABAJO.xlsx]Cotizaciones'!$V$79:$V$94</c:f>
              <c:numCache>
                <c:formatCode>_(* #,##0_);_(* \(#,##0\);_(* "-"_);_(@_)</c:formatCode>
                <c:ptCount val="16"/>
                <c:pt idx="0">
                  <c:v>174275</c:v>
                </c:pt>
                <c:pt idx="1">
                  <c:v>222860</c:v>
                </c:pt>
                <c:pt idx="2">
                  <c:v>167906</c:v>
                </c:pt>
                <c:pt idx="3">
                  <c:v>157421</c:v>
                </c:pt>
                <c:pt idx="4">
                  <c:v>151284</c:v>
                </c:pt>
                <c:pt idx="5">
                  <c:v>120874</c:v>
                </c:pt>
                <c:pt idx="6">
                  <c:v>115120</c:v>
                </c:pt>
                <c:pt idx="7">
                  <c:v>109697</c:v>
                </c:pt>
                <c:pt idx="8">
                  <c:v>92741</c:v>
                </c:pt>
                <c:pt idx="9">
                  <c:v>75874</c:v>
                </c:pt>
                <c:pt idx="10">
                  <c:v>41502</c:v>
                </c:pt>
                <c:pt idx="11">
                  <c:v>46970</c:v>
                </c:pt>
                <c:pt idx="12">
                  <c:v>20955</c:v>
                </c:pt>
                <c:pt idx="13">
                  <c:v>29793</c:v>
                </c:pt>
                <c:pt idx="14">
                  <c:v>31090</c:v>
                </c:pt>
                <c:pt idx="15">
                  <c:v>25514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4A-4FBC-8B89-EAF3D284A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75618960"/>
        <c:axId val="1382952416"/>
      </c:barChart>
      <c:catAx>
        <c:axId val="127561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382952416"/>
        <c:crosses val="autoZero"/>
        <c:auto val="1"/>
        <c:lblAlgn val="ctr"/>
        <c:lblOffset val="100"/>
        <c:noMultiLvlLbl val="0"/>
      </c:catAx>
      <c:valAx>
        <c:axId val="138295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7561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6C6C6-A18D-45F1-81DD-A209A3D18584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584B-50B3-446D-9445-B6E426F033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31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584B-50B3-446D-9445-B6E426F0339D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421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584B-50B3-446D-9445-B6E426F0339D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7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2111-E0FE-A650-1CA4-2C4AF6E3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F69D6-7293-D65B-2E36-11ED9F2D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774C5-9835-B5CB-DD71-28FA4989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A59F7-E585-21B8-01E1-836AC088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47C66-93F8-60A9-AE8A-3D6E896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021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A2F9-415C-1DC5-4339-52ED3FDA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3CA9AF-56FD-34BE-3F33-E3801BEE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761C6-9375-6006-B0EC-DE6ADC1B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E7773-6E17-E574-8C2D-801FBD2F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A1BA8-A1E1-08BF-43C0-BC6C2E6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8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EEDDE-4066-E833-4819-8DA2C8BF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DC571C-897B-C1FE-F5F9-75A203049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5D003-6FBA-109A-2DCF-F893C916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95A4-692B-2DD4-3C0E-5B1162CE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FEDBF-2364-0D67-BD82-3520B9E4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396AD-9658-5927-91F3-86A28636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DCD0D-07AA-BF04-CF9B-1248880A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4A5B0-E33B-CAE2-8093-6BA4425D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2ABC2-DD0B-70EB-E0AB-A8079998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0AFB4-61DF-89A5-3819-706CE8A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7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AA48-5D27-E04B-D6F6-0D3EA07A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48179-C3E5-A640-6ED4-AF3F3FC3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B83D8-CBA2-0A4B-62F0-1FED0D8A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F9309-68EA-379B-F088-3E389743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B9FEE-12D8-B64B-A9C8-87EBEE2C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12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87F4-FFF2-D737-034C-C9FFE188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BED0-C580-F085-06DF-A734545A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0B3AD1-6CEC-EBBF-2159-9F2D9C02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3D79D-D80E-A574-A84D-6A77427D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32097-955A-32B5-7609-0FBB9DB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CE9B8-4C8F-B613-49B7-9435C1D1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17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DBEF-26DB-9752-E5A4-A85E14C5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317F0D-5168-E85E-F81B-3972923E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E3669-B1E7-B49D-7D64-9752D1B1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E6EDC2-ECEB-FDF3-5ED0-F97310351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B00D6-45E9-DE3B-1909-A7AB0EFF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7C44B6-A48A-941B-5DEF-DF29917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40C4C4-24F5-DE13-F7E8-685D62E0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8E7182-4C19-C768-F8CC-5638764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9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78ED0-CB60-07DC-3E82-4663214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A13F0D-F9AF-C209-B33F-A7AE2F9B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561A6F-B61D-81C6-41C3-5A853BD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0E7454-FD70-8611-F6F4-D7D1CD25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85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C9DB3B-4CBD-15FF-EE14-88A8267F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CD009D-FE99-026B-40F0-76FA2DE1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91269-8646-4BDC-BF1B-19A595D4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59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6949-51F9-B5AA-8275-3155A4F4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0BFCE-925D-642C-E862-A7364AD5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9EE872-7BCC-0022-DC12-7B039FE0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5475-5EBB-56B4-A7E4-E8451100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ABD52-621E-800C-AEED-3995B89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BCAE98-418C-9675-D1C2-32D30A20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88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E33A7-C717-402A-4225-509C6400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D3DBF0-3382-E8B9-7FB7-08434341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B45F2-1231-F731-F72C-06EA07AF9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928CB-F151-D6EE-D6D9-A8DC6BE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6B067-5A2C-5001-3F5C-E082280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8FF27-9537-D417-9E6C-C4A1423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147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15932F-0F90-FCC8-772F-9C896B3B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892BD-64F0-5771-6BF9-715E6DE7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9E52-EBBA-11EF-080E-5117A82F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1BEA-CDC5-4277-A2CE-4643862C85F6}" type="datetimeFigureOut">
              <a:rPr lang="es-CL" smtClean="0"/>
              <a:t>02-01-2024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83317-4768-2D6C-42C2-1366B56D0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E6326-FCD9-9F22-5CB1-49E5E0A4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65BB-3CB3-41ED-8D8A-EE360CC347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072C-5FAF-D0FF-4F3B-EAC3FA54C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>
                <a:latin typeface="Roboto"/>
                <a:ea typeface="Roboto"/>
                <a:cs typeface="Roboto"/>
              </a:rPr>
              <a:t>Proveedores Locales en Compra Ágil</a:t>
            </a:r>
            <a:br>
              <a:rPr lang="es-CL" dirty="0">
                <a:latin typeface="Roboto"/>
                <a:ea typeface="Roboto"/>
                <a:cs typeface="Roboto"/>
              </a:rPr>
            </a:br>
            <a:r>
              <a:rPr lang="es-CL" dirty="0">
                <a:latin typeface="Roboto"/>
                <a:ea typeface="Roboto"/>
                <a:cs typeface="Roboto"/>
              </a:rPr>
              <a:t>v2.0</a:t>
            </a:r>
          </a:p>
        </p:txBody>
      </p:sp>
    </p:spTree>
    <p:extLst>
      <p:ext uri="{BB962C8B-B14F-4D97-AF65-F5344CB8AC3E}">
        <p14:creationId xmlns:p14="http://schemas.microsoft.com/office/powerpoint/2010/main" val="42818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6A8171C-3526-B019-57FE-15DAF4BAA5A3}"/>
              </a:ext>
            </a:extLst>
          </p:cNvPr>
          <p:cNvSpPr txBox="1">
            <a:spLocks/>
          </p:cNvSpPr>
          <p:nvPr/>
        </p:nvSpPr>
        <p:spPr>
          <a:xfrm>
            <a:off x="315685" y="103868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Compra Ágil: Montos por tipo de proveedor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9047CE9-7FF7-C54F-65DB-78B940085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268217"/>
              </p:ext>
            </p:extLst>
          </p:nvPr>
        </p:nvGraphicFramePr>
        <p:xfrm>
          <a:off x="315685" y="1231106"/>
          <a:ext cx="11040292" cy="5396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021B3BB-1C65-7459-0AED-C9F63DE8F5D2}"/>
              </a:ext>
            </a:extLst>
          </p:cNvPr>
          <p:cNvSpPr txBox="1"/>
          <p:nvPr/>
        </p:nvSpPr>
        <p:spPr>
          <a:xfrm>
            <a:off x="7463246" y="1988909"/>
            <a:ext cx="443048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b="1" dirty="0"/>
              <a:t>Las compras mediante CA se realizan en mayor proporción a proveedores MIPYME de otra región, salvo en la Metropolitana y Magallanes.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65800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F6A9EB3-6B9B-29D1-D454-D511D936944F}"/>
              </a:ext>
            </a:extLst>
          </p:cNvPr>
          <p:cNvSpPr txBox="1"/>
          <p:nvPr/>
        </p:nvSpPr>
        <p:spPr>
          <a:xfrm>
            <a:off x="438477" y="230794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Participación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</a:t>
            </a:r>
            <a:r>
              <a:rPr lang="en-US" sz="2000" b="1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proveedores</a:t>
            </a:r>
            <a:r>
              <a:rPr lang="en-US" sz="2000" b="1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MIPYME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la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Región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Metropolitana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compras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otras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regiones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(100% = 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compras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proveedores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MIPYME de </a:t>
            </a:r>
            <a:r>
              <a:rPr lang="en-US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otras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regiones)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DCBD6744-AC2D-2A82-858A-46436D58F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296255"/>
              </p:ext>
            </p:extLst>
          </p:nvPr>
        </p:nvGraphicFramePr>
        <p:xfrm>
          <a:off x="158931" y="914400"/>
          <a:ext cx="10221686" cy="5416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543DD93-CF39-9E46-7FD2-C00F768F8F49}"/>
              </a:ext>
            </a:extLst>
          </p:cNvPr>
          <p:cNvSpPr txBox="1"/>
          <p:nvPr/>
        </p:nvSpPr>
        <p:spPr>
          <a:xfrm>
            <a:off x="9017069" y="914400"/>
            <a:ext cx="310478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b="1" dirty="0"/>
              <a:t>De las compras realizadas a proveedores no locales MIPYME, la RM representa desde 41,9% (Ñuble) hasta  69,6% (O’Higgins)</a:t>
            </a:r>
          </a:p>
        </p:txBody>
      </p:sp>
    </p:spTree>
    <p:extLst>
      <p:ext uri="{BB962C8B-B14F-4D97-AF65-F5344CB8AC3E}">
        <p14:creationId xmlns:p14="http://schemas.microsoft.com/office/powerpoint/2010/main" val="3103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7F598C7-C717-D641-9870-D40B71398BF1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Cotizaciones recibidas en la región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5FF4251-4D9C-C5D9-DCC9-D9A412241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310154"/>
              </p:ext>
            </p:extLst>
          </p:nvPr>
        </p:nvGraphicFramePr>
        <p:xfrm>
          <a:off x="457200" y="809897"/>
          <a:ext cx="10672354" cy="566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5F286-9034-9B1F-DC62-65C63157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8943" y="1487035"/>
            <a:ext cx="2279649" cy="25297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L" b="1" dirty="0">
                <a:solidFill>
                  <a:schemeClr val="tx1"/>
                </a:solidFill>
              </a:rPr>
              <a:t>Las cotizaciones recibidas pertenecen en su mayoría a proveedores no locales, salvo en la RM.</a:t>
            </a:r>
          </a:p>
        </p:txBody>
      </p:sp>
    </p:spTree>
    <p:extLst>
      <p:ext uri="{BB962C8B-B14F-4D97-AF65-F5344CB8AC3E}">
        <p14:creationId xmlns:p14="http://schemas.microsoft.com/office/powerpoint/2010/main" val="236881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0FAC0F-3DF6-DFAC-4700-97A7CF26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45771" cy="632249"/>
          </a:xfrm>
        </p:spPr>
        <p:txBody>
          <a:bodyPr>
            <a:normAutofit/>
          </a:bodyPr>
          <a:lstStyle/>
          <a:p>
            <a:r>
              <a:rPr lang="es-CL" sz="3200" b="1" dirty="0"/>
              <a:t>Anexo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92BC6C1-A5B2-9A47-52D8-5BAD6BFF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9288"/>
            <a:ext cx="10515600" cy="4351338"/>
          </a:xfrm>
        </p:spPr>
        <p:txBody>
          <a:bodyPr/>
          <a:lstStyle/>
          <a:p>
            <a:r>
              <a:rPr lang="es-CL" sz="2400" dirty="0"/>
              <a:t>Monto total transado en el rango de 30 a 100 UTM (todo tipo de OC) es 1.080 MM USD, de los cuales 514 MM USD corresponden a empresas grandes </a:t>
            </a:r>
            <a:r>
              <a:rPr lang="es-CL" sz="1600" dirty="0"/>
              <a:t>(2023).</a:t>
            </a:r>
            <a:endParaRPr lang="es-CL" sz="2400" dirty="0"/>
          </a:p>
          <a:p>
            <a:r>
              <a:rPr lang="es-CL" sz="2400" dirty="0"/>
              <a:t>Es esperable que las MIPYMES puedan participar por 500 MM USD adicionales. </a:t>
            </a:r>
            <a:endParaRPr lang="es-CL" sz="2400" dirty="0">
              <a:highlight>
                <a:srgbClr val="FFFF00"/>
              </a:highlight>
            </a:endParaRPr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43F69B1-284B-13C0-FD3E-78B487B23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215064"/>
              </p:ext>
            </p:extLst>
          </p:nvPr>
        </p:nvGraphicFramePr>
        <p:xfrm>
          <a:off x="2948716" y="3002143"/>
          <a:ext cx="7510277" cy="348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52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0FAC0F-3DF6-DFAC-4700-97A7CF26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68306" cy="632249"/>
          </a:xfrm>
        </p:spPr>
        <p:txBody>
          <a:bodyPr>
            <a:normAutofit/>
          </a:bodyPr>
          <a:lstStyle/>
          <a:p>
            <a:r>
              <a:rPr lang="es-CL" sz="3200" b="1" dirty="0"/>
              <a:t>Conclusiones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92BC6C1-A5B2-9A47-52D8-5BAD6BFF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9288"/>
            <a:ext cx="10515600" cy="435133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MX" sz="2400" dirty="0"/>
              <a:t>Monto potencial extras para MIPYMES</a:t>
            </a:r>
          </a:p>
          <a:p>
            <a:pPr lvl="1"/>
            <a:r>
              <a:rPr lang="es-MX" sz="2000" dirty="0"/>
              <a:t>Aumento umbral compra ágil  = 500 MM USD </a:t>
            </a:r>
          </a:p>
          <a:p>
            <a:pPr lvl="1"/>
            <a:r>
              <a:rPr lang="es-MX" sz="2000" dirty="0"/>
              <a:t>Redireccionamiento de CA de menos de 30 </a:t>
            </a:r>
            <a:r>
              <a:rPr lang="es-MX" sz="2000" dirty="0" err="1"/>
              <a:t>UTMs</a:t>
            </a:r>
            <a:r>
              <a:rPr lang="es-MX" sz="2000" dirty="0"/>
              <a:t> que hoy tienen tomado las grandes = 170 MM USD</a:t>
            </a:r>
          </a:p>
          <a:p>
            <a:pPr lvl="1"/>
            <a:r>
              <a:rPr lang="es-MX" sz="2000" dirty="0"/>
              <a:t>Total = 670 MM USD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2400" dirty="0"/>
              <a:t>Es importante la participación de MIPYMES de RM en el abastecimiento del resto de regiones, en especial en las regiones colindantes V y VI.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2400" dirty="0"/>
              <a:t>Existe riesgo en regiones extremas donde se recibe bajo volumen de ofertas, por ejemplo, baja cantidad de cotizaciones locales recibidas en Aysén o Arica. Si se permite a otras regiones transar ahí las cotizaciones suben </a:t>
            </a:r>
            <a:r>
              <a:rPr lang="es-MX" sz="2400"/>
              <a:t>al doble.</a:t>
            </a:r>
            <a:endParaRPr lang="es-MX" sz="2400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183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C6B9B00-FA04-69C1-C72B-F3B5416C6685}"/>
              </a:ext>
            </a:extLst>
          </p:cNvPr>
          <p:cNvSpPr txBox="1"/>
          <p:nvPr/>
        </p:nvSpPr>
        <p:spPr>
          <a:xfrm>
            <a:off x="1283615" y="5485839"/>
            <a:ext cx="9624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/>
              <a:t>Las transacciones realizadas por proveedores NO locales son de </a:t>
            </a:r>
            <a:r>
              <a:rPr lang="es-CL" sz="2400" b="1" dirty="0"/>
              <a:t>291 MM USD </a:t>
            </a:r>
            <a:r>
              <a:rPr lang="es-CL" sz="2400" dirty="0"/>
              <a:t>de las cuales </a:t>
            </a:r>
            <a:r>
              <a:rPr lang="es-CL" sz="2400" b="1" dirty="0"/>
              <a:t>188 MM USD </a:t>
            </a:r>
            <a:r>
              <a:rPr lang="es-CL" sz="2400" dirty="0"/>
              <a:t>corresponden a </a:t>
            </a:r>
            <a:r>
              <a:rPr lang="es-CL" sz="2400" dirty="0" err="1"/>
              <a:t>Mipyme</a:t>
            </a:r>
            <a:r>
              <a:rPr lang="es-CL" sz="2400" dirty="0"/>
              <a:t> a representando un </a:t>
            </a:r>
            <a:r>
              <a:rPr lang="es-CL" sz="2400" b="1" dirty="0"/>
              <a:t>65%.</a:t>
            </a:r>
          </a:p>
          <a:p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62D5258-BA5C-21F6-DE44-7C53E5CD3020}"/>
              </a:ext>
            </a:extLst>
          </p:cNvPr>
          <p:cNvSpPr txBox="1">
            <a:spLocks/>
          </p:cNvSpPr>
          <p:nvPr/>
        </p:nvSpPr>
        <p:spPr>
          <a:xfrm>
            <a:off x="533399" y="201840"/>
            <a:ext cx="6677297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/>
              <a:t>Proveedores Compra Ágil: apertura por localidad y tamaño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8F5C15B-C5BF-6515-617A-632440E78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07570"/>
              </p:ext>
            </p:extLst>
          </p:nvPr>
        </p:nvGraphicFramePr>
        <p:xfrm>
          <a:off x="1673352" y="1362456"/>
          <a:ext cx="8659368" cy="3986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615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235D578-9E07-F9B3-376B-87C138F2E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346594"/>
              </p:ext>
            </p:extLst>
          </p:nvPr>
        </p:nvGraphicFramePr>
        <p:xfrm>
          <a:off x="661851" y="444137"/>
          <a:ext cx="11260183" cy="615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867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D7399-010C-E30A-5DBC-E195377B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CE743-B98F-3FBE-05D2-EBB46934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To</a:t>
            </a:r>
            <a:r>
              <a:rPr lang="es-CL" dirty="0"/>
              <a:t> do</a:t>
            </a:r>
          </a:p>
          <a:p>
            <a:r>
              <a:rPr lang="es-CL" dirty="0"/>
              <a:t>Rango 30 a 100 </a:t>
            </a:r>
            <a:r>
              <a:rPr lang="es-CL" dirty="0" err="1"/>
              <a:t>utm</a:t>
            </a:r>
            <a:r>
              <a:rPr lang="es-CL" dirty="0"/>
              <a:t> (todos </a:t>
            </a:r>
            <a:r>
              <a:rPr lang="es-CL"/>
              <a:t>los mecanismos)</a:t>
            </a:r>
            <a:endParaRPr lang="es-CL" dirty="0"/>
          </a:p>
          <a:p>
            <a:r>
              <a:rPr lang="es-CL" dirty="0"/>
              <a:t>Rubros: los más afectado. Partir con compra ágil</a:t>
            </a:r>
          </a:p>
          <a:p>
            <a:r>
              <a:rPr lang="es-CL" dirty="0"/>
              <a:t>Cifras dese región del proveedor  (</a:t>
            </a:r>
            <a:r>
              <a:rPr lang="es-CL" dirty="0" err="1"/>
              <a:t>ej</a:t>
            </a:r>
            <a:r>
              <a:rPr lang="es-CL" dirty="0"/>
              <a:t>: el proveedor de </a:t>
            </a:r>
            <a:r>
              <a:rPr lang="es-CL" dirty="0" err="1"/>
              <a:t>arica</a:t>
            </a:r>
            <a:r>
              <a:rPr lang="es-CL" dirty="0"/>
              <a:t> el vende a….)</a:t>
            </a:r>
          </a:p>
        </p:txBody>
      </p:sp>
    </p:spTree>
    <p:extLst>
      <p:ext uri="{BB962C8B-B14F-4D97-AF65-F5344CB8AC3E}">
        <p14:creationId xmlns:p14="http://schemas.microsoft.com/office/powerpoint/2010/main" val="255588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C3EF9-B79B-CB0D-D73D-03E690E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3" y="1158829"/>
            <a:ext cx="11022874" cy="454034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CL" sz="3200" b="1" dirty="0"/>
              <a:t>¿Qué entendemos como proveedor local para este análisis?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CL" b="1" dirty="0"/>
          </a:p>
          <a:p>
            <a:pPr marL="0" indent="0" algn="ctr">
              <a:buNone/>
            </a:pPr>
            <a:r>
              <a:rPr lang="es-CL" dirty="0"/>
              <a:t>Un proveedor local es un proveedor  MIPYME* que despacha el producto a una localidad de su misma región, en base a lo declarado ante el SII.</a:t>
            </a:r>
          </a:p>
          <a:p>
            <a:pPr marL="0" indent="0" algn="ctr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ES" sz="2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Serán proveedores locales aquellas empresas de menor tamaño cuyo domicilio principal** se encuentre en la misma región donde se entregan los bienes o se prestan los servicios***  y que cumplan con los demás requisitos y condiciones que establezca el reglamento.</a:t>
            </a:r>
          </a:p>
          <a:p>
            <a:pPr marL="0" indent="0" algn="ctr">
              <a:buNone/>
            </a:pPr>
            <a:endParaRPr lang="es-ES" sz="26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sz="26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sz="2600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dirty="0"/>
              <a:t>* Según definición del Ministerio de Economía: </a:t>
            </a:r>
            <a:r>
              <a:rPr lang="es-MX" sz="1800" dirty="0"/>
              <a:t>Ley 20.416 Fija normas especiales para las empresas de menor tamaño.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** Según información de SII (casa matriz / domicilio)</a:t>
            </a:r>
          </a:p>
          <a:p>
            <a:pPr marL="0" indent="0">
              <a:buNone/>
            </a:pPr>
            <a:r>
              <a:rPr lang="es-ES" sz="1800" dirty="0"/>
              <a:t>*** La región se obtiene de la </a:t>
            </a:r>
            <a:r>
              <a:rPr lang="es-ES" sz="1800" u="sng" dirty="0"/>
              <a:t>localidad de despacho </a:t>
            </a:r>
            <a:r>
              <a:rPr lang="es-ES" sz="1800" dirty="0"/>
              <a:t>que aparece en la solicitud de cotización de la compra ágil.</a:t>
            </a:r>
          </a:p>
          <a:p>
            <a:pPr marL="0" indent="0" algn="ctr">
              <a:buNone/>
            </a:pPr>
            <a:endParaRPr lang="es-ES" sz="260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CL" sz="2600" dirty="0">
              <a:solidFill>
                <a:srgbClr val="FF0000"/>
              </a:solidFill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73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C3EF9-B79B-CB0D-D73D-03E690E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2" y="1158829"/>
            <a:ext cx="11302637" cy="4540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MX" sz="3200" b="1" dirty="0"/>
              <a:t>Distintas opciones para obtener la región de la compra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CL" b="1" dirty="0">
              <a:highlight>
                <a:srgbClr val="00FF00"/>
              </a:highlight>
            </a:endParaRPr>
          </a:p>
          <a:p>
            <a:r>
              <a:rPr lang="es-MX" sz="2400" dirty="0"/>
              <a:t>Según dirección de unidad de compra en mercadopublico.cl (</a:t>
            </a:r>
            <a:r>
              <a:rPr lang="es-MX" sz="2000" dirty="0"/>
              <a:t>tabla </a:t>
            </a:r>
            <a:r>
              <a:rPr lang="es-MX" sz="2000" dirty="0" err="1"/>
              <a:t>gblOrganizationAdress</a:t>
            </a:r>
            <a:r>
              <a:rPr lang="es-MX" sz="2400" dirty="0"/>
              <a:t>)  X</a:t>
            </a:r>
          </a:p>
          <a:p>
            <a:r>
              <a:rPr lang="es-MX" sz="2400" dirty="0"/>
              <a:t>Según dirección de facturación de la OC (</a:t>
            </a:r>
            <a:r>
              <a:rPr lang="es-MX" sz="2000" dirty="0"/>
              <a:t>tabla </a:t>
            </a:r>
            <a:r>
              <a:rPr lang="es-MX" sz="2000" dirty="0" err="1"/>
              <a:t>POheader</a:t>
            </a:r>
            <a:r>
              <a:rPr lang="es-MX" sz="2400" dirty="0"/>
              <a:t>)   X</a:t>
            </a:r>
          </a:p>
          <a:p>
            <a:r>
              <a:rPr lang="es-MX" sz="2400" dirty="0"/>
              <a:t>Según dirección de despacho de la OC (</a:t>
            </a:r>
            <a:r>
              <a:rPr lang="es-MX" sz="2000" dirty="0"/>
              <a:t>tabla </a:t>
            </a:r>
            <a:r>
              <a:rPr lang="es-MX" sz="2000" dirty="0" err="1"/>
              <a:t>POheader</a:t>
            </a:r>
            <a:r>
              <a:rPr lang="es-MX" sz="2400" dirty="0"/>
              <a:t>)   …</a:t>
            </a:r>
          </a:p>
          <a:p>
            <a:pPr marL="0" indent="0">
              <a:buNone/>
            </a:pPr>
            <a:endParaRPr lang="es-MX" sz="2400" dirty="0"/>
          </a:p>
          <a:p>
            <a:r>
              <a:rPr lang="es-MX" sz="2400" dirty="0"/>
              <a:t>Según región de despacho en la solicitud de cotización de compra ágil , </a:t>
            </a:r>
            <a:r>
              <a:rPr lang="es-MX" sz="24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L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DCCPCotizacion</a:t>
            </a:r>
            <a:r>
              <a:rPr lang="es-CL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L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s-CL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L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SolicitudCotizacion</a:t>
            </a:r>
            <a:r>
              <a:rPr lang="es-CL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s-ES" sz="2000" dirty="0"/>
          </a:p>
          <a:p>
            <a:pPr marL="0" indent="0" algn="ctr">
              <a:buNone/>
            </a:pPr>
            <a:endParaRPr lang="es-CL" sz="2400" dirty="0"/>
          </a:p>
          <a:p>
            <a:pPr marL="0" indent="0" algn="ctr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75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066090-90A1-B41F-2306-8E88FDA6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77" y="480812"/>
            <a:ext cx="8273901" cy="566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4CF2089-5987-892A-A58F-653B4F418B56}"/>
              </a:ext>
            </a:extLst>
          </p:cNvPr>
          <p:cNvSpPr/>
          <p:nvPr/>
        </p:nvSpPr>
        <p:spPr>
          <a:xfrm>
            <a:off x="3579963" y="4955875"/>
            <a:ext cx="785004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493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E1BA-DEB6-B95B-C663-D25FAB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56291"/>
            <a:ext cx="7084126" cy="643175"/>
          </a:xfrm>
        </p:spPr>
        <p:txBody>
          <a:bodyPr>
            <a:normAutofit/>
          </a:bodyPr>
          <a:lstStyle/>
          <a:p>
            <a:r>
              <a:rPr lang="es-CL" sz="2400" b="1" dirty="0"/>
              <a:t>Proveedores Locales en Compra Ágil (2023)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84D20E9-44A4-4D6A-BE48-98CBBF1EA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57757"/>
              </p:ext>
            </p:extLst>
          </p:nvPr>
        </p:nvGraphicFramePr>
        <p:xfrm>
          <a:off x="832795" y="1845426"/>
          <a:ext cx="5180077" cy="3066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D0B24E4-9AAF-F273-F173-4C9FA2854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124357"/>
              </p:ext>
            </p:extLst>
          </p:nvPr>
        </p:nvGraphicFramePr>
        <p:xfrm>
          <a:off x="5765074" y="1845426"/>
          <a:ext cx="4986054" cy="2996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170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E1BA-DEB6-B95B-C663-D25FAB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56291"/>
            <a:ext cx="7084126" cy="643175"/>
          </a:xfrm>
        </p:spPr>
        <p:txBody>
          <a:bodyPr>
            <a:normAutofit/>
          </a:bodyPr>
          <a:lstStyle/>
          <a:p>
            <a:r>
              <a:rPr lang="es-CL" sz="2400" b="1" dirty="0"/>
              <a:t>Proveedores Locales en Compra Ágil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D0B24E4-9AAF-F273-F173-4C9FA2854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337493"/>
              </p:ext>
            </p:extLst>
          </p:nvPr>
        </p:nvGraphicFramePr>
        <p:xfrm>
          <a:off x="1789598" y="975359"/>
          <a:ext cx="8564882" cy="4339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5465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E1BA-DEB6-B95B-C663-D25FAB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56291"/>
            <a:ext cx="7084126" cy="643175"/>
          </a:xfrm>
        </p:spPr>
        <p:txBody>
          <a:bodyPr>
            <a:normAutofit/>
          </a:bodyPr>
          <a:lstStyle/>
          <a:p>
            <a:r>
              <a:rPr lang="es-CL" sz="2400" b="1" dirty="0"/>
              <a:t>Proveedores Locales en Compra Ágil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D0B24E4-9AAF-F273-F173-4C9FA2854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479807"/>
              </p:ext>
            </p:extLst>
          </p:nvPr>
        </p:nvGraphicFramePr>
        <p:xfrm>
          <a:off x="1813559" y="975359"/>
          <a:ext cx="8564882" cy="4339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60E15511-9B41-89DF-C6E9-0A2D564DB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60" y="2838104"/>
            <a:ext cx="3652897" cy="18421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AFD241-6385-0FF1-24DF-E11EEC1559C7}"/>
              </a:ext>
            </a:extLst>
          </p:cNvPr>
          <p:cNvSpPr txBox="1"/>
          <p:nvPr/>
        </p:nvSpPr>
        <p:spPr>
          <a:xfrm>
            <a:off x="1972343" y="4197532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Proveedores grandes</a:t>
            </a:r>
            <a:endParaRPr lang="es-CL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66125F-94D0-C200-F4E5-3658FC792BC6}"/>
              </a:ext>
            </a:extLst>
          </p:cNvPr>
          <p:cNvCxnSpPr>
            <a:stCxn id="6" idx="3"/>
          </p:cNvCxnSpPr>
          <p:nvPr/>
        </p:nvCxnSpPr>
        <p:spPr>
          <a:xfrm flipV="1">
            <a:off x="4271406" y="3918858"/>
            <a:ext cx="1406582" cy="46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A26C644-551F-DA54-C868-79F6FDA302A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71406" y="4119155"/>
            <a:ext cx="2240133" cy="263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E1BA-DEB6-B95B-C663-D25FAB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56291"/>
            <a:ext cx="6136944" cy="643175"/>
          </a:xfrm>
        </p:spPr>
        <p:txBody>
          <a:bodyPr>
            <a:normAutofit/>
          </a:bodyPr>
          <a:lstStyle/>
          <a:p>
            <a:r>
              <a:rPr lang="es-CL" sz="2400" b="1" dirty="0"/>
              <a:t>Proveedores Locales en Compra Ágil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22999D8-A5BC-84DF-6B19-11E52585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419170"/>
              </p:ext>
            </p:extLst>
          </p:nvPr>
        </p:nvGraphicFramePr>
        <p:xfrm>
          <a:off x="1672055" y="1001484"/>
          <a:ext cx="8743407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3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E1BA-DEB6-B95B-C663-D25FAB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56291"/>
            <a:ext cx="6136944" cy="643175"/>
          </a:xfrm>
        </p:spPr>
        <p:txBody>
          <a:bodyPr>
            <a:normAutofit/>
          </a:bodyPr>
          <a:lstStyle/>
          <a:p>
            <a:r>
              <a:rPr lang="es-CL" sz="2400" b="1" dirty="0"/>
              <a:t>Proveedores Locales en Compra Ágil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F4EA16-539C-D6F6-2D3D-4BA937AC5CC4}"/>
              </a:ext>
            </a:extLst>
          </p:cNvPr>
          <p:cNvSpPr txBox="1"/>
          <p:nvPr/>
        </p:nvSpPr>
        <p:spPr>
          <a:xfrm>
            <a:off x="1198713" y="5350648"/>
            <a:ext cx="1028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/>
              <a:t>Los proveedores MIPYME locales que transaron en compra ágil corresponden a </a:t>
            </a:r>
            <a:r>
              <a:rPr lang="es-CL" sz="2400" b="1" dirty="0"/>
              <a:t>25.265</a:t>
            </a:r>
            <a:r>
              <a:rPr lang="es-CL" sz="2400" dirty="0"/>
              <a:t>, con un total de </a:t>
            </a:r>
            <a:r>
              <a:rPr lang="es-CL" sz="2400" b="1" dirty="0"/>
              <a:t> 195 MM USD</a:t>
            </a:r>
            <a:r>
              <a:rPr lang="es-CL" sz="2400" dirty="0"/>
              <a:t> (enero – noviembre 2023), de un total de</a:t>
            </a:r>
            <a:r>
              <a:rPr lang="es-CL" sz="2400" b="1" dirty="0"/>
              <a:t> 558 MM USD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91C5E53-1DE9-6ECE-5004-2DF48D0ED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386312"/>
              </p:ext>
            </p:extLst>
          </p:nvPr>
        </p:nvGraphicFramePr>
        <p:xfrm>
          <a:off x="1672055" y="1001484"/>
          <a:ext cx="8743407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10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690</Words>
  <Application>Microsoft Office PowerPoint</Application>
  <PresentationFormat>Panorámica</PresentationFormat>
  <Paragraphs>69</Paragraphs>
  <Slides>17</Slides>
  <Notes>2</Notes>
  <HiddenSlides>2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</vt:lpstr>
      <vt:lpstr>Courier New</vt:lpstr>
      <vt:lpstr>Roboto</vt:lpstr>
      <vt:lpstr>Tema de Office</vt:lpstr>
      <vt:lpstr>Proveedores Locales en Compra Ágil v2.0</vt:lpstr>
      <vt:lpstr>Presentación de PowerPoint</vt:lpstr>
      <vt:lpstr>Presentación de PowerPoint</vt:lpstr>
      <vt:lpstr>Presentación de PowerPoint</vt:lpstr>
      <vt:lpstr>Proveedores Locales en Compra Ágil (2023)</vt:lpstr>
      <vt:lpstr>Proveedores Locales en Compra Ágil</vt:lpstr>
      <vt:lpstr>Proveedores Locales en Compra Ágil</vt:lpstr>
      <vt:lpstr>Proveedores Locales en Compra Ágil</vt:lpstr>
      <vt:lpstr>Proveedores Locales en Compra Ágil</vt:lpstr>
      <vt:lpstr>Presentación de PowerPoint</vt:lpstr>
      <vt:lpstr>Presentación de PowerPoint</vt:lpstr>
      <vt:lpstr>Presentación de PowerPoint</vt:lpstr>
      <vt:lpstr>Anexo</vt:lpstr>
      <vt:lpstr>Conclusiones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Compra Ágil y Proveedores Locales</dc:title>
  <dc:creator>Christian Zarria Torres</dc:creator>
  <cp:lastModifiedBy>Hector Garrido</cp:lastModifiedBy>
  <cp:revision>3</cp:revision>
  <dcterms:created xsi:type="dcterms:W3CDTF">2023-12-04T18:08:50Z</dcterms:created>
  <dcterms:modified xsi:type="dcterms:W3CDTF">2024-01-02T13:39:06Z</dcterms:modified>
</cp:coreProperties>
</file>