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09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tags/tag105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08.xml" ContentType="application/vnd.openxmlformats-officedocument.presentationml.tags+xml"/>
  <Override PartName="/ppt/tags/tag117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15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26"/>
  </p:notesMasterIdLst>
  <p:sldIdLst>
    <p:sldId id="989" r:id="rId2"/>
    <p:sldId id="976" r:id="rId3"/>
    <p:sldId id="977" r:id="rId4"/>
    <p:sldId id="978" r:id="rId5"/>
    <p:sldId id="979" r:id="rId6"/>
    <p:sldId id="980" r:id="rId7"/>
    <p:sldId id="986" r:id="rId8"/>
    <p:sldId id="981" r:id="rId9"/>
    <p:sldId id="982" r:id="rId10"/>
    <p:sldId id="984" r:id="rId11"/>
    <p:sldId id="963" r:id="rId12"/>
    <p:sldId id="962" r:id="rId13"/>
    <p:sldId id="965" r:id="rId14"/>
    <p:sldId id="968" r:id="rId15"/>
    <p:sldId id="967" r:id="rId16"/>
    <p:sldId id="969" r:id="rId17"/>
    <p:sldId id="970" r:id="rId18"/>
    <p:sldId id="971" r:id="rId19"/>
    <p:sldId id="972" r:id="rId20"/>
    <p:sldId id="973" r:id="rId21"/>
    <p:sldId id="974" r:id="rId22"/>
    <p:sldId id="975" r:id="rId23"/>
    <p:sldId id="985" r:id="rId24"/>
    <p:sldId id="9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477FE-DC7F-47DE-9058-E27A3BF8E8DB}" v="1776" dt="2019-10-18T13:12:1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73" d="100"/>
          <a:sy n="73" d="100"/>
        </p:scale>
        <p:origin x="-76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93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50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7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7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6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80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19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340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36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8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0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C3B0-CB85-40CE-8E40-078D7E0039D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9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9" Type="http://schemas.openxmlformats.org/officeDocument/2006/relationships/tags" Target="../tags/tag99.xml"/><Relationship Id="rId21" Type="http://schemas.openxmlformats.org/officeDocument/2006/relationships/tags" Target="../tags/tag81.xml"/><Relationship Id="rId34" Type="http://schemas.openxmlformats.org/officeDocument/2006/relationships/tags" Target="../tags/tag94.xml"/><Relationship Id="rId42" Type="http://schemas.openxmlformats.org/officeDocument/2006/relationships/tags" Target="../tags/tag102.xml"/><Relationship Id="rId47" Type="http://schemas.openxmlformats.org/officeDocument/2006/relationships/tags" Target="../tags/tag107.xml"/><Relationship Id="rId50" Type="http://schemas.openxmlformats.org/officeDocument/2006/relationships/tags" Target="../tags/tag110.xml"/><Relationship Id="rId55" Type="http://schemas.openxmlformats.org/officeDocument/2006/relationships/tags" Target="../tags/tag115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33" Type="http://schemas.openxmlformats.org/officeDocument/2006/relationships/tags" Target="../tags/tag93.xml"/><Relationship Id="rId38" Type="http://schemas.openxmlformats.org/officeDocument/2006/relationships/tags" Target="../tags/tag98.xml"/><Relationship Id="rId46" Type="http://schemas.openxmlformats.org/officeDocument/2006/relationships/tags" Target="../tags/tag106.xml"/><Relationship Id="rId59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tags" Target="../tags/tag89.xml"/><Relationship Id="rId41" Type="http://schemas.openxmlformats.org/officeDocument/2006/relationships/tags" Target="../tags/tag101.xml"/><Relationship Id="rId54" Type="http://schemas.openxmlformats.org/officeDocument/2006/relationships/tags" Target="../tags/tag114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32" Type="http://schemas.openxmlformats.org/officeDocument/2006/relationships/tags" Target="../tags/tag92.xml"/><Relationship Id="rId37" Type="http://schemas.openxmlformats.org/officeDocument/2006/relationships/tags" Target="../tags/tag97.xml"/><Relationship Id="rId40" Type="http://schemas.openxmlformats.org/officeDocument/2006/relationships/tags" Target="../tags/tag100.xml"/><Relationship Id="rId45" Type="http://schemas.openxmlformats.org/officeDocument/2006/relationships/tags" Target="../tags/tag105.xml"/><Relationship Id="rId53" Type="http://schemas.openxmlformats.org/officeDocument/2006/relationships/tags" Target="../tags/tag113.xml"/><Relationship Id="rId58" Type="http://schemas.openxmlformats.org/officeDocument/2006/relationships/tags" Target="../tags/tag118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tags" Target="../tags/tag88.xml"/><Relationship Id="rId36" Type="http://schemas.openxmlformats.org/officeDocument/2006/relationships/tags" Target="../tags/tag96.xml"/><Relationship Id="rId49" Type="http://schemas.openxmlformats.org/officeDocument/2006/relationships/tags" Target="../tags/tag109.xml"/><Relationship Id="rId57" Type="http://schemas.openxmlformats.org/officeDocument/2006/relationships/tags" Target="../tags/tag117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31" Type="http://schemas.openxmlformats.org/officeDocument/2006/relationships/tags" Target="../tags/tag91.xml"/><Relationship Id="rId44" Type="http://schemas.openxmlformats.org/officeDocument/2006/relationships/tags" Target="../tags/tag104.xml"/><Relationship Id="rId52" Type="http://schemas.openxmlformats.org/officeDocument/2006/relationships/tags" Target="../tags/tag112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tags" Target="../tags/tag90.xml"/><Relationship Id="rId35" Type="http://schemas.openxmlformats.org/officeDocument/2006/relationships/tags" Target="../tags/tag95.xml"/><Relationship Id="rId43" Type="http://schemas.openxmlformats.org/officeDocument/2006/relationships/tags" Target="../tags/tag103.xml"/><Relationship Id="rId48" Type="http://schemas.openxmlformats.org/officeDocument/2006/relationships/tags" Target="../tags/tag108.xml"/><Relationship Id="rId56" Type="http://schemas.openxmlformats.org/officeDocument/2006/relationships/tags" Target="../tags/tag116.xml"/><Relationship Id="rId8" Type="http://schemas.openxmlformats.org/officeDocument/2006/relationships/tags" Target="../tags/tag68.xml"/><Relationship Id="rId51" Type="http://schemas.openxmlformats.org/officeDocument/2006/relationships/tags" Target="../tags/tag111.xml"/><Relationship Id="rId3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TLSHAPE_SL_d9a7df2045804d9cb17247706c303bca_BackgroundRectangle">
            <a:extLst>
              <a:ext uri="{FF2B5EF4-FFF2-40B4-BE49-F238E27FC236}">
                <a16:creationId xmlns:a16="http://schemas.microsoft.com/office/drawing/2014/main" xmlns="" id="{66DCDDA1-B827-4D84-B5C4-9C8FBC6686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61267"/>
            <a:ext cx="11201400" cy="1392343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OTLSHAPE_SL_289bf47ff7d04780b5bda4d0e147a7d0_BackgroundRectangle">
            <a:extLst>
              <a:ext uri="{FF2B5EF4-FFF2-40B4-BE49-F238E27FC236}">
                <a16:creationId xmlns:a16="http://schemas.microsoft.com/office/drawing/2014/main" xmlns="" id="{7BA13860-D243-4688-A0E2-DE88EECBFC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883910"/>
            <a:ext cx="11201400" cy="762000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xmlns="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:a16="http://schemas.microsoft.com/office/drawing/2014/main" xmlns="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63963" cy="1654387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:a16="http://schemas.microsoft.com/office/drawing/2014/main" xmlns="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3361267"/>
            <a:ext cx="877026" cy="1392343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TLSHAPE_SL_a6b291b9f3134548847ec52cf049f87b_HeaderRectangle">
            <a:extLst>
              <a:ext uri="{FF2B5EF4-FFF2-40B4-BE49-F238E27FC236}">
                <a16:creationId xmlns:a16="http://schemas.microsoft.com/office/drawing/2014/main" xmlns="" id="{B56E05F9-C635-4E88-9EEF-7A9E36485C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4817110"/>
            <a:ext cx="877026" cy="1003300"/>
          </a:xfrm>
          <a:prstGeom prst="rect">
            <a:avLst/>
          </a:prstGeom>
          <a:solidFill>
            <a:srgbClr val="F0642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TLSHAPE_SL_289bf47ff7d04780b5bda4d0e147a7d0_HeaderRectangle">
            <a:extLst>
              <a:ext uri="{FF2B5EF4-FFF2-40B4-BE49-F238E27FC236}">
                <a16:creationId xmlns:a16="http://schemas.microsoft.com/office/drawing/2014/main" xmlns="" id="{B88DFAF3-5022-4F35-AAA2-1AF6595671D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883910"/>
            <a:ext cx="877026" cy="762000"/>
          </a:xfrm>
          <a:prstGeom prst="rect">
            <a:avLst/>
          </a:prstGeom>
          <a:solidFill>
            <a:srgbClr val="FEBA0A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:a16="http://schemas.microsoft.com/office/drawing/2014/main" xmlns="" id="{85CF7363-126A-4C1A-A67F-471524242E5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:a16="http://schemas.microsoft.com/office/drawing/2014/main" xmlns="" id="{32931418-8FD4-4C98-8F38-368996F6D0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:a16="http://schemas.microsoft.com/office/drawing/2014/main" xmlns="" id="{AF82692A-6124-4245-9780-3B01B3D37B3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:a16="http://schemas.microsoft.com/office/drawing/2014/main" xmlns="" id="{CE6D351B-48C2-424B-845D-19BE90DCE75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SLT_e29fb8690b6043e6b8b49ec05b550ba3_Shape">
            <a:extLst>
              <a:ext uri="{FF2B5EF4-FFF2-40B4-BE49-F238E27FC236}">
                <a16:creationId xmlns:a16="http://schemas.microsoft.com/office/drawing/2014/main" xmlns="" id="{9A477AD3-B119-402E-8E76-EABF59C9A5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16677" y="2364377"/>
            <a:ext cx="7343551" cy="216021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45028" y="3438555"/>
            <a:ext cx="2434029" cy="23210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OTLSHAPE_SLT_7b49690012f9431fa579863039774321_Shape">
            <a:extLst>
              <a:ext uri="{FF2B5EF4-FFF2-40B4-BE49-F238E27FC236}">
                <a16:creationId xmlns:a16="http://schemas.microsoft.com/office/drawing/2014/main" xmlns="" id="{5B2BC97F-A100-45D4-8266-1AD2E7AF9B6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70743" y="3732107"/>
            <a:ext cx="7492160" cy="21287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2" name="OTLSHAPE_SLT_fa7160ae8db649c4a586c26722e094ca_Shape">
            <a:extLst>
              <a:ext uri="{FF2B5EF4-FFF2-40B4-BE49-F238E27FC236}">
                <a16:creationId xmlns:a16="http://schemas.microsoft.com/office/drawing/2014/main" xmlns="" id="{7D6085F5-FC26-4859-8202-DC743C547DE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38787" y="5207907"/>
            <a:ext cx="9150241" cy="226241"/>
          </a:xfrm>
          <a:prstGeom prst="chevron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0" name="OTLSHAPE_SLT_f631a3c93f6048078ae9c87026bdb2a3_Shape">
            <a:extLst>
              <a:ext uri="{FF2B5EF4-FFF2-40B4-BE49-F238E27FC236}">
                <a16:creationId xmlns:a16="http://schemas.microsoft.com/office/drawing/2014/main" xmlns="" id="{D06EB1C5-F2E2-4487-AED6-5802C050E6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245756" y="5922010"/>
            <a:ext cx="3060837" cy="178344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6" name="OTLSHAPE_SLT_5d9d890d48fc4418822012084c459be1_Shape">
            <a:extLst>
              <a:ext uri="{FF2B5EF4-FFF2-40B4-BE49-F238E27FC236}">
                <a16:creationId xmlns:a16="http://schemas.microsoft.com/office/drawing/2014/main" xmlns="" id="{42C4C092-26D4-49AC-8E5F-C9FECC174EC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899539" y="6215562"/>
            <a:ext cx="3282267" cy="198302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:a16="http://schemas.microsoft.com/office/drawing/2014/main" xmlns="" id="{63D5D7D0-0A1E-439D-9F17-0CB7871508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chemeClr val="dk1"/>
                </a:solidFill>
                <a:latin typeface="Calibri" panose="020F0502020204030204" pitchFamily="34" charset="0"/>
              </a:rPr>
              <a:t>Analyse</a:t>
            </a:r>
            <a:endParaRPr lang="fr-FR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:a16="http://schemas.microsoft.com/office/drawing/2014/main" xmlns="" id="{CFDFFF43-F1C0-4B95-B9BB-B64BDC3505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39644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Dev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a6b291b9f3134548847ec52cf049f87b_Header">
            <a:extLst>
              <a:ext uri="{FF2B5EF4-FFF2-40B4-BE49-F238E27FC236}">
                <a16:creationId xmlns:a16="http://schemas.microsoft.com/office/drawing/2014/main" xmlns="" id="{E7904867-8E9E-4C60-89CE-B600EB9C896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2573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Test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_289bf47ff7d04780b5bda4d0e147a7d0_Header">
            <a:extLst>
              <a:ext uri="{FF2B5EF4-FFF2-40B4-BE49-F238E27FC236}">
                <a16:creationId xmlns:a16="http://schemas.microsoft.com/office/drawing/2014/main" xmlns="" id="{26EB0043-B7A4-49CA-AD09-548FE65E600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9626" y="6178731"/>
            <a:ext cx="824774" cy="17920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dirty="0" smtClean="0">
                <a:solidFill>
                  <a:srgbClr val="203864"/>
                </a:solidFill>
                <a:latin typeface="Calibri" panose="020F0502020204030204" pitchFamily="34" charset="0"/>
              </a:rPr>
              <a:t>Déploiement</a:t>
            </a:r>
            <a:endParaRPr lang="fr-FR" sz="12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xmlns="" id="{1E579F3F-368D-432D-8DBC-7BC48712133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6016164" y="879929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815737" y="681581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xmlns="" id="{FAA145D6-9D30-4EE6-AE30-0996DC44E99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6865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dirty="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fr-FR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xmlns="" id="{3CB447A3-0921-4DF4-B42F-6FEA8664602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200183" y="1161143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xmlns="" id="{47BDCADF-1F30-4396-A527-5516F720530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196536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xmlns="" id="{086E125A-837E-4F33-8DF2-D670223A7DF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:a16="http://schemas.microsoft.com/office/drawing/2014/main" xmlns="" id="{05AC0117-DF07-4AF8-9CC8-A560A7EC307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313203" y="2175764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spc="-4" smtClean="0">
                <a:solidFill>
                  <a:schemeClr val="lt1"/>
                </a:solidFill>
                <a:latin typeface="Calibri" panose="020F0502020204030204" pitchFamily="34" charset="0"/>
              </a:rPr>
              <a:t>System Balancing</a:t>
            </a:r>
            <a:endParaRPr lang="fr-FR" sz="1100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:a16="http://schemas.microsoft.com/office/drawing/2014/main" xmlns="" id="{454A064B-E20E-4C3D-B536-B65824461D4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11329" y="2358448"/>
            <a:ext cx="412460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Comprendre les besoins + proposer des solutions techniques</a:t>
            </a:r>
          </a:p>
          <a:p>
            <a:pPr algn="ctr"/>
            <a:endParaRPr lang="fr-FR" sz="1100" spc="-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0160" y="3416328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Architecture technique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7b49690012f9431fa579863039774321_Title">
            <a:extLst>
              <a:ext uri="{FF2B5EF4-FFF2-40B4-BE49-F238E27FC236}">
                <a16:creationId xmlns:a16="http://schemas.microsoft.com/office/drawing/2014/main" xmlns="" id="{593DAB30-5EB9-49D3-A1DC-E80297DE272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506371" y="374844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Documentation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5d9d890d48fc4418822012084c459be1_Title">
            <a:extLst>
              <a:ext uri="{FF2B5EF4-FFF2-40B4-BE49-F238E27FC236}">
                <a16:creationId xmlns:a16="http://schemas.microsoft.com/office/drawing/2014/main" xmlns="" id="{BA7D591F-B9F5-4614-9212-5CC7972A7A5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281851" y="6192834"/>
            <a:ext cx="19855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Stabilisation de l’application 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xmlns="" id="{FA1F0A09-18A7-46DE-BA1E-5C8D16EF75F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xmlns="" id="{D956C2CA-AD07-4717-A9D4-C1D146594489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xmlns="" id="{E4AF6D18-3343-4BE8-A55E-68D4601880DB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xmlns="" id="{0940E5F1-4A72-4A59-932D-236F112CA6C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F2449170-EDD9-4C8D-BE36-E016BFAD9ADF}"/>
              </a:ext>
            </a:extLst>
          </p:cNvPr>
          <p:cNvSpPr txBox="1"/>
          <p:nvPr/>
        </p:nvSpPr>
        <p:spPr>
          <a:xfrm>
            <a:off x="2504939" y="92989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fr-FR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TB_00000000000000000000000000000000_TimescaleInterval2">
            <a:extLst>
              <a:ext uri="{FF2B5EF4-FFF2-40B4-BE49-F238E27FC236}">
                <a16:creationId xmlns:a16="http://schemas.microsoft.com/office/drawing/2014/main" xmlns="" id="{3CB447A3-0921-4DF4-B42F-6FEA8664602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158023" y="1156788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339652" y="4008967"/>
            <a:ext cx="1638680" cy="17114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432560" y="3999802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Authentification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574783" y="4283287"/>
            <a:ext cx="1390486" cy="171147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9" name="OTLSHAPE_SLT_7b49690012f9431fa579863039774321_Title">
            <a:extLst>
              <a:ext uri="{FF2B5EF4-FFF2-40B4-BE49-F238E27FC236}">
                <a16:creationId xmlns:a16="http://schemas.microsoft.com/office/drawing/2014/main" xmlns="" id="{593DAB30-5EB9-49D3-A1DC-E80297DE272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763486" y="4280289"/>
            <a:ext cx="105342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Maquette du site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20406" y="4017675"/>
            <a:ext cx="1669160" cy="20162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2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013166" y="4005321"/>
            <a:ext cx="112776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Stock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7197633" y="4075611"/>
            <a:ext cx="1149531" cy="195943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0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7184579" y="4079655"/>
            <a:ext cx="13454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Contrats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106109" y="4039447"/>
            <a:ext cx="1656098" cy="16243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3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042177" y="4522772"/>
            <a:ext cx="1477572" cy="205982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7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48149" y="4573784"/>
            <a:ext cx="953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Administration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090200" y="4025933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Sous-traitants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114817" y="4361664"/>
            <a:ext cx="4081433" cy="22339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425440" y="4392850"/>
            <a:ext cx="238614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err="1" smtClean="0">
                <a:solidFill>
                  <a:schemeClr val="lt1"/>
                </a:solidFill>
                <a:latin typeface="Calibri" panose="020F0502020204030204" pitchFamily="34" charset="0"/>
              </a:rPr>
              <a:t>WorkFlow</a:t>
            </a:r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 dossier Client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595154" y="5227712"/>
            <a:ext cx="453716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Test de chaque fonctionnalité au milieu de sprint et à la fin du sprint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7872545" y="5906980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Intégration + Hébergement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5886995" y="703352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18/9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817223" y="794793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28/9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929052" y="790438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12/10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940732" y="790439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26/10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908869" y="799147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9/11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1046823" y="807855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22/11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681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jour d’une agence</a:t>
            </a:r>
            <a:endParaRPr lang="fr-FR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75931"/>
            <a:ext cx="10515600" cy="265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Diagramme de cas d’utilisation : Gestion du Stock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211" y="1881208"/>
            <a:ext cx="10450286" cy="436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D:\TAOUFIK_HADDAD\Sunny\Svn1\trunk\Documentation\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49318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Diagramme des de séquence : </a:t>
            </a:r>
            <a:r>
              <a:rPr lang="fr-FR" dirty="0" smtClean="0"/>
              <a:t> </a:t>
            </a:r>
            <a:r>
              <a:rPr lang="fr-FR" b="1" dirty="0" smtClean="0"/>
              <a:t>Ajouter un article </a:t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1839119"/>
            <a:ext cx="72580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Diagramme des de séquence : </a:t>
            </a:r>
            <a:r>
              <a:rPr lang="fr-FR" dirty="0" smtClean="0"/>
              <a:t> </a:t>
            </a:r>
            <a:r>
              <a:rPr lang="fr-FR" b="1" dirty="0" smtClean="0"/>
              <a:t>Supprimer un article </a:t>
            </a:r>
            <a:br>
              <a:rPr lang="fr-FR" b="1" dirty="0" smtClean="0"/>
            </a:br>
            <a:endParaRPr lang="fr-FR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7" y="1867694"/>
            <a:ext cx="58388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Diagramme des de séquence : Entrée en stock</a:t>
            </a:r>
            <a:endParaRPr lang="fr-FR" dirty="0"/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7130" y="1825625"/>
            <a:ext cx="57177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Diagramme des de séquence : Sortie du stock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2872" y="1825625"/>
            <a:ext cx="6886255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Mise à jour du stock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>
              <a:buNone/>
            </a:pP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>Ajouter un article</a:t>
            </a:r>
          </a:p>
          <a:p>
            <a:pPr fontAlgn="base">
              <a:buNone/>
            </a:pPr>
            <a:r>
              <a:rPr lang="fr-FR" dirty="0" smtClean="0"/>
              <a:t>Choisir « Stock ».</a:t>
            </a:r>
            <a:endParaRPr lang="fr-FR" b="1" dirty="0" smtClean="0"/>
          </a:p>
          <a:p>
            <a:pPr fontAlgn="base">
              <a:buNone/>
            </a:pPr>
            <a:r>
              <a:rPr lang="fr-FR" dirty="0" smtClean="0"/>
              <a:t>Remplir tous les champs après cliquer sur le bouton ajouter.</a:t>
            </a: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>Supprimer un article</a:t>
            </a:r>
          </a:p>
          <a:p>
            <a:pPr fontAlgn="base">
              <a:buNone/>
            </a:pPr>
            <a:r>
              <a:rPr lang="fr-FR" dirty="0" smtClean="0"/>
              <a:t>Choisir « Stock ».</a:t>
            </a:r>
            <a:endParaRPr lang="fr-FR" b="1" dirty="0" smtClean="0"/>
          </a:p>
          <a:p>
            <a:pPr fontAlgn="base">
              <a:buNone/>
            </a:pPr>
            <a:r>
              <a:rPr lang="fr-FR" dirty="0" smtClean="0"/>
              <a:t>Remplir le champ code Article après cliquer sur le bouton supprimer.</a:t>
            </a: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/>
            </a:r>
            <a:br>
              <a:rPr lang="fr-FR" b="1" dirty="0" smtClean="0"/>
            </a:br>
            <a:endParaRPr lang="fr-FR" b="1" dirty="0" smtClean="0"/>
          </a:p>
          <a:p>
            <a:pPr fontAlgn="base">
              <a:buNone/>
            </a:pPr>
            <a:r>
              <a:rPr lang="fr-FR" b="1" dirty="0" smtClean="0"/>
              <a:t>Modifier un article</a:t>
            </a:r>
          </a:p>
          <a:p>
            <a:pPr fontAlgn="base">
              <a:buNone/>
            </a:pPr>
            <a:r>
              <a:rPr lang="fr-FR" dirty="0" smtClean="0"/>
              <a:t>Choisir « Stock ».</a:t>
            </a:r>
            <a:endParaRPr lang="fr-FR" b="1" dirty="0" smtClean="0"/>
          </a:p>
          <a:p>
            <a:pPr fontAlgn="base">
              <a:buNone/>
            </a:pPr>
            <a:r>
              <a:rPr lang="fr-FR" dirty="0" smtClean="0"/>
              <a:t>Dans la partie Recherche : choisir un champ pour rechercher un article.</a:t>
            </a:r>
            <a:endParaRPr lang="fr-FR" b="1" dirty="0" smtClean="0"/>
          </a:p>
          <a:p>
            <a:pPr fontAlgn="base">
              <a:buNone/>
            </a:pPr>
            <a:r>
              <a:rPr lang="fr-FR" dirty="0" smtClean="0"/>
              <a:t>Les champs  sont remplis puis on peut modifier.</a:t>
            </a:r>
            <a:endParaRPr lang="fr-FR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fr-FR" sz="1500" b="1" dirty="0" smtClean="0"/>
              <a:t>Pour une nouvelle entrée </a:t>
            </a:r>
          </a:p>
          <a:p>
            <a:pPr fontAlgn="base">
              <a:buNone/>
            </a:pPr>
            <a:r>
              <a:rPr lang="fr-FR" sz="1500" dirty="0" smtClean="0"/>
              <a:t>Choisir « Entrée ».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Remplir les champs indiqués.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Cliquer « Enregistrer » pour terminer la transaction.</a:t>
            </a:r>
          </a:p>
          <a:p>
            <a:pPr fontAlgn="base">
              <a:buNone/>
            </a:pPr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Pour une nouvelle sortie</a:t>
            </a:r>
          </a:p>
          <a:p>
            <a:pPr fontAlgn="base">
              <a:buNone/>
            </a:pPr>
            <a:r>
              <a:rPr lang="fr-FR" sz="1600" dirty="0" smtClean="0"/>
              <a:t>Choisir «sortie».</a:t>
            </a:r>
            <a:endParaRPr lang="fr-FR" sz="1600" b="1" dirty="0" smtClean="0"/>
          </a:p>
          <a:p>
            <a:pPr fontAlgn="base">
              <a:buNone/>
            </a:pPr>
            <a:r>
              <a:rPr lang="fr-FR" sz="1600" dirty="0" smtClean="0"/>
              <a:t>Remplir les champs indiqués.</a:t>
            </a:r>
            <a:endParaRPr lang="fr-FR" sz="1600" b="1" dirty="0" smtClean="0"/>
          </a:p>
          <a:p>
            <a:pPr fontAlgn="base">
              <a:buNone/>
            </a:pPr>
            <a:r>
              <a:rPr lang="fr-FR" sz="1600" dirty="0" smtClean="0"/>
              <a:t>Cliquer « Enregistrer » pour terminer la transaction.</a:t>
            </a:r>
            <a:r>
              <a:rPr lang="fr-FR" sz="1600" b="1" dirty="0" smtClean="0"/>
              <a:t/>
            </a:r>
            <a:br>
              <a:rPr lang="fr-FR" sz="1600" b="1" dirty="0" smtClean="0"/>
            </a:br>
            <a:endParaRPr lang="fr-FR" sz="1600" b="1" dirty="0" smtClean="0"/>
          </a:p>
          <a:p>
            <a:pPr fontAlgn="base">
              <a:buNone/>
            </a:pPr>
            <a:r>
              <a:rPr lang="fr-FR" sz="1600" i="1" dirty="0" smtClean="0">
                <a:solidFill>
                  <a:srgbClr val="FF0000"/>
                </a:solidFill>
              </a:rPr>
              <a:t>Attention : </a:t>
            </a:r>
            <a:r>
              <a:rPr lang="fr-FR" sz="1600" dirty="0" smtClean="0">
                <a:solidFill>
                  <a:srgbClr val="FF0000"/>
                </a:solidFill>
              </a:rPr>
              <a:t> «La quantité sortie est insuffisant ! » </a:t>
            </a:r>
            <a:r>
              <a:rPr lang="fr-FR" sz="1600" dirty="0" smtClean="0"/>
              <a:t>si la quantité est supérieure à la celle disponible.</a:t>
            </a:r>
            <a:endParaRPr lang="fr-FR" sz="1600" b="1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endParaRPr lang="fr-FR" sz="1500" b="1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des Fournisseurs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Ajouter un fournisseur</a:t>
            </a:r>
          </a:p>
          <a:p>
            <a:pPr fontAlgn="base">
              <a:buNone/>
            </a:pPr>
            <a:r>
              <a:rPr lang="fr-FR" sz="1500" dirty="0" smtClean="0"/>
              <a:t> Choisir « Fournisseurs »                                                                                                                               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les données nécessaires et cliquer sur le  bouton  Ajouter.</a:t>
            </a:r>
            <a:endParaRPr lang="fr-FR" sz="1500" b="1" dirty="0" smtClean="0"/>
          </a:p>
          <a:p>
            <a:pPr fontAlgn="base">
              <a:buNone/>
            </a:pPr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Supprimer un fournisseur</a:t>
            </a:r>
          </a:p>
          <a:p>
            <a:pPr fontAlgn="base">
              <a:buNone/>
            </a:pPr>
            <a:r>
              <a:rPr lang="fr-FR" sz="1500" dirty="0" smtClean="0"/>
              <a:t>Choisir « Fournisseur»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 code de fournisseur que vous voulez supprimer puis appuyer sur  le bouton supprimer.</a:t>
            </a:r>
            <a:r>
              <a:rPr lang="fr-FR" sz="1500" b="1" dirty="0" smtClean="0"/>
              <a:t/>
            </a:r>
            <a:br>
              <a:rPr lang="fr-FR" sz="1500" b="1" dirty="0" smtClean="0"/>
            </a:br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Modifier un fournisseur</a:t>
            </a:r>
          </a:p>
          <a:p>
            <a:pPr fontAlgn="base">
              <a:buNone/>
            </a:pPr>
            <a:r>
              <a:rPr lang="fr-FR" sz="1500" dirty="0" smtClean="0"/>
              <a:t>Choisir « Fournisseur»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 code de fournisseur que vous voulez modifier  puis appuyer sur recherche et les champs seront remplis.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Modifier les informations que vous voulez et appuyez sur le bouton  modifier.</a:t>
            </a:r>
            <a:endParaRPr lang="fr-FR" sz="1500" b="1" dirty="0" smtClean="0"/>
          </a:p>
          <a:p>
            <a:endParaRPr lang="fr-F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utilisateurs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7844" y="1825625"/>
            <a:ext cx="585631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Gestion des commandes Fournisseurs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fr-FR" sz="1500" b="1" dirty="0" smtClean="0"/>
          </a:p>
          <a:p>
            <a:pPr fontAlgn="base">
              <a:buNone/>
            </a:pPr>
            <a:r>
              <a:rPr lang="fr-FR" sz="1500" b="1" dirty="0" smtClean="0"/>
              <a:t>Entrer  une nouvelle commande :</a:t>
            </a:r>
          </a:p>
          <a:p>
            <a:pPr fontAlgn="base">
              <a:buNone/>
            </a:pPr>
            <a:r>
              <a:rPr lang="fr-FR" sz="1500" dirty="0" smtClean="0"/>
              <a:t>Choisir «Commande » au menu principal puis choisir « Nouvelle Commande »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les informations de la  commande</a:t>
            </a:r>
          </a:p>
          <a:p>
            <a:pPr fontAlgn="base">
              <a:buNone/>
            </a:pPr>
            <a:r>
              <a:rPr lang="fr-FR" sz="1500" dirty="0" smtClean="0"/>
              <a:t>Choisi l’article à commander </a:t>
            </a:r>
          </a:p>
          <a:p>
            <a:pPr fontAlgn="base">
              <a:buNone/>
            </a:pPr>
            <a:r>
              <a:rPr lang="fr-FR" sz="1500" dirty="0" smtClean="0"/>
              <a:t>Introduire la quantité commandée</a:t>
            </a:r>
          </a:p>
          <a:p>
            <a:pPr fontAlgn="base">
              <a:buNone/>
            </a:pPr>
            <a:r>
              <a:rPr lang="fr-FR" sz="1500" dirty="0" smtClean="0"/>
              <a:t>Appuyer  sur le bouton ajouter  une ligne de commande sera créée</a:t>
            </a:r>
          </a:p>
          <a:p>
            <a:pPr fontAlgn="base">
              <a:buNone/>
            </a:pPr>
            <a:r>
              <a:rPr lang="fr-FR" sz="1500" dirty="0" smtClean="0"/>
              <a:t>Et si </a:t>
            </a:r>
            <a:r>
              <a:rPr lang="fr-FR" sz="1500" smtClean="0"/>
              <a:t>vous voulez supprimer </a:t>
            </a:r>
            <a:r>
              <a:rPr lang="fr-FR" sz="1500" dirty="0" smtClean="0"/>
              <a:t>une ligne clique sur annuler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Enfin appuyer sur le bouton  commander</a:t>
            </a:r>
            <a:endParaRPr lang="fr-FR" sz="1500" b="1" dirty="0" smtClean="0"/>
          </a:p>
          <a:p>
            <a:endParaRPr lang="fr-F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fr-FR" sz="1500" b="1" dirty="0" smtClean="0"/>
              <a:t>Consulter les commandes :</a:t>
            </a:r>
          </a:p>
          <a:p>
            <a:pPr fontAlgn="base">
              <a:buNone/>
            </a:pPr>
            <a:r>
              <a:rPr lang="fr-FR" sz="1500" dirty="0" smtClean="0"/>
              <a:t>Cliquer «Commande » au menu principal</a:t>
            </a:r>
          </a:p>
          <a:p>
            <a:pPr fontAlgn="base">
              <a:buNone/>
            </a:pPr>
            <a:r>
              <a:rPr lang="fr-FR" sz="1500" dirty="0" smtClean="0"/>
              <a:t>Choisir « Consulter Commande »</a:t>
            </a:r>
            <a:endParaRPr lang="fr-FR" sz="1500" b="1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La réception des commandes Fournisseurs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Appuyer sur «Réception».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les informations de la  Réception puis  le bon de commande et Choisir l’article à réceptionner.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Introduire la quantité livrée</a:t>
            </a:r>
            <a:endParaRPr lang="fr-FR" sz="1500" b="1" dirty="0" smtClean="0"/>
          </a:p>
          <a:p>
            <a:pPr fontAlgn="base">
              <a:buNone/>
            </a:pPr>
            <a:r>
              <a:rPr lang="fr-FR" sz="1500" dirty="0" smtClean="0"/>
              <a:t>Appuyer sur le bouton  Réceptionner.</a:t>
            </a:r>
            <a:endParaRPr lang="fr-FR" sz="1500" b="1" dirty="0" smtClean="0"/>
          </a:p>
          <a:p>
            <a:pPr>
              <a:buNone/>
            </a:pPr>
            <a:endParaRPr lang="fr-F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articles</a:t>
            </a:r>
            <a:endParaRPr lang="fr-FR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27006"/>
            <a:ext cx="10515600" cy="414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TLSHAPE_SL_d9a7df2045804d9cb17247706c303bca_BackgroundRectangle">
            <a:extLst>
              <a:ext uri="{FF2B5EF4-FFF2-40B4-BE49-F238E27FC236}">
                <a16:creationId xmlns="" xmlns:a16="http://schemas.microsoft.com/office/drawing/2014/main" id="{66DCDDA1-B827-4D84-B5C4-9C8FBC6686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61267"/>
            <a:ext cx="11201400" cy="1392343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OTLSHAPE_SL_289bf47ff7d04780b5bda4d0e147a7d0_BackgroundRectangle">
            <a:extLst>
              <a:ext uri="{FF2B5EF4-FFF2-40B4-BE49-F238E27FC236}">
                <a16:creationId xmlns="" xmlns:a16="http://schemas.microsoft.com/office/drawing/2014/main" id="{7BA13860-D243-4688-A0E2-DE88EECBFC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883910"/>
            <a:ext cx="11201400" cy="762000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="" xmlns:a16="http://schemas.microsoft.com/office/drawing/2014/main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="" xmlns:a16="http://schemas.microsoft.com/office/drawing/2014/main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63963" cy="1654387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="" xmlns:a16="http://schemas.microsoft.com/office/drawing/2014/main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3361267"/>
            <a:ext cx="877026" cy="1392343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TLSHAPE_SL_a6b291b9f3134548847ec52cf049f87b_HeaderRectangle">
            <a:extLst>
              <a:ext uri="{FF2B5EF4-FFF2-40B4-BE49-F238E27FC236}">
                <a16:creationId xmlns="" xmlns:a16="http://schemas.microsoft.com/office/drawing/2014/main" id="{B56E05F9-C635-4E88-9EEF-7A9E36485C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4817110"/>
            <a:ext cx="877026" cy="1003300"/>
          </a:xfrm>
          <a:prstGeom prst="rect">
            <a:avLst/>
          </a:prstGeom>
          <a:solidFill>
            <a:srgbClr val="F0642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TLSHAPE_SL_289bf47ff7d04780b5bda4d0e147a7d0_HeaderRectangle">
            <a:extLst>
              <a:ext uri="{FF2B5EF4-FFF2-40B4-BE49-F238E27FC236}">
                <a16:creationId xmlns="" xmlns:a16="http://schemas.microsoft.com/office/drawing/2014/main" id="{B88DFAF3-5022-4F35-AAA2-1AF6595671D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883910"/>
            <a:ext cx="877026" cy="762000"/>
          </a:xfrm>
          <a:prstGeom prst="rect">
            <a:avLst/>
          </a:prstGeom>
          <a:solidFill>
            <a:srgbClr val="FEBA0A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="" xmlns:a16="http://schemas.microsoft.com/office/drawing/2014/main" id="{85CF7363-126A-4C1A-A67F-471524242E5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="" xmlns:a16="http://schemas.microsoft.com/office/drawing/2014/main" id="{32931418-8FD4-4C98-8F38-368996F6D0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="" xmlns:a16="http://schemas.microsoft.com/office/drawing/2014/main" id="{AF82692A-6124-4245-9780-3B01B3D37B3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="" xmlns:a16="http://schemas.microsoft.com/office/drawing/2014/main" id="{CE6D351B-48C2-424B-845D-19BE90DCE75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SLT_e29fb8690b6043e6b8b49ec05b550ba3_Shape">
            <a:extLst>
              <a:ext uri="{FF2B5EF4-FFF2-40B4-BE49-F238E27FC236}">
                <a16:creationId xmlns="" xmlns:a16="http://schemas.microsoft.com/office/drawing/2014/main" id="{9A477AD3-B119-402E-8E76-EABF59C9A5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16677" y="2364377"/>
            <a:ext cx="7343551" cy="216021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10342" y="3725937"/>
            <a:ext cx="4428309" cy="219045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5" name="OTLSHAPE_SLT_7b49690012f9431fa579863039774321_Shape">
            <a:extLst>
              <a:ext uri="{FF2B5EF4-FFF2-40B4-BE49-F238E27FC236}">
                <a16:creationId xmlns="" xmlns:a16="http://schemas.microsoft.com/office/drawing/2014/main" id="{5B2BC97F-A100-45D4-8266-1AD2E7AF9B6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493703" y="3457787"/>
            <a:ext cx="7492160" cy="21287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2" name="OTLSHAPE_SLT_fa7160ae8db649c4a586c26722e094ca_Shape">
            <a:extLst>
              <a:ext uri="{FF2B5EF4-FFF2-40B4-BE49-F238E27FC236}">
                <a16:creationId xmlns="" xmlns:a16="http://schemas.microsoft.com/office/drawing/2014/main" id="{7D6085F5-FC26-4859-8202-DC743C547DE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38787" y="5207907"/>
            <a:ext cx="9150241" cy="226241"/>
          </a:xfrm>
          <a:prstGeom prst="chevron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0" name="OTLSHAPE_SLT_f631a3c93f6048078ae9c87026bdb2a3_Shape">
            <a:extLst>
              <a:ext uri="{FF2B5EF4-FFF2-40B4-BE49-F238E27FC236}">
                <a16:creationId xmlns="" xmlns:a16="http://schemas.microsoft.com/office/drawing/2014/main" id="{D06EB1C5-F2E2-4487-AED6-5802C050E6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245756" y="5922010"/>
            <a:ext cx="3060837" cy="178344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6" name="OTLSHAPE_SLT_5d9d890d48fc4418822012084c459be1_Shape">
            <a:extLst>
              <a:ext uri="{FF2B5EF4-FFF2-40B4-BE49-F238E27FC236}">
                <a16:creationId xmlns="" xmlns:a16="http://schemas.microsoft.com/office/drawing/2014/main" id="{42C4C092-26D4-49AC-8E5F-C9FECC174EC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899539" y="6215562"/>
            <a:ext cx="3282267" cy="198302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="" xmlns:a16="http://schemas.microsoft.com/office/drawing/2014/main" id="{63D5D7D0-0A1E-439D-9F17-0CB7871508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chemeClr val="dk1"/>
                </a:solidFill>
                <a:latin typeface="Calibri" panose="020F0502020204030204" pitchFamily="34" charset="0"/>
              </a:rPr>
              <a:t>Analyse</a:t>
            </a:r>
            <a:endParaRPr lang="fr-FR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="" xmlns:a16="http://schemas.microsoft.com/office/drawing/2014/main" id="{CFDFFF43-F1C0-4B95-B9BB-B64BDC3505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39644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Dev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a6b291b9f3134548847ec52cf049f87b_Header">
            <a:extLst>
              <a:ext uri="{FF2B5EF4-FFF2-40B4-BE49-F238E27FC236}">
                <a16:creationId xmlns="" xmlns:a16="http://schemas.microsoft.com/office/drawing/2014/main" id="{E7904867-8E9E-4C60-89CE-B600EB9C896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2573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Test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_289bf47ff7d04780b5bda4d0e147a7d0_Header">
            <a:extLst>
              <a:ext uri="{FF2B5EF4-FFF2-40B4-BE49-F238E27FC236}">
                <a16:creationId xmlns="" xmlns:a16="http://schemas.microsoft.com/office/drawing/2014/main" id="{26EB0043-B7A4-49CA-AD09-548FE65E600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9626" y="6178731"/>
            <a:ext cx="824774" cy="17920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dirty="0" smtClean="0">
                <a:solidFill>
                  <a:srgbClr val="203864"/>
                </a:solidFill>
                <a:latin typeface="Calibri" panose="020F0502020204030204" pitchFamily="34" charset="0"/>
              </a:rPr>
              <a:t>Déploiement</a:t>
            </a:r>
            <a:endParaRPr lang="fr-FR" sz="12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="" xmlns:a16="http://schemas.microsoft.com/office/drawing/2014/main" id="{1E579F3F-368D-432D-8DBC-7BC48712133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7067006" y="953588"/>
            <a:ext cx="104502" cy="104503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831873" y="674693"/>
            <a:ext cx="62701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="" xmlns:a16="http://schemas.microsoft.com/office/drawing/2014/main" id="{FAA145D6-9D30-4EE6-AE30-0996DC44E99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6865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dirty="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fr-FR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="" xmlns:a16="http://schemas.microsoft.com/office/drawing/2014/main" id="{3CB447A3-0921-4DF4-B42F-6FEA8664602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200183" y="1161143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="" xmlns:a16="http://schemas.microsoft.com/office/drawing/2014/main" id="{47BDCADF-1F30-4396-A527-5516F720530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196536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="" xmlns:a16="http://schemas.microsoft.com/office/drawing/2014/main" id="{086E125A-837E-4F33-8DF2-D670223A7DF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="" xmlns:a16="http://schemas.microsoft.com/office/drawing/2014/main" id="{05AC0117-DF07-4AF8-9CC8-A560A7EC307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313203" y="2175764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spc="-4" smtClean="0">
                <a:solidFill>
                  <a:schemeClr val="lt1"/>
                </a:solidFill>
                <a:latin typeface="Calibri" panose="020F0502020204030204" pitchFamily="34" charset="0"/>
              </a:rPr>
              <a:t>System Balancing</a:t>
            </a:r>
            <a:endParaRPr lang="fr-FR" sz="1100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="" xmlns:a16="http://schemas.microsoft.com/office/drawing/2014/main" id="{454A064B-E20E-4C3D-B536-B65824461D4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11329" y="2358448"/>
            <a:ext cx="412460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Comprendre les besoins + proposer des solutions techniques</a:t>
            </a:r>
          </a:p>
          <a:p>
            <a:pPr algn="ctr"/>
            <a:endParaRPr lang="fr-FR" sz="1100" spc="-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2429691" y="3742899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Architecture technique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7b49690012f9431fa579863039774321_Title">
            <a:extLst>
              <a:ext uri="{FF2B5EF4-FFF2-40B4-BE49-F238E27FC236}">
                <a16:creationId xmlns="" xmlns:a16="http://schemas.microsoft.com/office/drawing/2014/main" id="{593DAB30-5EB9-49D3-A1DC-E80297DE272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5303206" y="347412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Documentation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5d9d890d48fc4418822012084c459be1_Title">
            <a:extLst>
              <a:ext uri="{FF2B5EF4-FFF2-40B4-BE49-F238E27FC236}">
                <a16:creationId xmlns="" xmlns:a16="http://schemas.microsoft.com/office/drawing/2014/main" id="{BA7D591F-B9F5-4614-9212-5CC7972A7A5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281851" y="6192834"/>
            <a:ext cx="19855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Stabilisation de l’application 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="" xmlns:a16="http://schemas.microsoft.com/office/drawing/2014/main" id="{FA1F0A09-18A7-46DE-BA1E-5C8D16EF75F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="" xmlns:a16="http://schemas.microsoft.com/office/drawing/2014/main" id="{D956C2CA-AD07-4717-A9D4-C1D146594489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="" xmlns:a16="http://schemas.microsoft.com/office/drawing/2014/main" id="{E4AF6D18-3343-4BE8-A55E-68D4601880DB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="" xmlns:a16="http://schemas.microsoft.com/office/drawing/2014/main" id="{0940E5F1-4A72-4A59-932D-236F112CA6C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="" xmlns:a16="http://schemas.microsoft.com/office/drawing/2014/main" id="{F2449170-EDD9-4C8D-BE36-E016BFAD9ADF}"/>
              </a:ext>
            </a:extLst>
          </p:cNvPr>
          <p:cNvSpPr txBox="1"/>
          <p:nvPr/>
        </p:nvSpPr>
        <p:spPr>
          <a:xfrm>
            <a:off x="2374310" y="0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fr-FR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TB_00000000000000000000000000000000_TimescaleInterval2">
            <a:extLst>
              <a:ext uri="{FF2B5EF4-FFF2-40B4-BE49-F238E27FC236}">
                <a16:creationId xmlns="" xmlns:a16="http://schemas.microsoft.com/office/drawing/2014/main" id="{3CB447A3-0921-4DF4-B42F-6FEA8664602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158023" y="1156788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358536" y="4008967"/>
            <a:ext cx="1619795" cy="236462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432560" y="4018382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Authentification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535595" y="4402184"/>
            <a:ext cx="1390486" cy="20900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9" name="OTLSHAPE_SLT_7b49690012f9431fa579863039774321_Title">
            <a:extLst>
              <a:ext uri="{FF2B5EF4-FFF2-40B4-BE49-F238E27FC236}">
                <a16:creationId xmlns="" xmlns:a16="http://schemas.microsoft.com/office/drawing/2014/main" id="{593DAB30-5EB9-49D3-A1DC-E80297DE272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672046" y="4397854"/>
            <a:ext cx="105342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Maquette du site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20405" y="4017675"/>
            <a:ext cx="4007412" cy="214691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2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013165" y="4005321"/>
            <a:ext cx="3309257" cy="1747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Gestion de Stock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021977" y="4376057"/>
            <a:ext cx="1097279" cy="22206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3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133616" y="4379080"/>
            <a:ext cx="1869457" cy="219045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7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304904" y="4403967"/>
            <a:ext cx="953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Administration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191794" y="4406242"/>
            <a:ext cx="84908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Sous-traitants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5fdc1ae17390491587eeb3e0a5701e86_Shape">
            <a:extLst>
              <a:ext uri="{FF2B5EF4-FFF2-40B4-BE49-F238E27FC236}">
                <a16:creationId xmlns="" xmlns:a16="http://schemas.microsoft.com/office/drawing/2014/main" id="{E551897C-3474-4EEF-966B-9EE54F027C72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171509" y="4361664"/>
            <a:ext cx="2024741" cy="22339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7093130" y="4397787"/>
            <a:ext cx="193330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err="1" smtClean="0">
                <a:solidFill>
                  <a:schemeClr val="lt1"/>
                </a:solidFill>
                <a:latin typeface="Calibri" panose="020F0502020204030204" pitchFamily="34" charset="0"/>
              </a:rPr>
              <a:t>WorkFlow</a:t>
            </a:r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 dossier Client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2595154" y="5227712"/>
            <a:ext cx="453716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Test de chaque fonctionnalité au milieu de sprint et à la fin du sprint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5fdc1ae17390491587eeb3e0a5701e86_Title">
            <a:extLst>
              <a:ext uri="{FF2B5EF4-FFF2-40B4-BE49-F238E27FC236}">
                <a16:creationId xmlns="" xmlns:a16="http://schemas.microsoft.com/office/drawing/2014/main" id="{BAEE7FA3-5766-4B53-A85B-AEF0E5523AB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7872545" y="5906980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Intégration + Hébergement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831669" y="794792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14/9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817223" y="794793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28/9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929052" y="790438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12/10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 flipH="1">
            <a:off x="6844937" y="845749"/>
            <a:ext cx="45719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26/10</a:t>
            </a:r>
            <a:endParaRPr lang="fr-FR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57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8908869" y="799147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9/11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B_00000000000000000000000000000000_TodayMarkerText">
            <a:extLst>
              <a:ext uri="{FF2B5EF4-FFF2-40B4-BE49-F238E27FC236}">
                <a16:creationId xmlns="" xmlns:a16="http://schemas.microsoft.com/office/drawing/2014/main" id="{FD6A7150-C73F-4314-AEC2-FE0C1B4ED80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1046823" y="807855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</a:rPr>
              <a:t>22/11</a:t>
            </a:r>
            <a:endParaRPr lang="fr-FR" sz="1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681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Mon Profil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02292"/>
            <a:ext cx="10515600" cy="319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utilisateurs</a:t>
            </a:r>
            <a:endParaRPr lang="fr-F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7254" y="1825625"/>
            <a:ext cx="965749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 utilisateur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7631" y="1825625"/>
            <a:ext cx="349673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Mise à jour d’un utilisateur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53039"/>
            <a:ext cx="10515600" cy="229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Supprimer un utilisateur</a:t>
            </a:r>
            <a:endParaRPr lang="fr-FR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575" y="2343944"/>
            <a:ext cx="45148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agences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9997"/>
            <a:ext cx="10515600" cy="416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une agence</a:t>
            </a:r>
            <a:endParaRPr lang="fr-FR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3325" y="1920081"/>
            <a:ext cx="47053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Personnalisé</PresentationFormat>
  <Paragraphs>132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3_Office Theme</vt:lpstr>
      <vt:lpstr>Diapositive 1</vt:lpstr>
      <vt:lpstr>Gestion des utilisateurs</vt:lpstr>
      <vt:lpstr>Mon Profil</vt:lpstr>
      <vt:lpstr>Gestion des utilisateurs</vt:lpstr>
      <vt:lpstr>Ajouter un utilisateur</vt:lpstr>
      <vt:lpstr>Mise à jour d’un utilisateur</vt:lpstr>
      <vt:lpstr>Supprimer un utilisateur</vt:lpstr>
      <vt:lpstr>Gestion des agences</vt:lpstr>
      <vt:lpstr>Ajouter une agence</vt:lpstr>
      <vt:lpstr>Mise à jour d’une agence</vt:lpstr>
      <vt:lpstr>Diagramme de cas d’utilisation : Gestion du Stock </vt:lpstr>
      <vt:lpstr>Diapositive 12</vt:lpstr>
      <vt:lpstr>Diagramme des de séquence :  Ajouter un article  </vt:lpstr>
      <vt:lpstr>Diagramme des de séquence :  Supprimer un article  </vt:lpstr>
      <vt:lpstr>Diagramme des de séquence : Entrée en stock</vt:lpstr>
      <vt:lpstr>Diagramme des de séquence : Sortie du stock</vt:lpstr>
      <vt:lpstr>Mise à jour du stock </vt:lpstr>
      <vt:lpstr>Diapositive 18</vt:lpstr>
      <vt:lpstr>Gestion des Fournisseurs</vt:lpstr>
      <vt:lpstr>Gestion des commandes Fournisseurs</vt:lpstr>
      <vt:lpstr>Diapositive 21</vt:lpstr>
      <vt:lpstr>La réception des commandes Fournisseurs</vt:lpstr>
      <vt:lpstr>Gestion des articles</vt:lpstr>
      <vt:lpstr>Diapositive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2019-10-18T13:12:10Z</dcterms:created>
  <dcterms:modified xsi:type="dcterms:W3CDTF">2020-11-02T10:59:28Z</dcterms:modified>
</cp:coreProperties>
</file>