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ommentAuthors.xml" ContentType="application/vnd.openxmlformats-officedocument.presentationml.commentAuthors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20"/>
  </p:notesMasterIdLst>
  <p:sldIdLst>
    <p:sldId id="256" r:id="rId2"/>
    <p:sldId id="257" r:id="rId3"/>
    <p:sldId id="258" r:id="rId4"/>
    <p:sldId id="321" r:id="rId5"/>
    <p:sldId id="260" r:id="rId6"/>
    <p:sldId id="313" r:id="rId7"/>
    <p:sldId id="314" r:id="rId8"/>
    <p:sldId id="320" r:id="rId9"/>
    <p:sldId id="315" r:id="rId10"/>
    <p:sldId id="316" r:id="rId11"/>
    <p:sldId id="317" r:id="rId12"/>
    <p:sldId id="324" r:id="rId13"/>
    <p:sldId id="318" r:id="rId14"/>
    <p:sldId id="319" r:id="rId15"/>
    <p:sldId id="323" r:id="rId16"/>
    <p:sldId id="293" r:id="rId17"/>
    <p:sldId id="322" r:id="rId18"/>
    <p:sldId id="269" r:id="rId19"/>
  </p:sldIdLst>
  <p:sldSz cx="9144000" cy="5143500" type="screen16x9"/>
  <p:notesSz cx="6858000" cy="9144000"/>
  <p:embeddedFontLst>
    <p:embeddedFont>
      <p:font typeface="Barlow Condensed Medium" charset="0"/>
      <p:regular r:id="rId21"/>
      <p:bold r:id="rId22"/>
      <p:italic r:id="rId23"/>
      <p:boldItalic r:id="rId24"/>
    </p:embeddedFont>
    <p:embeddedFont>
      <p:font typeface="Andalus" charset="-78"/>
      <p:regular r:id="rId25"/>
    </p:embeddedFont>
    <p:embeddedFont>
      <p:font typeface="Barlow Condensed" charset="0"/>
      <p:regular r:id="rId26"/>
      <p:bold r:id="rId27"/>
      <p:italic r:id="rId28"/>
      <p:boldItalic r:id="rId29"/>
    </p:embeddedFont>
    <p:embeddedFont>
      <p:font typeface="Barlow Condensed SemiBold" charset="0"/>
      <p:regular r:id="rId30"/>
      <p:bold r:id="rId31"/>
      <p:italic r:id="rId32"/>
      <p:boldItalic r:id="rId33"/>
    </p:embeddedFont>
    <p:embeddedFont>
      <p:font typeface="Arvo" charset="0"/>
      <p:regular r:id="rId34"/>
      <p:bold r:id="rId35"/>
      <p:italic r:id="rId36"/>
      <p:boldItalic r:id="rId37"/>
    </p:embeddedFont>
    <p:embeddedFont>
      <p:font typeface="Fira Sans Extra Condensed Medium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pos="2880">
          <p15:clr>
            <a:srgbClr val="A4A3A4"/>
          </p15:clr>
        </p15:guide>
        <p15:guide id="2" orient="horz" pos="162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ouay Yahyaoui" initials="LY" lastIdx="1" clrIdx="0">
    <p:extLst>
      <p:ext uri="{19B8F6BF-5375-455C-9EA6-DF929625EA0E}">
        <p15:presenceInfo xmlns:p15="http://schemas.microsoft.com/office/powerpoint/2012/main" xmlns="" userId="945678eab2772b7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7A1C2BF1-E9C4-4D2E-9FE4-38F1AF62CDA4}">
  <a:tblStyle styleId="{7A1C2BF1-E9C4-4D2E-9FE4-38F1AF62CDA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2473" autoAdjust="0"/>
  </p:normalViewPr>
  <p:slideViewPr>
    <p:cSldViewPr snapToGrid="0">
      <p:cViewPr varScale="1">
        <p:scale>
          <a:sx n="90" d="100"/>
          <a:sy n="90" d="100"/>
        </p:scale>
        <p:origin x="-258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9" Type="http://schemas.openxmlformats.org/officeDocument/2006/relationships/font" Target="fonts/font19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font" Target="fonts/font18.fntdata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41" Type="http://schemas.openxmlformats.org/officeDocument/2006/relationships/font" Target="fonts/font2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font" Target="fonts/font17.fntdata"/><Relationship Id="rId40" Type="http://schemas.openxmlformats.org/officeDocument/2006/relationships/font" Target="fonts/font20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202422808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3588147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55d2cabac8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55d2cabac8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1524180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55d2cabac8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55d2cabac8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1524180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55d2cabac8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55d2cabac8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1524180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55e1ed11e4_0_9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Google Shape;708;g55e1ed11e4_0_9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0596133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55e1ed11e4_0_3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3" name="Google Shape;703;g55e1ed11e4_0_3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369515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55d2cabac8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55d2cabac8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171021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55d2cabac8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55d2cabac8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7513103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55d2cabac8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55d2cabac8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1524180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55d2cabac8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55d2cabac8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1524180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55d2cabac8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55d2cabac8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1524180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55d2cabac8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55d2cabac8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1524180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55d2cabac8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55d2cabac8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1524180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55d2cabac8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55d2cabac8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152418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OPENING" type="title">
  <p:cSld name="TITLE">
    <p:bg>
      <p:bgPr>
        <a:solidFill>
          <a:srgbClr val="E9E6E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95512" y="1245627"/>
            <a:ext cx="55530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Font typeface="Barlow Condensed Medium"/>
              <a:buNone/>
              <a:defRPr sz="6000">
                <a:latin typeface="Barlow Condensed Medium"/>
                <a:ea typeface="Barlow Condensed Medium"/>
                <a:cs typeface="Barlow Condensed Medium"/>
                <a:sym typeface="Barlow Condensed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6607116" y="2397713"/>
            <a:ext cx="2550204" cy="2757917"/>
            <a:chOff x="1384075" y="241450"/>
            <a:chExt cx="4822625" cy="5215425"/>
          </a:xfrm>
        </p:grpSpPr>
        <p:sp>
          <p:nvSpPr>
            <p:cNvPr id="12" name="Google Shape;12;p2"/>
            <p:cNvSpPr/>
            <p:nvPr/>
          </p:nvSpPr>
          <p:spPr>
            <a:xfrm>
              <a:off x="5518700" y="2670675"/>
              <a:ext cx="688000" cy="798950"/>
            </a:xfrm>
            <a:custGeom>
              <a:avLst/>
              <a:gdLst/>
              <a:ahLst/>
              <a:cxnLst/>
              <a:rect l="l" t="t" r="r" b="b"/>
              <a:pathLst>
                <a:path w="27520" h="31958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827375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827375" y="1479000"/>
              <a:ext cx="691350" cy="795600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827375" y="1875125"/>
              <a:ext cx="691350" cy="1195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518700" y="2274575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0" y="0"/>
                  </a:moveTo>
                  <a:lnTo>
                    <a:pt x="0" y="31823"/>
                  </a:lnTo>
                  <a:lnTo>
                    <a:pt x="27520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827375" y="3865700"/>
              <a:ext cx="691350" cy="1195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830700" y="4661275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518700" y="38657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0" y="1"/>
                  </a:moveTo>
                  <a:lnTo>
                    <a:pt x="0" y="31824"/>
                  </a:lnTo>
                  <a:lnTo>
                    <a:pt x="27520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518700" y="2670675"/>
              <a:ext cx="688000" cy="798950"/>
            </a:xfrm>
            <a:custGeom>
              <a:avLst/>
              <a:gdLst/>
              <a:ahLst/>
              <a:cxnLst/>
              <a:rect l="l" t="t" r="r" b="b"/>
              <a:pathLst>
                <a:path w="27520" h="31958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827375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827375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139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139375" y="307015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451375" y="307015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3451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451375" y="1479000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448050" y="1878450"/>
              <a:ext cx="694675" cy="1191725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4139375" y="1878450"/>
              <a:ext cx="688025" cy="1191725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382875" y="241450"/>
              <a:ext cx="201000" cy="22935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139375" y="682600"/>
              <a:ext cx="688025" cy="796425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451375" y="4661275"/>
              <a:ext cx="1376025" cy="795600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139375" y="3865700"/>
              <a:ext cx="688025" cy="119505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4139375" y="346960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827375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451375" y="346960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451375" y="2670675"/>
              <a:ext cx="1376025" cy="1195050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760050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760050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3451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072075" y="14790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967825" y="2486400"/>
              <a:ext cx="322750" cy="371950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065400" y="1412275"/>
              <a:ext cx="218500" cy="254375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760050" y="1878450"/>
              <a:ext cx="691350" cy="1191725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760050" y="1479000"/>
              <a:ext cx="691350" cy="795600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072075" y="38657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384075" y="4661275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760050" y="3865700"/>
              <a:ext cx="691350" cy="1591175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2760050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448050" y="3469600"/>
              <a:ext cx="691350" cy="159115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760050" y="2670675"/>
              <a:ext cx="1379350" cy="1195050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-26847" y="-280618"/>
            <a:ext cx="2865062" cy="3613974"/>
            <a:chOff x="-26858" y="-227337"/>
            <a:chExt cx="2186403" cy="2757917"/>
          </a:xfrm>
        </p:grpSpPr>
        <p:sp>
          <p:nvSpPr>
            <p:cNvPr id="57" name="Google Shape;57;p2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 rot="10800000">
              <a:off x="702529" y="1455450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 rot="10800000">
              <a:off x="700771" y="1034750"/>
              <a:ext cx="367344" cy="630184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 rot="10800000">
              <a:off x="702529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 rot="10800000">
              <a:off x="1066343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 rot="10800000">
              <a:off x="1066343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 rot="10800000">
              <a:off x="1431916" y="1455450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 rot="10800000">
              <a:off x="1680188" y="1146763"/>
              <a:ext cx="170670" cy="196687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 rot="10800000">
              <a:off x="1683717" y="1776934"/>
              <a:ext cx="115543" cy="134514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 rot="10800000">
              <a:off x="1066343" y="1034750"/>
              <a:ext cx="365586" cy="630184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 rot="10800000">
              <a:off x="1066343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 rot="10800000">
              <a:off x="1431916" y="193363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 rot="10800000">
              <a:off x="1795717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 rot="10800000">
              <a:off x="1066343" y="-227337"/>
              <a:ext cx="365586" cy="841413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 rot="10800000">
              <a:off x="1066343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 rot="10800000">
              <a:off x="702529" y="-17866"/>
              <a:ext cx="365586" cy="84140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 rot="10800000">
              <a:off x="702529" y="614063"/>
              <a:ext cx="729400" cy="631942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">
    <p:bg>
      <p:bgPr>
        <a:solidFill>
          <a:srgbClr val="E9E6E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>
            <a:spLocks noGrp="1"/>
          </p:cNvSpPr>
          <p:nvPr>
            <p:ph type="ctrTitle"/>
          </p:nvPr>
        </p:nvSpPr>
        <p:spPr>
          <a:xfrm>
            <a:off x="1795512" y="1545452"/>
            <a:ext cx="55530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Font typeface="Barlow Condensed Medium"/>
              <a:buNone/>
              <a:defRPr sz="6000">
                <a:latin typeface="Barlow Condensed Medium"/>
                <a:ea typeface="Barlow Condensed Medium"/>
                <a:cs typeface="Barlow Condensed Medium"/>
                <a:sym typeface="Barlow Condensed Medium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9pPr>
          </a:lstStyle>
          <a:p>
            <a:endParaRPr/>
          </a:p>
        </p:txBody>
      </p:sp>
      <p:grpSp>
        <p:nvGrpSpPr>
          <p:cNvPr id="99" name="Google Shape;99;p3"/>
          <p:cNvGrpSpPr/>
          <p:nvPr/>
        </p:nvGrpSpPr>
        <p:grpSpPr>
          <a:xfrm flipH="1">
            <a:off x="-9" y="2397713"/>
            <a:ext cx="2550204" cy="2757917"/>
            <a:chOff x="1384075" y="241450"/>
            <a:chExt cx="4822625" cy="5215425"/>
          </a:xfrm>
        </p:grpSpPr>
        <p:sp>
          <p:nvSpPr>
            <p:cNvPr id="100" name="Google Shape;100;p3"/>
            <p:cNvSpPr/>
            <p:nvPr/>
          </p:nvSpPr>
          <p:spPr>
            <a:xfrm>
              <a:off x="5518700" y="2670675"/>
              <a:ext cx="688000" cy="798950"/>
            </a:xfrm>
            <a:custGeom>
              <a:avLst/>
              <a:gdLst/>
              <a:ahLst/>
              <a:cxnLst/>
              <a:rect l="l" t="t" r="r" b="b"/>
              <a:pathLst>
                <a:path w="27520" h="31958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4827375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4827375" y="1479000"/>
              <a:ext cx="691350" cy="795600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4827375" y="1875125"/>
              <a:ext cx="691350" cy="1195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5518700" y="2274575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0" y="0"/>
                  </a:moveTo>
                  <a:lnTo>
                    <a:pt x="0" y="31823"/>
                  </a:lnTo>
                  <a:lnTo>
                    <a:pt x="27520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4827375" y="3865700"/>
              <a:ext cx="691350" cy="1195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4830700" y="4661275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5518700" y="38657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0" y="1"/>
                  </a:moveTo>
                  <a:lnTo>
                    <a:pt x="0" y="31824"/>
                  </a:lnTo>
                  <a:lnTo>
                    <a:pt x="27520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5518700" y="2670675"/>
              <a:ext cx="688000" cy="798950"/>
            </a:xfrm>
            <a:custGeom>
              <a:avLst/>
              <a:gdLst/>
              <a:ahLst/>
              <a:cxnLst/>
              <a:rect l="l" t="t" r="r" b="b"/>
              <a:pathLst>
                <a:path w="27520" h="31958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4827375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4827375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4139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4139375" y="307015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3451375" y="307015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3451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3451375" y="1479000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3448050" y="1878450"/>
              <a:ext cx="694675" cy="1191725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4139375" y="1878450"/>
              <a:ext cx="688025" cy="1191725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4382875" y="241450"/>
              <a:ext cx="201000" cy="22935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4139375" y="682600"/>
              <a:ext cx="688025" cy="796425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3451375" y="4661275"/>
              <a:ext cx="1376025" cy="795600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4139375" y="3865700"/>
              <a:ext cx="688025" cy="119505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4139375" y="346960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4827375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3451375" y="346960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3451375" y="2670675"/>
              <a:ext cx="1376025" cy="1195050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2760050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2760050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3451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2072075" y="14790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D49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1967825" y="2486400"/>
              <a:ext cx="322750" cy="371950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2065400" y="1412275"/>
              <a:ext cx="218500" cy="254375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D49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2760050" y="1878450"/>
              <a:ext cx="691350" cy="1191725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2760050" y="1479000"/>
              <a:ext cx="691350" cy="795600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2072075" y="38657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1384075" y="4661275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2760050" y="3865700"/>
              <a:ext cx="691350" cy="1591175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2760050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3448050" y="3469600"/>
              <a:ext cx="691350" cy="159115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2760050" y="2670675"/>
              <a:ext cx="1379350" cy="1195050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" name="Google Shape;144;p3"/>
          <p:cNvGrpSpPr/>
          <p:nvPr/>
        </p:nvGrpSpPr>
        <p:grpSpPr>
          <a:xfrm flipH="1">
            <a:off x="6278928" y="-258568"/>
            <a:ext cx="2865062" cy="3613974"/>
            <a:chOff x="-26858" y="-227337"/>
            <a:chExt cx="2186403" cy="2757917"/>
          </a:xfrm>
        </p:grpSpPr>
        <p:sp>
          <p:nvSpPr>
            <p:cNvPr id="145" name="Google Shape;145;p3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 rot="10800000">
              <a:off x="702529" y="1455450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 rot="10800000">
              <a:off x="700771" y="1034750"/>
              <a:ext cx="367344" cy="630184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 rot="10800000">
              <a:off x="702529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 rot="10800000">
              <a:off x="1066343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 rot="10800000">
              <a:off x="1066343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 rot="10800000">
              <a:off x="1431916" y="1455450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D49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 rot="10800000">
              <a:off x="1680188" y="1146763"/>
              <a:ext cx="170670" cy="196687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 rot="10800000">
              <a:off x="1683717" y="1776934"/>
              <a:ext cx="115543" cy="134514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D49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 rot="10800000">
              <a:off x="1066343" y="1034750"/>
              <a:ext cx="365586" cy="630184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 rot="10800000">
              <a:off x="1066343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 rot="10800000">
              <a:off x="1431916" y="193363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 rot="10800000">
              <a:off x="1795717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 rot="10800000">
              <a:off x="1066343" y="-227337"/>
              <a:ext cx="365586" cy="841413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 rot="10800000">
              <a:off x="1066343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 rot="10800000">
              <a:off x="702529" y="-17866"/>
              <a:ext cx="365586" cy="84140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 rot="10800000">
              <a:off x="702529" y="614063"/>
              <a:ext cx="729400" cy="631942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oogle Shape;186;p4"/>
          <p:cNvGrpSpPr/>
          <p:nvPr/>
        </p:nvGrpSpPr>
        <p:grpSpPr>
          <a:xfrm>
            <a:off x="6396261" y="-26651"/>
            <a:ext cx="2761414" cy="1094590"/>
            <a:chOff x="5543377" y="-26648"/>
            <a:chExt cx="3613943" cy="1432521"/>
          </a:xfrm>
        </p:grpSpPr>
        <p:sp>
          <p:nvSpPr>
            <p:cNvPr id="187" name="Google Shape;187;p4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4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4"/>
            <p:cNvSpPr/>
            <p:nvPr/>
          </p:nvSpPr>
          <p:spPr>
            <a:xfrm rot="-5400000">
              <a:off x="6437042" y="-62766"/>
              <a:ext cx="479036" cy="551271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4"/>
            <p:cNvSpPr/>
            <p:nvPr/>
          </p:nvSpPr>
          <p:spPr>
            <a:xfrm rot="-5400000">
              <a:off x="6849922" y="-201155"/>
              <a:ext cx="479036" cy="828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4"/>
            <p:cNvSpPr/>
            <p:nvPr/>
          </p:nvSpPr>
          <p:spPr>
            <a:xfrm rot="-5400000">
              <a:off x="8229270" y="-201155"/>
              <a:ext cx="479036" cy="828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4"/>
            <p:cNvSpPr/>
            <p:nvPr/>
          </p:nvSpPr>
          <p:spPr>
            <a:xfrm rot="-5400000">
              <a:off x="8643318" y="-63918"/>
              <a:ext cx="476733" cy="551271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4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4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4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4"/>
            <p:cNvSpPr/>
            <p:nvPr/>
          </p:nvSpPr>
          <p:spPr>
            <a:xfrm rot="-5400000">
              <a:off x="7265113" y="413968"/>
              <a:ext cx="476733" cy="553592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4"/>
            <p:cNvSpPr/>
            <p:nvPr/>
          </p:nvSpPr>
          <p:spPr>
            <a:xfrm rot="-5400000">
              <a:off x="7540756" y="415137"/>
              <a:ext cx="476733" cy="55125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4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4"/>
            <p:cNvSpPr/>
            <p:nvPr/>
          </p:nvSpPr>
          <p:spPr>
            <a:xfrm rot="-5400000">
              <a:off x="6852226" y="277891"/>
              <a:ext cx="476733" cy="825746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4"/>
            <p:cNvSpPr/>
            <p:nvPr/>
          </p:nvSpPr>
          <p:spPr>
            <a:xfrm rot="-5400000">
              <a:off x="5553199" y="611305"/>
              <a:ext cx="139273" cy="158917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4"/>
            <p:cNvSpPr/>
            <p:nvPr/>
          </p:nvSpPr>
          <p:spPr>
            <a:xfrm rot="-5400000">
              <a:off x="5886623" y="414843"/>
              <a:ext cx="476733" cy="551843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4"/>
            <p:cNvSpPr/>
            <p:nvPr/>
          </p:nvSpPr>
          <p:spPr>
            <a:xfrm rot="-5400000">
              <a:off x="8404961" y="653513"/>
              <a:ext cx="953448" cy="551271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4"/>
            <p:cNvSpPr/>
            <p:nvPr/>
          </p:nvSpPr>
          <p:spPr>
            <a:xfrm rot="-5400000">
              <a:off x="8230422" y="276739"/>
              <a:ext cx="476733" cy="82805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4"/>
            <p:cNvSpPr/>
            <p:nvPr/>
          </p:nvSpPr>
          <p:spPr>
            <a:xfrm rot="-5400000">
              <a:off x="7817551" y="415137"/>
              <a:ext cx="476733" cy="55125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4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4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4"/>
            <p:cNvSpPr/>
            <p:nvPr/>
          </p:nvSpPr>
          <p:spPr>
            <a:xfrm rot="-5400000">
              <a:off x="7163985" y="515124"/>
              <a:ext cx="953448" cy="828050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" name="Google Shape;208;p4"/>
          <p:cNvGrpSpPr/>
          <p:nvPr/>
        </p:nvGrpSpPr>
        <p:grpSpPr>
          <a:xfrm>
            <a:off x="-413096" y="3658798"/>
            <a:ext cx="2192144" cy="1495178"/>
            <a:chOff x="-293170" y="3658798"/>
            <a:chExt cx="2192144" cy="1495178"/>
          </a:xfrm>
        </p:grpSpPr>
        <p:sp>
          <p:nvSpPr>
            <p:cNvPr id="209" name="Google Shape;209;p4"/>
            <p:cNvSpPr/>
            <p:nvPr/>
          </p:nvSpPr>
          <p:spPr>
            <a:xfrm rot="5400000">
              <a:off x="566876" y="4718563"/>
              <a:ext cx="402082" cy="46501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4"/>
            <p:cNvSpPr/>
            <p:nvPr/>
          </p:nvSpPr>
          <p:spPr>
            <a:xfrm rot="5400000">
              <a:off x="813966" y="4749204"/>
              <a:ext cx="372910" cy="433031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4"/>
            <p:cNvSpPr/>
            <p:nvPr/>
          </p:nvSpPr>
          <p:spPr>
            <a:xfrm rot="5400000">
              <a:off x="1460748" y="4750112"/>
              <a:ext cx="372910" cy="431215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4"/>
            <p:cNvSpPr/>
            <p:nvPr/>
          </p:nvSpPr>
          <p:spPr>
            <a:xfrm rot="5400000">
              <a:off x="1135098" y="4642762"/>
              <a:ext cx="376514" cy="645915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4"/>
            <p:cNvSpPr/>
            <p:nvPr/>
          </p:nvSpPr>
          <p:spPr>
            <a:xfrm rot="5400000">
              <a:off x="813065" y="4375410"/>
              <a:ext cx="374712" cy="433031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4"/>
            <p:cNvSpPr/>
            <p:nvPr/>
          </p:nvSpPr>
          <p:spPr>
            <a:xfrm rot="5400000">
              <a:off x="597469" y="4376325"/>
              <a:ext cx="374712" cy="431202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4"/>
            <p:cNvSpPr/>
            <p:nvPr/>
          </p:nvSpPr>
          <p:spPr>
            <a:xfrm rot="5400000">
              <a:off x="813966" y="4749204"/>
              <a:ext cx="372910" cy="433031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4"/>
            <p:cNvSpPr/>
            <p:nvPr/>
          </p:nvSpPr>
          <p:spPr>
            <a:xfrm rot="5400000">
              <a:off x="1460754" y="4002531"/>
              <a:ext cx="372896" cy="431215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4"/>
            <p:cNvSpPr/>
            <p:nvPr/>
          </p:nvSpPr>
          <p:spPr>
            <a:xfrm rot="5400000">
              <a:off x="1128547" y="3961854"/>
              <a:ext cx="174931" cy="201597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4"/>
            <p:cNvSpPr/>
            <p:nvPr/>
          </p:nvSpPr>
          <p:spPr>
            <a:xfrm rot="5400000">
              <a:off x="1770825" y="4018351"/>
              <a:ext cx="118427" cy="137871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4"/>
            <p:cNvSpPr/>
            <p:nvPr/>
          </p:nvSpPr>
          <p:spPr>
            <a:xfrm rot="5400000">
              <a:off x="1135999" y="4268968"/>
              <a:ext cx="374712" cy="645915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4"/>
            <p:cNvSpPr/>
            <p:nvPr/>
          </p:nvSpPr>
          <p:spPr>
            <a:xfrm rot="5400000">
              <a:off x="1459847" y="4376318"/>
              <a:ext cx="374712" cy="431215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4"/>
            <p:cNvSpPr/>
            <p:nvPr/>
          </p:nvSpPr>
          <p:spPr>
            <a:xfrm rot="5400000">
              <a:off x="167191" y="4002531"/>
              <a:ext cx="372896" cy="431215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4"/>
            <p:cNvSpPr/>
            <p:nvPr/>
          </p:nvSpPr>
          <p:spPr>
            <a:xfrm rot="5400000">
              <a:off x="-264008" y="3629645"/>
              <a:ext cx="372910" cy="431215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4"/>
            <p:cNvSpPr/>
            <p:nvPr/>
          </p:nvSpPr>
          <p:spPr>
            <a:xfrm rot="5400000">
              <a:off x="-49317" y="4160717"/>
              <a:ext cx="374712" cy="862417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4"/>
            <p:cNvSpPr/>
            <p:nvPr/>
          </p:nvSpPr>
          <p:spPr>
            <a:xfrm rot="5400000">
              <a:off x="380972" y="4376325"/>
              <a:ext cx="374712" cy="431202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4"/>
            <p:cNvSpPr/>
            <p:nvPr/>
          </p:nvSpPr>
          <p:spPr>
            <a:xfrm rot="5400000">
              <a:off x="139325" y="4533617"/>
              <a:ext cx="374712" cy="862403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4"/>
            <p:cNvSpPr/>
            <p:nvPr/>
          </p:nvSpPr>
          <p:spPr>
            <a:xfrm rot="5400000">
              <a:off x="519274" y="4454515"/>
              <a:ext cx="747608" cy="647717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7" name="Google Shape;227;p4"/>
          <p:cNvSpPr txBox="1">
            <a:spLocks noGrp="1"/>
          </p:cNvSpPr>
          <p:nvPr>
            <p:ph type="ctrTitle"/>
          </p:nvPr>
        </p:nvSpPr>
        <p:spPr>
          <a:xfrm>
            <a:off x="4155425" y="2054338"/>
            <a:ext cx="6807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228" name="Google Shape;228;p4"/>
          <p:cNvSpPr txBox="1">
            <a:spLocks noGrp="1"/>
          </p:cNvSpPr>
          <p:nvPr>
            <p:ph type="title" idx="2" hasCustomPrompt="1"/>
          </p:nvPr>
        </p:nvSpPr>
        <p:spPr>
          <a:xfrm>
            <a:off x="2319727" y="1966888"/>
            <a:ext cx="14607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29" name="Google Shape;229;p4"/>
          <p:cNvSpPr txBox="1">
            <a:spLocks noGrp="1"/>
          </p:cNvSpPr>
          <p:nvPr>
            <p:ph type="ctrTitle" idx="3"/>
          </p:nvPr>
        </p:nvSpPr>
        <p:spPr>
          <a:xfrm>
            <a:off x="4155425" y="2719588"/>
            <a:ext cx="6807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230" name="Google Shape;230;p4"/>
          <p:cNvSpPr txBox="1">
            <a:spLocks noGrp="1"/>
          </p:cNvSpPr>
          <p:nvPr>
            <p:ph type="title" idx="4" hasCustomPrompt="1"/>
          </p:nvPr>
        </p:nvSpPr>
        <p:spPr>
          <a:xfrm>
            <a:off x="2319727" y="2632138"/>
            <a:ext cx="14607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31" name="Google Shape;231;p4"/>
          <p:cNvSpPr txBox="1">
            <a:spLocks noGrp="1"/>
          </p:cNvSpPr>
          <p:nvPr>
            <p:ph type="ctrTitle" idx="5"/>
          </p:nvPr>
        </p:nvSpPr>
        <p:spPr>
          <a:xfrm>
            <a:off x="4155425" y="3384838"/>
            <a:ext cx="6807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232" name="Google Shape;232;p4"/>
          <p:cNvSpPr txBox="1">
            <a:spLocks noGrp="1"/>
          </p:cNvSpPr>
          <p:nvPr>
            <p:ph type="title" idx="6" hasCustomPrompt="1"/>
          </p:nvPr>
        </p:nvSpPr>
        <p:spPr>
          <a:xfrm>
            <a:off x="2319727" y="3297388"/>
            <a:ext cx="14607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33" name="Google Shape;233;p4"/>
          <p:cNvSpPr txBox="1">
            <a:spLocks noGrp="1"/>
          </p:cNvSpPr>
          <p:nvPr>
            <p:ph type="ctrTitle" idx="7"/>
          </p:nvPr>
        </p:nvSpPr>
        <p:spPr>
          <a:xfrm>
            <a:off x="4155425" y="4050088"/>
            <a:ext cx="6807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234" name="Google Shape;234;p4"/>
          <p:cNvSpPr txBox="1">
            <a:spLocks noGrp="1"/>
          </p:cNvSpPr>
          <p:nvPr>
            <p:ph type="title" idx="8" hasCustomPrompt="1"/>
          </p:nvPr>
        </p:nvSpPr>
        <p:spPr>
          <a:xfrm>
            <a:off x="2319727" y="3962638"/>
            <a:ext cx="14607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cxnSp>
        <p:nvCxnSpPr>
          <p:cNvPr id="235" name="Google Shape;235;p4"/>
          <p:cNvCxnSpPr/>
          <p:nvPr/>
        </p:nvCxnSpPr>
        <p:spPr>
          <a:xfrm>
            <a:off x="3986825" y="-16500"/>
            <a:ext cx="0" cy="44886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6" name="Google Shape;236;p4"/>
          <p:cNvSpPr txBox="1">
            <a:spLocks noGrp="1"/>
          </p:cNvSpPr>
          <p:nvPr>
            <p:ph type="ctrTitle" idx="9"/>
          </p:nvPr>
        </p:nvSpPr>
        <p:spPr>
          <a:xfrm>
            <a:off x="4155425" y="1272250"/>
            <a:ext cx="3888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Barlow Condensed"/>
              <a:buNone/>
              <a:defRPr sz="3600">
                <a:solidFill>
                  <a:schemeClr val="accent4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CUSTOM_1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oogle Shape;238;p5"/>
          <p:cNvGrpSpPr/>
          <p:nvPr/>
        </p:nvGrpSpPr>
        <p:grpSpPr>
          <a:xfrm rot="10800000" flipH="1">
            <a:off x="6396261" y="4059387"/>
            <a:ext cx="2761414" cy="1094590"/>
            <a:chOff x="5543377" y="-26648"/>
            <a:chExt cx="3613943" cy="1432521"/>
          </a:xfrm>
        </p:grpSpPr>
        <p:sp>
          <p:nvSpPr>
            <p:cNvPr id="239" name="Google Shape;239;p5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 rot="-5400000">
              <a:off x="6437042" y="-62766"/>
              <a:ext cx="479036" cy="551271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5"/>
            <p:cNvSpPr/>
            <p:nvPr/>
          </p:nvSpPr>
          <p:spPr>
            <a:xfrm rot="-5400000">
              <a:off x="6849922" y="-201155"/>
              <a:ext cx="479036" cy="828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5"/>
            <p:cNvSpPr/>
            <p:nvPr/>
          </p:nvSpPr>
          <p:spPr>
            <a:xfrm rot="-5400000">
              <a:off x="8229270" y="-201155"/>
              <a:ext cx="479036" cy="828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5"/>
            <p:cNvSpPr/>
            <p:nvPr/>
          </p:nvSpPr>
          <p:spPr>
            <a:xfrm rot="-5400000">
              <a:off x="8643318" y="-63918"/>
              <a:ext cx="476733" cy="551271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5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5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5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5"/>
            <p:cNvSpPr/>
            <p:nvPr/>
          </p:nvSpPr>
          <p:spPr>
            <a:xfrm rot="-5400000">
              <a:off x="7265113" y="413968"/>
              <a:ext cx="476733" cy="553592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5"/>
            <p:cNvSpPr/>
            <p:nvPr/>
          </p:nvSpPr>
          <p:spPr>
            <a:xfrm rot="-5400000">
              <a:off x="7540756" y="415137"/>
              <a:ext cx="476733" cy="55125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5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5"/>
            <p:cNvSpPr/>
            <p:nvPr/>
          </p:nvSpPr>
          <p:spPr>
            <a:xfrm rot="-5400000">
              <a:off x="6852226" y="277891"/>
              <a:ext cx="476733" cy="825746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5"/>
            <p:cNvSpPr/>
            <p:nvPr/>
          </p:nvSpPr>
          <p:spPr>
            <a:xfrm rot="-5400000">
              <a:off x="5553199" y="611305"/>
              <a:ext cx="139273" cy="158917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5"/>
            <p:cNvSpPr/>
            <p:nvPr/>
          </p:nvSpPr>
          <p:spPr>
            <a:xfrm rot="-5400000">
              <a:off x="5886623" y="414843"/>
              <a:ext cx="476733" cy="551843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5"/>
            <p:cNvSpPr/>
            <p:nvPr/>
          </p:nvSpPr>
          <p:spPr>
            <a:xfrm rot="-5400000">
              <a:off x="8404961" y="653513"/>
              <a:ext cx="953448" cy="551271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5"/>
            <p:cNvSpPr/>
            <p:nvPr/>
          </p:nvSpPr>
          <p:spPr>
            <a:xfrm rot="-5400000">
              <a:off x="8230422" y="276739"/>
              <a:ext cx="476733" cy="82805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5"/>
            <p:cNvSpPr/>
            <p:nvPr/>
          </p:nvSpPr>
          <p:spPr>
            <a:xfrm rot="-5400000">
              <a:off x="7817551" y="415137"/>
              <a:ext cx="476733" cy="55125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5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5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5"/>
            <p:cNvSpPr/>
            <p:nvPr/>
          </p:nvSpPr>
          <p:spPr>
            <a:xfrm rot="-5400000">
              <a:off x="7163985" y="515124"/>
              <a:ext cx="953448" cy="828050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" name="Google Shape;260;p5"/>
          <p:cNvGrpSpPr/>
          <p:nvPr/>
        </p:nvGrpSpPr>
        <p:grpSpPr>
          <a:xfrm rot="10800000" flipH="1">
            <a:off x="-413096" y="-26651"/>
            <a:ext cx="2192144" cy="1495178"/>
            <a:chOff x="-293170" y="3658798"/>
            <a:chExt cx="2192144" cy="1495178"/>
          </a:xfrm>
        </p:grpSpPr>
        <p:sp>
          <p:nvSpPr>
            <p:cNvPr id="261" name="Google Shape;261;p5"/>
            <p:cNvSpPr/>
            <p:nvPr/>
          </p:nvSpPr>
          <p:spPr>
            <a:xfrm rot="5400000">
              <a:off x="566876" y="4718563"/>
              <a:ext cx="402082" cy="46501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5"/>
            <p:cNvSpPr/>
            <p:nvPr/>
          </p:nvSpPr>
          <p:spPr>
            <a:xfrm rot="5400000">
              <a:off x="813966" y="4749204"/>
              <a:ext cx="372910" cy="433031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5"/>
            <p:cNvSpPr/>
            <p:nvPr/>
          </p:nvSpPr>
          <p:spPr>
            <a:xfrm rot="5400000">
              <a:off x="1460748" y="4750112"/>
              <a:ext cx="372910" cy="431215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5"/>
            <p:cNvSpPr/>
            <p:nvPr/>
          </p:nvSpPr>
          <p:spPr>
            <a:xfrm rot="5400000">
              <a:off x="1135098" y="4642762"/>
              <a:ext cx="376514" cy="645915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5"/>
            <p:cNvSpPr/>
            <p:nvPr/>
          </p:nvSpPr>
          <p:spPr>
            <a:xfrm rot="5400000">
              <a:off x="813065" y="4375410"/>
              <a:ext cx="374712" cy="433031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5"/>
            <p:cNvSpPr/>
            <p:nvPr/>
          </p:nvSpPr>
          <p:spPr>
            <a:xfrm rot="5400000">
              <a:off x="597469" y="4376325"/>
              <a:ext cx="374712" cy="431202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5"/>
            <p:cNvSpPr/>
            <p:nvPr/>
          </p:nvSpPr>
          <p:spPr>
            <a:xfrm rot="5400000">
              <a:off x="813966" y="4749204"/>
              <a:ext cx="372910" cy="433031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5"/>
            <p:cNvSpPr/>
            <p:nvPr/>
          </p:nvSpPr>
          <p:spPr>
            <a:xfrm rot="5400000">
              <a:off x="1460754" y="4002531"/>
              <a:ext cx="372896" cy="431215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5"/>
            <p:cNvSpPr/>
            <p:nvPr/>
          </p:nvSpPr>
          <p:spPr>
            <a:xfrm rot="5400000">
              <a:off x="1128547" y="3961854"/>
              <a:ext cx="174931" cy="201597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5"/>
            <p:cNvSpPr/>
            <p:nvPr/>
          </p:nvSpPr>
          <p:spPr>
            <a:xfrm rot="5400000">
              <a:off x="1770825" y="4018351"/>
              <a:ext cx="118427" cy="137871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5"/>
            <p:cNvSpPr/>
            <p:nvPr/>
          </p:nvSpPr>
          <p:spPr>
            <a:xfrm rot="5400000">
              <a:off x="1135999" y="4268968"/>
              <a:ext cx="374712" cy="645915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5"/>
            <p:cNvSpPr/>
            <p:nvPr/>
          </p:nvSpPr>
          <p:spPr>
            <a:xfrm rot="5400000">
              <a:off x="1459847" y="4376318"/>
              <a:ext cx="374712" cy="431215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5"/>
            <p:cNvSpPr/>
            <p:nvPr/>
          </p:nvSpPr>
          <p:spPr>
            <a:xfrm rot="5400000">
              <a:off x="167191" y="4002531"/>
              <a:ext cx="372896" cy="431215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5"/>
            <p:cNvSpPr/>
            <p:nvPr/>
          </p:nvSpPr>
          <p:spPr>
            <a:xfrm rot="5400000">
              <a:off x="-264008" y="3629645"/>
              <a:ext cx="372910" cy="431215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5"/>
            <p:cNvSpPr/>
            <p:nvPr/>
          </p:nvSpPr>
          <p:spPr>
            <a:xfrm rot="5400000">
              <a:off x="-49317" y="4160717"/>
              <a:ext cx="374712" cy="862417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5"/>
            <p:cNvSpPr/>
            <p:nvPr/>
          </p:nvSpPr>
          <p:spPr>
            <a:xfrm rot="5400000">
              <a:off x="380972" y="4376325"/>
              <a:ext cx="374712" cy="431202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5"/>
            <p:cNvSpPr/>
            <p:nvPr/>
          </p:nvSpPr>
          <p:spPr>
            <a:xfrm rot="5400000">
              <a:off x="139325" y="4533617"/>
              <a:ext cx="374712" cy="862403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5"/>
            <p:cNvSpPr/>
            <p:nvPr/>
          </p:nvSpPr>
          <p:spPr>
            <a:xfrm rot="5400000">
              <a:off x="519274" y="4454515"/>
              <a:ext cx="747608" cy="647717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9" name="Google Shape;279;p5"/>
          <p:cNvSpPr txBox="1">
            <a:spLocks noGrp="1"/>
          </p:cNvSpPr>
          <p:nvPr>
            <p:ph type="ctrTitle"/>
          </p:nvPr>
        </p:nvSpPr>
        <p:spPr>
          <a:xfrm>
            <a:off x="4308049" y="2067485"/>
            <a:ext cx="329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80" name="Google Shape;280;p5"/>
          <p:cNvSpPr txBox="1">
            <a:spLocks noGrp="1"/>
          </p:cNvSpPr>
          <p:nvPr>
            <p:ph type="subTitle" idx="1"/>
          </p:nvPr>
        </p:nvSpPr>
        <p:spPr>
          <a:xfrm>
            <a:off x="1868250" y="2708213"/>
            <a:ext cx="40203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81" name="Google Shape;281;p5"/>
          <p:cNvCxnSpPr/>
          <p:nvPr/>
        </p:nvCxnSpPr>
        <p:spPr>
          <a:xfrm>
            <a:off x="5123700" y="2607238"/>
            <a:ext cx="40203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2">
  <p:cSld name="CUSTOM_2_1"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7"/>
          <p:cNvSpPr txBox="1">
            <a:spLocks noGrp="1"/>
          </p:cNvSpPr>
          <p:nvPr>
            <p:ph type="ctrTitle"/>
          </p:nvPr>
        </p:nvSpPr>
        <p:spPr>
          <a:xfrm flipH="1">
            <a:off x="770700" y="468450"/>
            <a:ext cx="809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309" name="Google Shape;309;p7"/>
          <p:cNvCxnSpPr/>
          <p:nvPr/>
        </p:nvCxnSpPr>
        <p:spPr>
          <a:xfrm>
            <a:off x="498026" y="-1604650"/>
            <a:ext cx="0" cy="26649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10" name="Google Shape;310;p7"/>
          <p:cNvGrpSpPr/>
          <p:nvPr/>
        </p:nvGrpSpPr>
        <p:grpSpPr>
          <a:xfrm rot="10800000" flipH="1">
            <a:off x="6396261" y="4059387"/>
            <a:ext cx="2761414" cy="1094590"/>
            <a:chOff x="5543377" y="-26648"/>
            <a:chExt cx="3613943" cy="1432521"/>
          </a:xfrm>
        </p:grpSpPr>
        <p:sp>
          <p:nvSpPr>
            <p:cNvPr id="311" name="Google Shape;311;p7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 rot="-5400000">
              <a:off x="6437042" y="-62766"/>
              <a:ext cx="479036" cy="551271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 rot="-5400000">
              <a:off x="6849922" y="-201155"/>
              <a:ext cx="479036" cy="828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7"/>
            <p:cNvSpPr/>
            <p:nvPr/>
          </p:nvSpPr>
          <p:spPr>
            <a:xfrm rot="-5400000">
              <a:off x="8229270" y="-201155"/>
              <a:ext cx="479036" cy="828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7"/>
            <p:cNvSpPr/>
            <p:nvPr/>
          </p:nvSpPr>
          <p:spPr>
            <a:xfrm rot="-5400000">
              <a:off x="8643318" y="-63918"/>
              <a:ext cx="476733" cy="551271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7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 rot="-5400000">
              <a:off x="7265113" y="413968"/>
              <a:ext cx="476733" cy="553592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7"/>
            <p:cNvSpPr/>
            <p:nvPr/>
          </p:nvSpPr>
          <p:spPr>
            <a:xfrm rot="-5400000">
              <a:off x="7540756" y="415137"/>
              <a:ext cx="476733" cy="55125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7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7"/>
            <p:cNvSpPr/>
            <p:nvPr/>
          </p:nvSpPr>
          <p:spPr>
            <a:xfrm rot="-5400000">
              <a:off x="6852226" y="277891"/>
              <a:ext cx="476733" cy="825746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7"/>
            <p:cNvSpPr/>
            <p:nvPr/>
          </p:nvSpPr>
          <p:spPr>
            <a:xfrm rot="-5400000">
              <a:off x="5553199" y="611305"/>
              <a:ext cx="139273" cy="158917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7"/>
            <p:cNvSpPr/>
            <p:nvPr/>
          </p:nvSpPr>
          <p:spPr>
            <a:xfrm rot="-5400000">
              <a:off x="5886623" y="414843"/>
              <a:ext cx="476733" cy="551843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7"/>
            <p:cNvSpPr/>
            <p:nvPr/>
          </p:nvSpPr>
          <p:spPr>
            <a:xfrm rot="-5400000">
              <a:off x="8404961" y="653513"/>
              <a:ext cx="953448" cy="551271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7"/>
            <p:cNvSpPr/>
            <p:nvPr/>
          </p:nvSpPr>
          <p:spPr>
            <a:xfrm rot="-5400000">
              <a:off x="8230422" y="276739"/>
              <a:ext cx="476733" cy="82805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7"/>
            <p:cNvSpPr/>
            <p:nvPr/>
          </p:nvSpPr>
          <p:spPr>
            <a:xfrm rot="-5400000">
              <a:off x="7817551" y="415137"/>
              <a:ext cx="476733" cy="55125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7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7"/>
            <p:cNvSpPr/>
            <p:nvPr/>
          </p:nvSpPr>
          <p:spPr>
            <a:xfrm rot="-5400000">
              <a:off x="7163985" y="515124"/>
              <a:ext cx="953448" cy="828050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E9E6E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vo"/>
              <a:buChar char="●"/>
              <a:defRPr sz="1800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○"/>
              <a:defRPr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■"/>
              <a:defRPr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●"/>
              <a:defRPr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○"/>
              <a:defRPr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■"/>
              <a:defRPr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●"/>
              <a:defRPr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○"/>
              <a:defRPr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Arvo"/>
              <a:buChar char="■"/>
              <a:defRPr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no-science.net/glossaire-definition/Temps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www.techno-science.net/definition/6277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6E1"/>
        </a:solidFill>
        <a:effectLst/>
      </p:bgPr>
    </p:bg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3"/>
          <p:cNvSpPr txBox="1">
            <a:spLocks noGrp="1"/>
          </p:cNvSpPr>
          <p:nvPr>
            <p:ph type="ctrTitle"/>
          </p:nvPr>
        </p:nvSpPr>
        <p:spPr>
          <a:xfrm>
            <a:off x="1818290" y="685733"/>
            <a:ext cx="5047293" cy="27368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5400" dirty="0" err="1" smtClean="0"/>
              <a:t>Modèle</a:t>
            </a: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 smtClean="0"/>
              <a:t> </a:t>
            </a:r>
            <a:r>
              <a:rPr lang="en-US" sz="5400" dirty="0" smtClean="0"/>
              <a:t>de Black-</a:t>
            </a:r>
            <a:r>
              <a:rPr lang="en-US" sz="5400" dirty="0" err="1" smtClean="0"/>
              <a:t>Scholes</a:t>
            </a:r>
            <a:endParaRPr sz="5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6CE3B7D-DF99-4E0E-9A2A-BDA851A802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1888" y="98930"/>
            <a:ext cx="1212112" cy="541777"/>
          </a:xfrm>
          <a:prstGeom prst="rect">
            <a:avLst/>
          </a:prstGeom>
        </p:spPr>
      </p:pic>
      <p:sp>
        <p:nvSpPr>
          <p:cNvPr id="7" name="Google Shape;346;p13">
            <a:extLst>
              <a:ext uri="{FF2B5EF4-FFF2-40B4-BE49-F238E27FC236}">
                <a16:creationId xmlns:a16="http://schemas.microsoft.com/office/drawing/2014/main" xmlns="" id="{4764E8F9-9DF4-46A0-8529-1F840CFA96B6}"/>
              </a:ext>
            </a:extLst>
          </p:cNvPr>
          <p:cNvSpPr txBox="1">
            <a:spLocks/>
          </p:cNvSpPr>
          <p:nvPr/>
        </p:nvSpPr>
        <p:spPr>
          <a:xfrm>
            <a:off x="-223284" y="3530009"/>
            <a:ext cx="3574012" cy="1485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Font typeface="Barlow Condensed Medium"/>
              <a:buNone/>
              <a:defRPr sz="6000" b="0" i="0" u="none" strike="noStrike" cap="none">
                <a:solidFill>
                  <a:srgbClr val="434343"/>
                </a:solidFill>
                <a:latin typeface="Barlow Condensed Medium"/>
                <a:ea typeface="Barlow Condensed Medium"/>
                <a:cs typeface="Barlow Condensed Medium"/>
                <a:sym typeface="Barlow Condensed Medium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Barlow Condensed SemiBold"/>
              <a:buNone/>
              <a:defRPr sz="5200" b="0" i="0" u="none" strike="noStrike" cap="none">
                <a:solidFill>
                  <a:srgbClr val="0B139E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Barlow Condensed SemiBold"/>
              <a:buNone/>
              <a:defRPr sz="5200" b="0" i="0" u="none" strike="noStrike" cap="none">
                <a:solidFill>
                  <a:srgbClr val="0B139E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Barlow Condensed SemiBold"/>
              <a:buNone/>
              <a:defRPr sz="5200" b="0" i="0" u="none" strike="noStrike" cap="none">
                <a:solidFill>
                  <a:srgbClr val="0B139E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Barlow Condensed SemiBold"/>
              <a:buNone/>
              <a:defRPr sz="5200" b="0" i="0" u="none" strike="noStrike" cap="none">
                <a:solidFill>
                  <a:srgbClr val="0B139E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Barlow Condensed SemiBold"/>
              <a:buNone/>
              <a:defRPr sz="5200" b="0" i="0" u="none" strike="noStrike" cap="none">
                <a:solidFill>
                  <a:srgbClr val="0B139E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Barlow Condensed SemiBold"/>
              <a:buNone/>
              <a:defRPr sz="5200" b="0" i="0" u="none" strike="noStrike" cap="none">
                <a:solidFill>
                  <a:srgbClr val="0B139E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Barlow Condensed SemiBold"/>
              <a:buNone/>
              <a:defRPr sz="5200" b="0" i="0" u="none" strike="noStrike" cap="none">
                <a:solidFill>
                  <a:srgbClr val="0B139E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Barlow Condensed SemiBold"/>
              <a:buNone/>
              <a:defRPr sz="5200" b="0" i="0" u="none" strike="noStrike" cap="none">
                <a:solidFill>
                  <a:srgbClr val="0B139E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r>
              <a:rPr lang="fr-FR" sz="2000" u="sng" dirty="0">
                <a:solidFill>
                  <a:schemeClr val="bg2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Travail élaboré par :</a:t>
            </a:r>
            <a:br>
              <a:rPr lang="fr-FR" sz="2000" u="sng" dirty="0">
                <a:solidFill>
                  <a:schemeClr val="bg2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</a:br>
            <a:r>
              <a:rPr lang="fr-FR" sz="1800" dirty="0">
                <a:solidFill>
                  <a:schemeClr val="bg2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Ben </a:t>
            </a:r>
            <a:r>
              <a:rPr lang="fr-FR" sz="1800" dirty="0" err="1">
                <a:solidFill>
                  <a:schemeClr val="bg2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Farhat</a:t>
            </a:r>
            <a:r>
              <a:rPr lang="fr-FR" sz="1800" dirty="0">
                <a:solidFill>
                  <a:schemeClr val="bg2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 </a:t>
            </a:r>
            <a:r>
              <a:rPr lang="fr-FR" sz="1800" dirty="0" err="1">
                <a:solidFill>
                  <a:schemeClr val="bg2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Hechem</a:t>
            </a:r>
            <a:r>
              <a:rPr lang="fr-FR" sz="1800" dirty="0">
                <a:solidFill>
                  <a:schemeClr val="bg2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/>
            </a:r>
            <a:br>
              <a:rPr lang="fr-FR" sz="1800" dirty="0">
                <a:solidFill>
                  <a:schemeClr val="bg2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</a:br>
            <a:r>
              <a:rPr lang="en-US" sz="1800" dirty="0" err="1" smtClean="0">
                <a:solidFill>
                  <a:schemeClr val="bg2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Askri</a:t>
            </a:r>
            <a:r>
              <a:rPr lang="en-US" sz="1800" dirty="0" smtClean="0">
                <a:solidFill>
                  <a:schemeClr val="bg2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 Amir</a:t>
            </a:r>
            <a:r>
              <a:rPr lang="fr-FR" sz="1800" dirty="0">
                <a:solidFill>
                  <a:schemeClr val="bg2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/>
            </a:r>
            <a:br>
              <a:rPr lang="fr-FR" sz="1800" dirty="0">
                <a:solidFill>
                  <a:schemeClr val="bg2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</a:br>
            <a:endParaRPr lang="fr-FR" sz="1800" dirty="0">
              <a:solidFill>
                <a:schemeClr val="bg2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7"/>
          <p:cNvSpPr txBox="1">
            <a:spLocks noGrp="1"/>
          </p:cNvSpPr>
          <p:nvPr>
            <p:ph type="ctrTitle"/>
          </p:nvPr>
        </p:nvSpPr>
        <p:spPr>
          <a:xfrm flipH="1">
            <a:off x="600452" y="-74423"/>
            <a:ext cx="5885406" cy="100330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err="1" smtClean="0"/>
              <a:t>Présentation</a:t>
            </a:r>
            <a:r>
              <a:rPr lang="en-US" dirty="0" smtClean="0"/>
              <a:t> de </a:t>
            </a:r>
            <a:r>
              <a:rPr lang="en-US" dirty="0" err="1" smtClean="0"/>
              <a:t>l'outil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4096" y="2081049"/>
            <a:ext cx="2606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2051" name="Picture 3" descr="C:\Users\heshem\Desktop\Capture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5424" y="1151628"/>
            <a:ext cx="3870250" cy="3683527"/>
          </a:xfrm>
          <a:prstGeom prst="rect">
            <a:avLst/>
          </a:prstGeom>
          <a:noFill/>
        </p:spPr>
      </p:pic>
      <p:pic>
        <p:nvPicPr>
          <p:cNvPr id="6" name="Picture 2" descr="C:\Users\heshem\Desktop\Capture3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88958" y="1213670"/>
            <a:ext cx="4001127" cy="3789614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7"/>
          <p:cNvSpPr txBox="1">
            <a:spLocks noGrp="1"/>
          </p:cNvSpPr>
          <p:nvPr>
            <p:ph type="ctrTitle"/>
          </p:nvPr>
        </p:nvSpPr>
        <p:spPr>
          <a:xfrm flipH="1">
            <a:off x="600452" y="-74423"/>
            <a:ext cx="5885406" cy="100330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err="1" smtClean="0"/>
              <a:t>Présentation</a:t>
            </a:r>
            <a:r>
              <a:rPr lang="en-US" dirty="0" smtClean="0"/>
              <a:t> de </a:t>
            </a:r>
            <a:r>
              <a:rPr lang="en-US" dirty="0" err="1" smtClean="0"/>
              <a:t>l'outil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4096" y="2081049"/>
            <a:ext cx="2606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075" name="Picture 3" descr="C:\Users\heshem\Desktop\Capture4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80954" y="1087069"/>
            <a:ext cx="4343400" cy="324802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7"/>
          <p:cNvSpPr txBox="1">
            <a:spLocks noGrp="1"/>
          </p:cNvSpPr>
          <p:nvPr>
            <p:ph type="ctrTitle"/>
          </p:nvPr>
        </p:nvSpPr>
        <p:spPr>
          <a:xfrm flipH="1">
            <a:off x="600452" y="-74423"/>
            <a:ext cx="5885406" cy="100330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err="1" smtClean="0"/>
              <a:t>Présentation</a:t>
            </a:r>
            <a:r>
              <a:rPr lang="en-US" dirty="0" smtClean="0"/>
              <a:t> de </a:t>
            </a:r>
            <a:r>
              <a:rPr lang="en-US" dirty="0" err="1" smtClean="0"/>
              <a:t>l'outil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4096" y="2081049"/>
            <a:ext cx="2606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5122" name="Picture 2" descr="C:\Users\heshem\Desktop\Capture555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22804" y="1506205"/>
            <a:ext cx="6811963" cy="272415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7"/>
          <p:cNvSpPr txBox="1">
            <a:spLocks noGrp="1"/>
          </p:cNvSpPr>
          <p:nvPr>
            <p:ph type="ctrTitle"/>
          </p:nvPr>
        </p:nvSpPr>
        <p:spPr>
          <a:xfrm flipH="1">
            <a:off x="600452" y="-74423"/>
            <a:ext cx="5885406" cy="100330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err="1" smtClean="0"/>
              <a:t>Présentation</a:t>
            </a:r>
            <a:r>
              <a:rPr lang="en-US" dirty="0" smtClean="0"/>
              <a:t> de </a:t>
            </a:r>
            <a:r>
              <a:rPr lang="en-US" dirty="0" err="1" smtClean="0"/>
              <a:t>l'outil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4096" y="2081049"/>
            <a:ext cx="2606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4099" name="Picture 3" descr="C:\Users\heshem\Desktop\decl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7583" y="1368252"/>
            <a:ext cx="8295541" cy="2427571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7"/>
          <p:cNvSpPr txBox="1">
            <a:spLocks noGrp="1"/>
          </p:cNvSpPr>
          <p:nvPr>
            <p:ph type="ctrTitle"/>
          </p:nvPr>
        </p:nvSpPr>
        <p:spPr>
          <a:xfrm flipH="1">
            <a:off x="600452" y="-74423"/>
            <a:ext cx="5885406" cy="100330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err="1" smtClean="0"/>
              <a:t>Présentation</a:t>
            </a:r>
            <a:r>
              <a:rPr lang="en-US" dirty="0" smtClean="0"/>
              <a:t> de </a:t>
            </a:r>
            <a:r>
              <a:rPr lang="en-US" dirty="0" err="1" smtClean="0"/>
              <a:t>l'outil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4096" y="2081049"/>
            <a:ext cx="2606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4098" name="Picture 2" descr="C:\Users\heshem\Desktop\decl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1413" y="1017435"/>
            <a:ext cx="5563365" cy="3437606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27"/>
          <p:cNvSpPr txBox="1">
            <a:spLocks noGrp="1"/>
          </p:cNvSpPr>
          <p:nvPr>
            <p:ph type="ctrTitle"/>
          </p:nvPr>
        </p:nvSpPr>
        <p:spPr>
          <a:xfrm>
            <a:off x="4308049" y="2067485"/>
            <a:ext cx="329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Conclusion</a:t>
            </a:r>
            <a:endParaRPr dirty="0"/>
          </a:p>
        </p:txBody>
      </p:sp>
      <p:pic>
        <p:nvPicPr>
          <p:cNvPr id="4" name="Google Shape;759;p30">
            <a:extLst>
              <a:ext uri="{FF2B5EF4-FFF2-40B4-BE49-F238E27FC236}">
                <a16:creationId xmlns:a16="http://schemas.microsoft.com/office/drawing/2014/main" xmlns="" id="{21C09E2D-91BF-47DA-9D6A-7C6DF74E5B4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11708" b="17967"/>
          <a:stretch/>
        </p:blipFill>
        <p:spPr>
          <a:xfrm>
            <a:off x="531150" y="2183661"/>
            <a:ext cx="3370999" cy="23704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216908" y="969402"/>
            <a:ext cx="467512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434343"/>
              </a:buClr>
              <a:buSzPts val="3000"/>
            </a:pPr>
            <a:r>
              <a:rPr lang="fr-FR" sz="3000" dirty="0" smtClean="0">
                <a:solidFill>
                  <a:schemeClr val="accent2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Avantages </a:t>
            </a:r>
            <a:r>
              <a:rPr lang="fr-FR" sz="3000" dirty="0" smtClean="0">
                <a:solidFill>
                  <a:schemeClr val="accent2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:</a:t>
            </a:r>
            <a:endParaRPr lang="fr-FR" sz="3000" dirty="0">
              <a:solidFill>
                <a:schemeClr val="accent2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  <a:p>
            <a:endParaRPr lang="fr-FR" dirty="0"/>
          </a:p>
          <a:p>
            <a:pPr>
              <a:buFontTx/>
              <a:buChar char="-"/>
            </a:pPr>
            <a:r>
              <a:rPr lang="en-US" dirty="0" err="1" smtClean="0"/>
              <a:t>Formules</a:t>
            </a:r>
            <a:r>
              <a:rPr lang="en-US" dirty="0" smtClean="0"/>
              <a:t> </a:t>
            </a:r>
            <a:r>
              <a:rPr lang="en-US" dirty="0" err="1" smtClean="0"/>
              <a:t>d’évaluation</a:t>
            </a:r>
            <a:r>
              <a:rPr lang="en-US" dirty="0" smtClean="0"/>
              <a:t> </a:t>
            </a:r>
            <a:r>
              <a:rPr lang="en-US" dirty="0" err="1" smtClean="0"/>
              <a:t>fermées</a:t>
            </a:r>
            <a:r>
              <a:rPr lang="en-US" dirty="0" smtClean="0"/>
              <a:t> </a:t>
            </a:r>
            <a:r>
              <a:rPr lang="fr-FR" dirty="0" smtClean="0"/>
              <a:t>.</a:t>
            </a:r>
          </a:p>
          <a:p>
            <a:pPr>
              <a:buFontTx/>
              <a:buChar char="-"/>
            </a:pPr>
            <a:endParaRPr lang="fr-FR" dirty="0" smtClean="0"/>
          </a:p>
          <a:p>
            <a:pPr>
              <a:buFontTx/>
              <a:buChar char="-"/>
            </a:pPr>
            <a:r>
              <a:rPr lang="fr-FR" dirty="0" smtClean="0"/>
              <a:t> </a:t>
            </a:r>
            <a:r>
              <a:rPr lang="en-US" dirty="0" err="1" smtClean="0"/>
              <a:t>Grecques</a:t>
            </a:r>
            <a:r>
              <a:rPr lang="en-US" dirty="0" smtClean="0"/>
              <a:t> </a:t>
            </a:r>
            <a:r>
              <a:rPr lang="en-US" dirty="0" err="1" smtClean="0"/>
              <a:t>calculables</a:t>
            </a:r>
            <a:r>
              <a:rPr lang="en-US" dirty="0" smtClean="0"/>
              <a:t> </a:t>
            </a:r>
            <a:r>
              <a:rPr lang="en-US" dirty="0" err="1" smtClean="0"/>
              <a:t>facilement</a:t>
            </a:r>
            <a:r>
              <a:rPr lang="en-US" dirty="0" smtClean="0"/>
              <a:t>.</a:t>
            </a:r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r>
              <a:rPr lang="fr-FR" dirty="0" smtClean="0"/>
              <a:t>Très simple à résoudre numériquement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156220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499730" y="733647"/>
            <a:ext cx="696432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434343"/>
              </a:buClr>
              <a:buSzPts val="3000"/>
            </a:pPr>
            <a:r>
              <a:rPr lang="fr-FR" sz="3000" dirty="0" smtClean="0">
                <a:solidFill>
                  <a:schemeClr val="accent2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Limites</a:t>
            </a:r>
            <a:r>
              <a:rPr lang="fr-FR" sz="3000" dirty="0" smtClean="0">
                <a:solidFill>
                  <a:schemeClr val="accent2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:</a:t>
            </a:r>
            <a:endParaRPr lang="fr-FR" sz="3000" dirty="0">
              <a:solidFill>
                <a:schemeClr val="accent2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  <a:p>
            <a:endParaRPr lang="fr-FR" dirty="0" smtClean="0"/>
          </a:p>
          <a:p>
            <a:pPr>
              <a:buFontTx/>
              <a:buChar char="-"/>
            </a:pPr>
            <a:r>
              <a:rPr lang="en-US" dirty="0" smtClean="0"/>
              <a:t>La </a:t>
            </a:r>
            <a:r>
              <a:rPr lang="en-US" dirty="0" err="1" smtClean="0"/>
              <a:t>volatilité</a:t>
            </a:r>
            <a:r>
              <a:rPr lang="en-US" dirty="0" smtClean="0"/>
              <a:t>  </a:t>
            </a:r>
            <a:r>
              <a:rPr lang="en-US" dirty="0" err="1" smtClean="0"/>
              <a:t>n’est</a:t>
            </a:r>
            <a:r>
              <a:rPr lang="en-US" dirty="0" smtClean="0"/>
              <a:t> pas </a:t>
            </a:r>
            <a:r>
              <a:rPr lang="en-US" dirty="0" err="1" smtClean="0"/>
              <a:t>toujours</a:t>
            </a:r>
            <a:r>
              <a:rPr lang="en-US" dirty="0" smtClean="0"/>
              <a:t> </a:t>
            </a:r>
            <a:r>
              <a:rPr lang="en-US" dirty="0" err="1" smtClean="0"/>
              <a:t>constante</a:t>
            </a:r>
            <a:endParaRPr lang="fr-FR" dirty="0" smtClean="0"/>
          </a:p>
          <a:p>
            <a:pPr>
              <a:buFontTx/>
              <a:buChar char="-"/>
            </a:pPr>
            <a:r>
              <a:rPr lang="fr-FR" dirty="0" smtClean="0"/>
              <a:t> </a:t>
            </a:r>
            <a:r>
              <a:rPr lang="fr-FR" dirty="0" smtClean="0"/>
              <a:t>L’hypothèse log-normale de l’actif sous-jacent et des rendements ne sont pas pris en compte. </a:t>
            </a:r>
            <a:endParaRPr lang="en-US" dirty="0" smtClean="0"/>
          </a:p>
          <a:p>
            <a:pPr>
              <a:buFontTx/>
              <a:buChar char="-"/>
            </a:pPr>
            <a:r>
              <a:rPr lang="fr-FR" dirty="0" smtClean="0"/>
              <a:t>Nous ne pouvons pas réellement prédire la direction d’un marché ou d’un actif particulier</a:t>
            </a:r>
            <a:r>
              <a:rPr lang="fr-FR" dirty="0" smtClean="0"/>
              <a:t>.</a:t>
            </a:r>
          </a:p>
          <a:p>
            <a:pPr>
              <a:buFontTx/>
              <a:buChar char="-"/>
            </a:pPr>
            <a:r>
              <a:rPr lang="fr-FR" dirty="0" smtClean="0"/>
              <a:t>Les taux d’intérêts sont constants et </a:t>
            </a:r>
            <a:r>
              <a:rPr lang="fr-FR" dirty="0" smtClean="0"/>
              <a:t>connus.</a:t>
            </a:r>
            <a:r>
              <a:rPr lang="fr-FR" dirty="0" smtClean="0"/>
              <a:t> </a:t>
            </a:r>
            <a:endParaRPr lang="fr-FR" dirty="0" smtClean="0"/>
          </a:p>
          <a:p>
            <a:pPr>
              <a:buFontTx/>
              <a:buChar char="-"/>
            </a:pPr>
            <a:r>
              <a:rPr lang="fr-FR" dirty="0" smtClean="0"/>
              <a:t>Le sous-jacent ne paye pas de dividendes durant la vie de </a:t>
            </a:r>
            <a:r>
              <a:rPr lang="fr-FR" dirty="0" smtClean="0"/>
              <a:t>l’option</a:t>
            </a:r>
          </a:p>
          <a:p>
            <a:pPr>
              <a:buFontTx/>
              <a:buChar char="-"/>
            </a:pPr>
            <a:r>
              <a:rPr lang="fr-FR" dirty="0" smtClean="0"/>
              <a:t>Les options considérées dans le modèle sont “Européennes”, </a:t>
            </a:r>
            <a:r>
              <a:rPr lang="fr-FR" dirty="0" err="1" smtClean="0"/>
              <a:t>i.e</a:t>
            </a:r>
            <a:r>
              <a:rPr lang="fr-FR" dirty="0" smtClean="0"/>
              <a:t> qu’elles ne peuvent être exercées qu’à maturité</a:t>
            </a:r>
            <a:r>
              <a:rPr lang="fr-FR" dirty="0" smtClean="0"/>
              <a:t>.</a:t>
            </a:r>
          </a:p>
          <a:p>
            <a:pPr>
              <a:buFontTx/>
              <a:buChar char="-"/>
            </a:pPr>
            <a:r>
              <a:rPr lang="fr-FR" dirty="0" smtClean="0"/>
              <a:t>Pas de coûts de transactions </a:t>
            </a:r>
            <a:r>
              <a:rPr lang="fr-FR" dirty="0" err="1" smtClean="0"/>
              <a:t>i.e</a:t>
            </a:r>
            <a:r>
              <a:rPr lang="fr-FR" dirty="0" smtClean="0"/>
              <a:t> le modèle suppose qu’il n’y a pas de coûts à l’achat ou à la vente d’options ou du sous-jacent</a:t>
            </a:r>
            <a:r>
              <a:rPr lang="fr-FR" dirty="0" smtClean="0"/>
              <a:t>.</a:t>
            </a:r>
          </a:p>
          <a:p>
            <a:pPr>
              <a:buFontTx/>
              <a:buChar char="-"/>
            </a:pPr>
            <a:r>
              <a:rPr lang="fr-FR" dirty="0" smtClean="0"/>
              <a:t>Les marchés sont parfaitement liquides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156220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26"/>
          <p:cNvSpPr txBox="1">
            <a:spLocks noGrp="1"/>
          </p:cNvSpPr>
          <p:nvPr>
            <p:ph type="ctrTitle"/>
          </p:nvPr>
        </p:nvSpPr>
        <p:spPr>
          <a:xfrm>
            <a:off x="1795512" y="1545452"/>
            <a:ext cx="55530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Merci pour votre attention !</a:t>
            </a:r>
            <a:endParaRPr dirty="0"/>
          </a:p>
        </p:txBody>
      </p:sp>
      <p:grpSp>
        <p:nvGrpSpPr>
          <p:cNvPr id="3" name="Google Shape;5573;p37">
            <a:extLst>
              <a:ext uri="{FF2B5EF4-FFF2-40B4-BE49-F238E27FC236}">
                <a16:creationId xmlns:a16="http://schemas.microsoft.com/office/drawing/2014/main" xmlns="" id="{2210233B-ACF8-47DD-B214-006FEDED3F39}"/>
              </a:ext>
            </a:extLst>
          </p:cNvPr>
          <p:cNvGrpSpPr/>
          <p:nvPr/>
        </p:nvGrpSpPr>
        <p:grpSpPr>
          <a:xfrm>
            <a:off x="4258586" y="3598052"/>
            <a:ext cx="626827" cy="545774"/>
            <a:chOff x="5651375" y="3806450"/>
            <a:chExt cx="481825" cy="481825"/>
          </a:xfrm>
          <a:solidFill>
            <a:srgbClr val="FFC000"/>
          </a:solidFill>
        </p:grpSpPr>
        <p:sp>
          <p:nvSpPr>
            <p:cNvPr id="4" name="Google Shape;5574;p37">
              <a:extLst>
                <a:ext uri="{FF2B5EF4-FFF2-40B4-BE49-F238E27FC236}">
                  <a16:creationId xmlns:a16="http://schemas.microsoft.com/office/drawing/2014/main" xmlns="" id="{10EF0D5A-3710-4672-9DA9-38D91A5BA35A}"/>
                </a:ext>
              </a:extLst>
            </p:cNvPr>
            <p:cNvSpPr/>
            <p:nvPr/>
          </p:nvSpPr>
          <p:spPr>
            <a:xfrm>
              <a:off x="5793425" y="3976800"/>
              <a:ext cx="28250" cy="28275"/>
            </a:xfrm>
            <a:custGeom>
              <a:avLst/>
              <a:gdLst/>
              <a:ahLst/>
              <a:cxnLst/>
              <a:rect l="l" t="t" r="r" b="b"/>
              <a:pathLst>
                <a:path w="1130" h="1131" extrusionOk="0">
                  <a:moveTo>
                    <a:pt x="567" y="1"/>
                  </a:moveTo>
                  <a:cubicBezTo>
                    <a:pt x="253" y="1"/>
                    <a:pt x="0" y="251"/>
                    <a:pt x="0" y="564"/>
                  </a:cubicBezTo>
                  <a:cubicBezTo>
                    <a:pt x="0" y="877"/>
                    <a:pt x="253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7" y="1"/>
                  </a:cubicBezTo>
                  <a:close/>
                </a:path>
              </a:pathLst>
            </a:custGeom>
            <a:grpFill/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" name="Google Shape;5575;p37">
              <a:extLst>
                <a:ext uri="{FF2B5EF4-FFF2-40B4-BE49-F238E27FC236}">
                  <a16:creationId xmlns:a16="http://schemas.microsoft.com/office/drawing/2014/main" xmlns="" id="{FAB4B496-8F19-4840-9578-7C0C89692E2D}"/>
                </a:ext>
              </a:extLst>
            </p:cNvPr>
            <p:cNvSpPr/>
            <p:nvPr/>
          </p:nvSpPr>
          <p:spPr>
            <a:xfrm>
              <a:off x="5794475" y="4089725"/>
              <a:ext cx="195600" cy="84725"/>
            </a:xfrm>
            <a:custGeom>
              <a:avLst/>
              <a:gdLst/>
              <a:ahLst/>
              <a:cxnLst/>
              <a:rect l="l" t="t" r="r" b="b"/>
              <a:pathLst>
                <a:path w="7824" h="3389" extrusionOk="0">
                  <a:moveTo>
                    <a:pt x="1" y="1"/>
                  </a:moveTo>
                  <a:cubicBezTo>
                    <a:pt x="284" y="1943"/>
                    <a:pt x="1949" y="3385"/>
                    <a:pt x="3912" y="3388"/>
                  </a:cubicBezTo>
                  <a:cubicBezTo>
                    <a:pt x="5875" y="3385"/>
                    <a:pt x="7541" y="1943"/>
                    <a:pt x="7824" y="1"/>
                  </a:cubicBezTo>
                  <a:close/>
                </a:path>
              </a:pathLst>
            </a:custGeom>
            <a:grpFill/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" name="Google Shape;5576;p37">
              <a:extLst>
                <a:ext uri="{FF2B5EF4-FFF2-40B4-BE49-F238E27FC236}">
                  <a16:creationId xmlns:a16="http://schemas.microsoft.com/office/drawing/2014/main" xmlns="" id="{90938054-C138-4781-A630-AC4C5636B3A9}"/>
                </a:ext>
              </a:extLst>
            </p:cNvPr>
            <p:cNvSpPr/>
            <p:nvPr/>
          </p:nvSpPr>
          <p:spPr>
            <a:xfrm>
              <a:off x="5651375" y="3806450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6249" y="5686"/>
                  </a:moveTo>
                  <a:cubicBezTo>
                    <a:pt x="6932" y="5686"/>
                    <a:pt x="7549" y="6098"/>
                    <a:pt x="7811" y="6730"/>
                  </a:cubicBezTo>
                  <a:cubicBezTo>
                    <a:pt x="8073" y="7363"/>
                    <a:pt x="7929" y="8092"/>
                    <a:pt x="7444" y="8576"/>
                  </a:cubicBezTo>
                  <a:cubicBezTo>
                    <a:pt x="7122" y="8901"/>
                    <a:pt x="6689" y="9073"/>
                    <a:pt x="6248" y="9073"/>
                  </a:cubicBezTo>
                  <a:cubicBezTo>
                    <a:pt x="6029" y="9073"/>
                    <a:pt x="5808" y="9031"/>
                    <a:pt x="5598" y="8944"/>
                  </a:cubicBezTo>
                  <a:cubicBezTo>
                    <a:pt x="4966" y="8682"/>
                    <a:pt x="4553" y="8064"/>
                    <a:pt x="4553" y="7378"/>
                  </a:cubicBezTo>
                  <a:cubicBezTo>
                    <a:pt x="4556" y="6441"/>
                    <a:pt x="5312" y="5686"/>
                    <a:pt x="6249" y="5686"/>
                  </a:cubicBezTo>
                  <a:close/>
                  <a:moveTo>
                    <a:pt x="13024" y="5683"/>
                  </a:moveTo>
                  <a:cubicBezTo>
                    <a:pt x="13242" y="5683"/>
                    <a:pt x="13462" y="5725"/>
                    <a:pt x="13671" y="5812"/>
                  </a:cubicBezTo>
                  <a:cubicBezTo>
                    <a:pt x="14304" y="6074"/>
                    <a:pt x="14716" y="6691"/>
                    <a:pt x="14716" y="7378"/>
                  </a:cubicBezTo>
                  <a:cubicBezTo>
                    <a:pt x="14716" y="8314"/>
                    <a:pt x="13957" y="9073"/>
                    <a:pt x="13024" y="9073"/>
                  </a:cubicBezTo>
                  <a:cubicBezTo>
                    <a:pt x="12337" y="9073"/>
                    <a:pt x="11720" y="8658"/>
                    <a:pt x="11458" y="8025"/>
                  </a:cubicBezTo>
                  <a:cubicBezTo>
                    <a:pt x="11196" y="7393"/>
                    <a:pt x="11341" y="6664"/>
                    <a:pt x="11825" y="6179"/>
                  </a:cubicBezTo>
                  <a:cubicBezTo>
                    <a:pt x="12150" y="5855"/>
                    <a:pt x="12583" y="5683"/>
                    <a:pt x="13024" y="5683"/>
                  </a:cubicBezTo>
                  <a:close/>
                  <a:moveTo>
                    <a:pt x="14153" y="10202"/>
                  </a:moveTo>
                  <a:cubicBezTo>
                    <a:pt x="14463" y="10202"/>
                    <a:pt x="14716" y="10452"/>
                    <a:pt x="14716" y="10766"/>
                  </a:cubicBezTo>
                  <a:cubicBezTo>
                    <a:pt x="14716" y="13566"/>
                    <a:pt x="12437" y="15849"/>
                    <a:pt x="9636" y="15849"/>
                  </a:cubicBezTo>
                  <a:cubicBezTo>
                    <a:pt x="6833" y="15849"/>
                    <a:pt x="4553" y="13566"/>
                    <a:pt x="4553" y="10766"/>
                  </a:cubicBezTo>
                  <a:cubicBezTo>
                    <a:pt x="4553" y="10452"/>
                    <a:pt x="4806" y="10202"/>
                    <a:pt x="5119" y="10202"/>
                  </a:cubicBezTo>
                  <a:close/>
                  <a:moveTo>
                    <a:pt x="9636" y="0"/>
                  </a:moveTo>
                  <a:cubicBezTo>
                    <a:pt x="4342" y="0"/>
                    <a:pt x="0" y="4343"/>
                    <a:pt x="0" y="9636"/>
                  </a:cubicBezTo>
                  <a:cubicBezTo>
                    <a:pt x="0" y="14930"/>
                    <a:pt x="4342" y="19272"/>
                    <a:pt x="9636" y="19272"/>
                  </a:cubicBezTo>
                  <a:cubicBezTo>
                    <a:pt x="14927" y="19272"/>
                    <a:pt x="19272" y="14930"/>
                    <a:pt x="19272" y="9636"/>
                  </a:cubicBezTo>
                  <a:cubicBezTo>
                    <a:pt x="19272" y="4343"/>
                    <a:pt x="14930" y="0"/>
                    <a:pt x="9636" y="0"/>
                  </a:cubicBezTo>
                  <a:close/>
                </a:path>
              </a:pathLst>
            </a:custGeom>
            <a:grpFill/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" name="Google Shape;5577;p37">
              <a:extLst>
                <a:ext uri="{FF2B5EF4-FFF2-40B4-BE49-F238E27FC236}">
                  <a16:creationId xmlns:a16="http://schemas.microsoft.com/office/drawing/2014/main" xmlns="" id="{ABA1E04B-E281-4F12-8219-A45BD0D0227F}"/>
                </a:ext>
              </a:extLst>
            </p:cNvPr>
            <p:cNvSpPr/>
            <p:nvPr/>
          </p:nvSpPr>
          <p:spPr>
            <a:xfrm>
              <a:off x="5962800" y="3976800"/>
              <a:ext cx="28250" cy="28275"/>
            </a:xfrm>
            <a:custGeom>
              <a:avLst/>
              <a:gdLst/>
              <a:ahLst/>
              <a:cxnLst/>
              <a:rect l="l" t="t" r="r" b="b"/>
              <a:pathLst>
                <a:path w="1130" h="1131" extrusionOk="0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cubicBezTo>
                    <a:pt x="1" y="877"/>
                    <a:pt x="254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7" y="1"/>
                  </a:cubicBezTo>
                  <a:close/>
                </a:path>
              </a:pathLst>
            </a:custGeom>
            <a:grpFill/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4"/>
          <p:cNvSpPr txBox="1">
            <a:spLocks noGrp="1"/>
          </p:cNvSpPr>
          <p:nvPr>
            <p:ph type="ctrTitle" idx="9"/>
          </p:nvPr>
        </p:nvSpPr>
        <p:spPr>
          <a:xfrm>
            <a:off x="4155425" y="181018"/>
            <a:ext cx="1649952" cy="66918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54132"/>
                </a:solidFill>
              </a:rPr>
              <a:t>Plan</a:t>
            </a:r>
            <a:endParaRPr dirty="0">
              <a:solidFill>
                <a:srgbClr val="F54132"/>
              </a:solidFill>
            </a:endParaRPr>
          </a:p>
        </p:txBody>
      </p:sp>
      <p:sp>
        <p:nvSpPr>
          <p:cNvPr id="352" name="Google Shape;352;p14"/>
          <p:cNvSpPr txBox="1">
            <a:spLocks noGrp="1"/>
          </p:cNvSpPr>
          <p:nvPr>
            <p:ph type="ctrTitle"/>
          </p:nvPr>
        </p:nvSpPr>
        <p:spPr>
          <a:xfrm>
            <a:off x="4155425" y="1150569"/>
            <a:ext cx="6807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" dirty="0" smtClean="0"/>
              <a:t>I</a:t>
            </a:r>
            <a:r>
              <a:rPr lang="en-US" dirty="0" err="1" smtClean="0"/>
              <a:t>dée</a:t>
            </a:r>
            <a:r>
              <a:rPr lang="en-US" dirty="0" smtClean="0"/>
              <a:t> et </a:t>
            </a:r>
            <a:r>
              <a:rPr lang="en-US" dirty="0" err="1" smtClean="0"/>
              <a:t>problématique</a:t>
            </a:r>
            <a:endParaRPr dirty="0"/>
          </a:p>
        </p:txBody>
      </p:sp>
      <p:sp>
        <p:nvSpPr>
          <p:cNvPr id="353" name="Google Shape;353;p14"/>
          <p:cNvSpPr txBox="1">
            <a:spLocks noGrp="1"/>
          </p:cNvSpPr>
          <p:nvPr>
            <p:ph type="title" idx="2"/>
          </p:nvPr>
        </p:nvSpPr>
        <p:spPr>
          <a:xfrm>
            <a:off x="2319727" y="1063119"/>
            <a:ext cx="14607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latin typeface="Barlow Condensed"/>
                <a:ea typeface="Barlow Condensed"/>
                <a:cs typeface="Barlow Condensed"/>
                <a:sym typeface="Barlow Condensed"/>
              </a:rPr>
              <a:t>01</a:t>
            </a:r>
            <a:endParaRPr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354" name="Google Shape;354;p14"/>
          <p:cNvSpPr txBox="1">
            <a:spLocks noGrp="1"/>
          </p:cNvSpPr>
          <p:nvPr>
            <p:ph type="ctrTitle" idx="3"/>
          </p:nvPr>
        </p:nvSpPr>
        <p:spPr>
          <a:xfrm>
            <a:off x="4155425" y="1815819"/>
            <a:ext cx="6807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" dirty="0" smtClean="0"/>
              <a:t>Présentation </a:t>
            </a:r>
            <a:r>
              <a:rPr lang="en-US" dirty="0" smtClean="0"/>
              <a:t>de </a:t>
            </a:r>
            <a:r>
              <a:rPr lang="en-US" dirty="0" smtClean="0"/>
              <a:t>la solution</a:t>
            </a:r>
            <a:endParaRPr dirty="0"/>
          </a:p>
        </p:txBody>
      </p:sp>
      <p:sp>
        <p:nvSpPr>
          <p:cNvPr id="355" name="Google Shape;355;p14"/>
          <p:cNvSpPr txBox="1">
            <a:spLocks noGrp="1"/>
          </p:cNvSpPr>
          <p:nvPr>
            <p:ph type="ctrTitle" idx="5"/>
          </p:nvPr>
        </p:nvSpPr>
        <p:spPr>
          <a:xfrm>
            <a:off x="4177196" y="2405742"/>
            <a:ext cx="4367473" cy="75247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err="1" smtClean="0"/>
              <a:t>Présentation</a:t>
            </a:r>
            <a:r>
              <a:rPr lang="en-US" dirty="0" smtClean="0"/>
              <a:t> de </a:t>
            </a:r>
            <a:r>
              <a:rPr lang="en-US" dirty="0" err="1" smtClean="0"/>
              <a:t>l'outil</a:t>
            </a:r>
            <a:endParaRPr dirty="0"/>
          </a:p>
        </p:txBody>
      </p:sp>
      <p:sp>
        <p:nvSpPr>
          <p:cNvPr id="356" name="Google Shape;356;p14"/>
          <p:cNvSpPr txBox="1">
            <a:spLocks noGrp="1"/>
          </p:cNvSpPr>
          <p:nvPr>
            <p:ph type="title" idx="4"/>
          </p:nvPr>
        </p:nvSpPr>
        <p:spPr>
          <a:xfrm>
            <a:off x="2319727" y="1728369"/>
            <a:ext cx="14607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latin typeface="Barlow Condensed"/>
                <a:ea typeface="Barlow Condensed"/>
                <a:cs typeface="Barlow Condensed"/>
                <a:sym typeface="Barlow Condensed"/>
              </a:rPr>
              <a:t>02</a:t>
            </a:r>
            <a:endParaRPr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357" name="Google Shape;357;p14"/>
          <p:cNvSpPr txBox="1">
            <a:spLocks noGrp="1"/>
          </p:cNvSpPr>
          <p:nvPr>
            <p:ph type="title" idx="6"/>
          </p:nvPr>
        </p:nvSpPr>
        <p:spPr>
          <a:xfrm>
            <a:off x="2308842" y="2513362"/>
            <a:ext cx="14607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latin typeface="Barlow Condensed"/>
                <a:ea typeface="Barlow Condensed"/>
                <a:cs typeface="Barlow Condensed"/>
                <a:sym typeface="Barlow Condensed"/>
              </a:rPr>
              <a:t>03</a:t>
            </a:r>
            <a:endParaRPr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13" name="Google Shape;358;p14">
            <a:extLst>
              <a:ext uri="{FF2B5EF4-FFF2-40B4-BE49-F238E27FC236}">
                <a16:creationId xmlns:a16="http://schemas.microsoft.com/office/drawing/2014/main" xmlns="" id="{5677AC1C-F2AC-4C71-B28C-73FC500D20ED}"/>
              </a:ext>
            </a:extLst>
          </p:cNvPr>
          <p:cNvSpPr txBox="1">
            <a:spLocks/>
          </p:cNvSpPr>
          <p:nvPr/>
        </p:nvSpPr>
        <p:spPr>
          <a:xfrm>
            <a:off x="4144539" y="3336344"/>
            <a:ext cx="6807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Barlow Condensed"/>
              <a:buNone/>
              <a:defRPr sz="3600" b="0" i="0" u="none" strike="noStrike" cap="none">
                <a:solidFill>
                  <a:srgbClr val="434343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Barlow Condensed"/>
              <a:buNone/>
              <a:defRPr sz="3600" b="0" i="0" u="none" strike="noStrike" cap="none">
                <a:solidFill>
                  <a:srgbClr val="434343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Barlow Condensed"/>
              <a:buNone/>
              <a:defRPr sz="3600" b="0" i="0" u="none" strike="noStrike" cap="none">
                <a:solidFill>
                  <a:srgbClr val="434343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Barlow Condensed"/>
              <a:buNone/>
              <a:defRPr sz="3600" b="0" i="0" u="none" strike="noStrike" cap="none">
                <a:solidFill>
                  <a:srgbClr val="434343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Barlow Condensed"/>
              <a:buNone/>
              <a:defRPr sz="3600" b="0" i="0" u="none" strike="noStrike" cap="none">
                <a:solidFill>
                  <a:srgbClr val="434343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Barlow Condensed"/>
              <a:buNone/>
              <a:defRPr sz="3600" b="0" i="0" u="none" strike="noStrike" cap="none">
                <a:solidFill>
                  <a:srgbClr val="434343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Barlow Condensed"/>
              <a:buNone/>
              <a:defRPr sz="3600" b="0" i="0" u="none" strike="noStrike" cap="none">
                <a:solidFill>
                  <a:srgbClr val="434343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Barlow Condensed"/>
              <a:buNone/>
              <a:defRPr sz="3600" b="0" i="0" u="none" strike="noStrike" cap="none">
                <a:solidFill>
                  <a:srgbClr val="434343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Barlow Condensed"/>
              <a:buNone/>
              <a:defRPr sz="3600" b="0" i="0" u="none" strike="noStrike" cap="none">
                <a:solidFill>
                  <a:srgbClr val="434343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r>
              <a:rPr lang="fr-FR" dirty="0"/>
              <a:t>Conclusion</a:t>
            </a:r>
          </a:p>
        </p:txBody>
      </p:sp>
      <p:sp>
        <p:nvSpPr>
          <p:cNvPr id="14" name="Google Shape;359;p14">
            <a:extLst>
              <a:ext uri="{FF2B5EF4-FFF2-40B4-BE49-F238E27FC236}">
                <a16:creationId xmlns:a16="http://schemas.microsoft.com/office/drawing/2014/main" xmlns="" id="{06BE969E-F6F2-43E0-B3C4-48AFAC0204BC}"/>
              </a:ext>
            </a:extLst>
          </p:cNvPr>
          <p:cNvSpPr txBox="1">
            <a:spLocks/>
          </p:cNvSpPr>
          <p:nvPr/>
        </p:nvSpPr>
        <p:spPr>
          <a:xfrm>
            <a:off x="2374156" y="3303323"/>
            <a:ext cx="14607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Barlow Condensed SemiBold"/>
              <a:buNone/>
              <a:defRPr sz="3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s" dirty="0" smtClean="0">
                <a:latin typeface="Barlow Condensed"/>
                <a:ea typeface="Barlow Condensed"/>
                <a:cs typeface="Barlow Condensed"/>
                <a:sym typeface="Barlow Condensed"/>
              </a:rPr>
              <a:t>04</a:t>
            </a:r>
            <a:endParaRPr lang="es" dirty="0"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5"/>
          <p:cNvSpPr txBox="1">
            <a:spLocks noGrp="1"/>
          </p:cNvSpPr>
          <p:nvPr>
            <p:ph type="ctrTitle"/>
          </p:nvPr>
        </p:nvSpPr>
        <p:spPr>
          <a:xfrm>
            <a:off x="3990562" y="1828800"/>
            <a:ext cx="5153438" cy="149246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 smtClean="0"/>
              <a:t>Idée et </a:t>
            </a:r>
            <a:r>
              <a:rPr lang="en-US" dirty="0" err="1" smtClean="0"/>
              <a:t>problématique</a:t>
            </a:r>
            <a:r>
              <a:rPr lang="en-US" dirty="0" smtClean="0"/>
              <a:t/>
            </a:r>
            <a:br>
              <a:rPr lang="en-US" dirty="0" smtClean="0"/>
            </a:br>
            <a:endParaRPr dirty="0"/>
          </a:p>
        </p:txBody>
      </p:sp>
      <p:pic>
        <p:nvPicPr>
          <p:cNvPr id="8" name="Google Shape;751;p30">
            <a:extLst>
              <a:ext uri="{FF2B5EF4-FFF2-40B4-BE49-F238E27FC236}">
                <a16:creationId xmlns:a16="http://schemas.microsoft.com/office/drawing/2014/main" xmlns="" id="{69014E9C-6318-420C-AAF5-75763FA0F52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16540" b="16547"/>
          <a:stretch/>
        </p:blipFill>
        <p:spPr>
          <a:xfrm>
            <a:off x="489555" y="1881824"/>
            <a:ext cx="3370064" cy="225494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4223657" y="2960914"/>
            <a:ext cx="437024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</a:t>
            </a:r>
            <a:r>
              <a:rPr lang="en-US" dirty="0" err="1" smtClean="0"/>
              <a:t>Quand</a:t>
            </a:r>
            <a:r>
              <a:rPr lang="en-US" dirty="0" smtClean="0"/>
              <a:t> </a:t>
            </a:r>
            <a:r>
              <a:rPr lang="en-US" dirty="0" err="1" smtClean="0"/>
              <a:t>exercer</a:t>
            </a:r>
            <a:r>
              <a:rPr lang="en-US" dirty="0" smtClean="0"/>
              <a:t> un call </a:t>
            </a:r>
          </a:p>
          <a:p>
            <a:endParaRPr lang="en-US" dirty="0" smtClean="0"/>
          </a:p>
          <a:p>
            <a:r>
              <a:rPr lang="en-US" dirty="0" smtClean="0"/>
              <a:t>-</a:t>
            </a:r>
            <a:r>
              <a:rPr lang="en-US" dirty="0" err="1" smtClean="0"/>
              <a:t>Quand</a:t>
            </a:r>
            <a:r>
              <a:rPr lang="en-US" dirty="0" smtClean="0"/>
              <a:t> </a:t>
            </a:r>
            <a:r>
              <a:rPr lang="en-US" dirty="0" err="1" smtClean="0"/>
              <a:t>exercer</a:t>
            </a:r>
            <a:r>
              <a:rPr lang="en-US" dirty="0" smtClean="0"/>
              <a:t> un </a:t>
            </a:r>
            <a:r>
              <a:rPr lang="en-US" dirty="0" smtClean="0"/>
              <a:t>put</a:t>
            </a:r>
          </a:p>
          <a:p>
            <a:endParaRPr lang="en-US" dirty="0" smtClean="0"/>
          </a:p>
          <a:p>
            <a:pPr>
              <a:buFontTx/>
              <a:buChar char="-"/>
            </a:pPr>
            <a:r>
              <a:rPr lang="en-US" dirty="0" err="1" smtClean="0"/>
              <a:t>Quelles</a:t>
            </a:r>
            <a:r>
              <a:rPr lang="en-US" dirty="0" smtClean="0"/>
              <a:t> </a:t>
            </a:r>
            <a:r>
              <a:rPr lang="en-US" dirty="0" err="1" smtClean="0"/>
              <a:t>sont</a:t>
            </a:r>
            <a:r>
              <a:rPr lang="en-US" dirty="0" smtClean="0"/>
              <a:t> les </a:t>
            </a:r>
            <a:r>
              <a:rPr lang="en-US" dirty="0" err="1" smtClean="0"/>
              <a:t>parametres</a:t>
            </a:r>
            <a:r>
              <a:rPr lang="en-US" dirty="0" smtClean="0"/>
              <a:t> </a:t>
            </a:r>
            <a:r>
              <a:rPr lang="en-US" dirty="0" err="1" smtClean="0"/>
              <a:t>qu’on</a:t>
            </a:r>
            <a:r>
              <a:rPr lang="en-US" dirty="0" smtClean="0"/>
              <a:t> </a:t>
            </a:r>
            <a:r>
              <a:rPr lang="en-US" dirty="0" err="1" smtClean="0"/>
              <a:t>doient</a:t>
            </a:r>
            <a:endParaRPr lang="en-US" dirty="0" smtClean="0"/>
          </a:p>
          <a:p>
            <a:r>
              <a:rPr lang="en-US" dirty="0" smtClean="0"/>
              <a:t> les </a:t>
            </a:r>
            <a:r>
              <a:rPr lang="en-US" dirty="0" err="1" smtClean="0"/>
              <a:t>prendre</a:t>
            </a:r>
            <a:r>
              <a:rPr lang="en-US" dirty="0" smtClean="0"/>
              <a:t> en considerations </a:t>
            </a:r>
            <a:r>
              <a:rPr lang="en-US" dirty="0" err="1" smtClean="0"/>
              <a:t>lors</a:t>
            </a:r>
            <a:r>
              <a:rPr lang="en-US" dirty="0" smtClean="0"/>
              <a:t> de </a:t>
            </a:r>
            <a:r>
              <a:rPr lang="en-US" dirty="0" err="1" smtClean="0"/>
              <a:t>prise</a:t>
            </a:r>
            <a:r>
              <a:rPr lang="en-US" dirty="0" smtClean="0"/>
              <a:t> </a:t>
            </a:r>
          </a:p>
          <a:p>
            <a:r>
              <a:rPr lang="en-US" dirty="0" smtClean="0"/>
              <a:t>de </a:t>
            </a:r>
            <a:r>
              <a:rPr lang="en-US" dirty="0" err="1" smtClean="0"/>
              <a:t>desicion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029432" y="2372721"/>
            <a:ext cx="5553000" cy="2052600"/>
          </a:xfrm>
        </p:spPr>
        <p:txBody>
          <a:bodyPr/>
          <a:lstStyle/>
          <a:p>
            <a:r>
              <a:rPr lang="en-US" dirty="0" err="1" smtClean="0"/>
              <a:t>Présentation</a:t>
            </a:r>
            <a:r>
              <a:rPr lang="en-US" dirty="0" smtClean="0"/>
              <a:t> de la solution</a:t>
            </a:r>
            <a:br>
              <a:rPr lang="en-US" dirty="0" smtClean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97026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7"/>
          <p:cNvSpPr txBox="1">
            <a:spLocks noGrp="1"/>
          </p:cNvSpPr>
          <p:nvPr>
            <p:ph type="ctrTitle"/>
          </p:nvPr>
        </p:nvSpPr>
        <p:spPr>
          <a:xfrm flipH="1">
            <a:off x="664249" y="170121"/>
            <a:ext cx="5885406" cy="100330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 err="1" smtClean="0"/>
              <a:t>Présentation</a:t>
            </a:r>
            <a:r>
              <a:rPr lang="en-US" dirty="0" smtClean="0"/>
              <a:t> </a:t>
            </a:r>
            <a:r>
              <a:rPr lang="en-US" dirty="0" smtClean="0"/>
              <a:t>de la solution</a:t>
            </a:r>
            <a:br>
              <a:rPr lang="en-US" dirty="0" smtClean="0"/>
            </a:br>
            <a:endParaRPr lang="fr-FR" dirty="0"/>
          </a:p>
        </p:txBody>
      </p:sp>
      <p:sp>
        <p:nvSpPr>
          <p:cNvPr id="34" name="Google Shape;397;p17">
            <a:extLst>
              <a:ext uri="{FF2B5EF4-FFF2-40B4-BE49-F238E27FC236}">
                <a16:creationId xmlns:a16="http://schemas.microsoft.com/office/drawing/2014/main" xmlns="" id="{360413FB-985F-4954-962E-ECDF514A9B4A}"/>
              </a:ext>
            </a:extLst>
          </p:cNvPr>
          <p:cNvSpPr txBox="1">
            <a:spLocks/>
          </p:cNvSpPr>
          <p:nvPr/>
        </p:nvSpPr>
        <p:spPr>
          <a:xfrm flipH="1">
            <a:off x="127591" y="1190845"/>
            <a:ext cx="4136064" cy="77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Barlow Condensed SemiBold"/>
              <a:buNone/>
              <a:defRPr sz="30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r>
              <a:rPr lang="fr-FR" dirty="0" smtClean="0">
                <a:solidFill>
                  <a:schemeClr val="accent2"/>
                </a:solidFill>
              </a:rPr>
              <a:t>1:définition Black-</a:t>
            </a:r>
            <a:r>
              <a:rPr lang="fr-FR" dirty="0" err="1" smtClean="0">
                <a:solidFill>
                  <a:schemeClr val="accent2"/>
                </a:solidFill>
              </a:rPr>
              <a:t>scholes</a:t>
            </a:r>
            <a:endParaRPr lang="fr-FR" dirty="0">
              <a:solidFill>
                <a:schemeClr val="accent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4096" y="2081049"/>
            <a:ext cx="2606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5028" y="2217891"/>
            <a:ext cx="898897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Le modèle de Black - </a:t>
            </a:r>
            <a:r>
              <a:rPr lang="fr-FR" dirty="0" err="1" smtClean="0"/>
              <a:t>Scholes</a:t>
            </a:r>
            <a:r>
              <a:rPr lang="fr-FR" dirty="0" smtClean="0"/>
              <a:t> consiste ainsi à définir la valeur de l’option considérée, à un moment déterminé</a:t>
            </a:r>
            <a:r>
              <a:rPr lang="fr-FR" dirty="0" smtClean="0"/>
              <a:t>,</a:t>
            </a:r>
          </a:p>
          <a:p>
            <a:r>
              <a:rPr lang="fr-FR" dirty="0" smtClean="0"/>
              <a:t> </a:t>
            </a:r>
            <a:r>
              <a:rPr lang="fr-FR" dirty="0" smtClean="0"/>
              <a:t>comme la moyenne de l’ensemble des valeurs possibles, pondérées par leur probabilité de réalisation. </a:t>
            </a:r>
            <a:endParaRPr lang="fr-FR" dirty="0" smtClean="0"/>
          </a:p>
          <a:p>
            <a:r>
              <a:rPr lang="fr-FR" dirty="0" smtClean="0"/>
              <a:t>Pour </a:t>
            </a:r>
            <a:r>
              <a:rPr lang="fr-FR" dirty="0" smtClean="0"/>
              <a:t>permettre ce calcul, il convient alors de prendre en compte cinq données distinctes </a:t>
            </a:r>
            <a:r>
              <a:rPr lang="fr-FR" dirty="0" smtClean="0"/>
              <a:t>:</a:t>
            </a:r>
          </a:p>
          <a:p>
            <a:r>
              <a:rPr lang="fr-FR" dirty="0" smtClean="0"/>
              <a:t> </a:t>
            </a:r>
            <a:r>
              <a:rPr lang="fr-FR" dirty="0" smtClean="0"/>
              <a:t>la valeur, et la volatilité du sous-jacent à cet instant précis, le prix d’exercice prévu, le taux d’intérêt sans risque</a:t>
            </a:r>
            <a:r>
              <a:rPr lang="fr-FR" dirty="0" smtClean="0"/>
              <a:t>,</a:t>
            </a:r>
          </a:p>
          <a:p>
            <a:r>
              <a:rPr lang="fr-FR" dirty="0" smtClean="0"/>
              <a:t> </a:t>
            </a:r>
            <a:r>
              <a:rPr lang="fr-FR" dirty="0" smtClean="0"/>
              <a:t>et le délai avant l’expiration de l’option.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7"/>
          <p:cNvSpPr txBox="1">
            <a:spLocks noGrp="1"/>
          </p:cNvSpPr>
          <p:nvPr>
            <p:ph type="ctrTitle"/>
          </p:nvPr>
        </p:nvSpPr>
        <p:spPr>
          <a:xfrm flipH="1">
            <a:off x="664249" y="170121"/>
            <a:ext cx="5885406" cy="100330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 err="1" smtClean="0"/>
              <a:t>Présentation</a:t>
            </a:r>
            <a:r>
              <a:rPr lang="en-US" dirty="0" smtClean="0"/>
              <a:t> </a:t>
            </a:r>
            <a:r>
              <a:rPr lang="en-US" dirty="0" smtClean="0"/>
              <a:t>de la solution</a:t>
            </a:r>
            <a:br>
              <a:rPr lang="en-US" dirty="0" smtClean="0"/>
            </a:br>
            <a:endParaRPr lang="fr-FR" dirty="0"/>
          </a:p>
        </p:txBody>
      </p:sp>
      <p:sp>
        <p:nvSpPr>
          <p:cNvPr id="34" name="Google Shape;397;p17">
            <a:extLst>
              <a:ext uri="{FF2B5EF4-FFF2-40B4-BE49-F238E27FC236}">
                <a16:creationId xmlns:a16="http://schemas.microsoft.com/office/drawing/2014/main" xmlns="" id="{360413FB-985F-4954-962E-ECDF514A9B4A}"/>
              </a:ext>
            </a:extLst>
          </p:cNvPr>
          <p:cNvSpPr txBox="1">
            <a:spLocks/>
          </p:cNvSpPr>
          <p:nvPr/>
        </p:nvSpPr>
        <p:spPr>
          <a:xfrm flipH="1">
            <a:off x="148856" y="1360966"/>
            <a:ext cx="4136064" cy="77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Barlow Condensed SemiBold"/>
              <a:buNone/>
              <a:defRPr sz="30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r>
              <a:rPr lang="fr-FR" dirty="0" smtClean="0">
                <a:solidFill>
                  <a:schemeClr val="accent2"/>
                </a:solidFill>
              </a:rPr>
              <a:t>2</a:t>
            </a:r>
            <a:r>
              <a:rPr lang="fr-FR" dirty="0" smtClean="0">
                <a:solidFill>
                  <a:schemeClr val="accent2"/>
                </a:solidFill>
              </a:rPr>
              <a:t>:Formule de Black-</a:t>
            </a:r>
            <a:r>
              <a:rPr lang="fr-FR" dirty="0" err="1" smtClean="0">
                <a:solidFill>
                  <a:schemeClr val="accent2"/>
                </a:solidFill>
              </a:rPr>
              <a:t>Scholes</a:t>
            </a:r>
            <a:endParaRPr lang="en-US" b="1" dirty="0" smtClean="0"/>
          </a:p>
          <a:p>
            <a:endParaRPr lang="fr-FR" dirty="0">
              <a:solidFill>
                <a:schemeClr val="accent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4096" y="2081049"/>
            <a:ext cx="2606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5028" y="1930812"/>
            <a:ext cx="89889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La formule de Black-</a:t>
            </a:r>
            <a:r>
              <a:rPr lang="fr-FR" b="1" dirty="0" err="1" smtClean="0"/>
              <a:t>Scholes</a:t>
            </a:r>
            <a:r>
              <a:rPr lang="fr-FR" b="1" dirty="0" smtClean="0"/>
              <a:t> permet de calculer la valeur théorique d'une option à partir des cinq données suivantes</a:t>
            </a:r>
            <a:r>
              <a:rPr lang="fr-FR" dirty="0" smtClean="0"/>
              <a:t> </a:t>
            </a:r>
            <a:r>
              <a:rPr lang="fr-FR" dirty="0" smtClean="0"/>
              <a:t>:</a:t>
            </a:r>
          </a:p>
          <a:p>
            <a:endParaRPr lang="fr-FR" dirty="0" smtClean="0"/>
          </a:p>
          <a:p>
            <a:r>
              <a:rPr lang="fr-FR" dirty="0" smtClean="0"/>
              <a:t>-</a:t>
            </a:r>
            <a:r>
              <a:rPr lang="fr-FR" dirty="0" smtClean="0"/>
              <a:t> la valeur actuelle de l'action sous-jacente</a:t>
            </a:r>
          </a:p>
          <a:p>
            <a:r>
              <a:rPr lang="fr-FR" dirty="0" smtClean="0"/>
              <a:t> </a:t>
            </a:r>
            <a:r>
              <a:rPr lang="fr-FR" dirty="0" smtClean="0"/>
              <a:t>-le</a:t>
            </a:r>
            <a:r>
              <a:rPr lang="fr-FR" dirty="0" smtClean="0"/>
              <a:t> </a:t>
            </a:r>
            <a:r>
              <a:rPr lang="fr-FR" dirty="0" smtClean="0">
                <a:hlinkClick r:id="rId3"/>
              </a:rPr>
              <a:t>temps</a:t>
            </a:r>
            <a:r>
              <a:rPr lang="fr-FR" dirty="0" smtClean="0"/>
              <a:t> qui reste à l'option avant son échéance (exprimé en années)</a:t>
            </a:r>
          </a:p>
          <a:p>
            <a:r>
              <a:rPr lang="fr-FR" dirty="0" smtClean="0"/>
              <a:t> </a:t>
            </a:r>
            <a:r>
              <a:rPr lang="fr-FR" dirty="0" smtClean="0"/>
              <a:t>-le </a:t>
            </a:r>
            <a:r>
              <a:rPr lang="fr-FR" dirty="0" smtClean="0"/>
              <a:t>prix d'exercice fixé par l'option</a:t>
            </a:r>
          </a:p>
          <a:p>
            <a:r>
              <a:rPr lang="fr-FR" dirty="0" smtClean="0"/>
              <a:t> </a:t>
            </a:r>
            <a:r>
              <a:rPr lang="fr-FR" dirty="0" smtClean="0"/>
              <a:t>-le </a:t>
            </a:r>
            <a:r>
              <a:rPr lang="fr-FR" dirty="0" smtClean="0"/>
              <a:t>taux d'intérêt sans risque</a:t>
            </a:r>
          </a:p>
          <a:p>
            <a:r>
              <a:rPr lang="fr-FR" dirty="0" smtClean="0"/>
              <a:t> </a:t>
            </a:r>
            <a:r>
              <a:rPr lang="fr-FR" dirty="0" smtClean="0"/>
              <a:t>-la</a:t>
            </a:r>
            <a:r>
              <a:rPr lang="fr-FR" dirty="0" smtClean="0"/>
              <a:t> </a:t>
            </a:r>
            <a:r>
              <a:rPr lang="fr-FR" dirty="0" smtClean="0">
                <a:hlinkClick r:id="rId4"/>
              </a:rPr>
              <a:t>volatilité</a:t>
            </a:r>
            <a:r>
              <a:rPr lang="fr-FR" dirty="0" smtClean="0"/>
              <a:t> du prix de l'action</a:t>
            </a:r>
            <a:endParaRPr lang="fr-F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7"/>
          <p:cNvSpPr txBox="1">
            <a:spLocks noGrp="1"/>
          </p:cNvSpPr>
          <p:nvPr>
            <p:ph type="ctrTitle"/>
          </p:nvPr>
        </p:nvSpPr>
        <p:spPr>
          <a:xfrm flipH="1">
            <a:off x="664249" y="170121"/>
            <a:ext cx="5885406" cy="100330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 err="1" smtClean="0"/>
              <a:t>Présentation</a:t>
            </a:r>
            <a:r>
              <a:rPr lang="en-US" dirty="0" smtClean="0"/>
              <a:t> </a:t>
            </a:r>
            <a:r>
              <a:rPr lang="en-US" dirty="0" smtClean="0"/>
              <a:t>de la solution</a:t>
            </a:r>
            <a:br>
              <a:rPr lang="en-US" dirty="0" smtClean="0"/>
            </a:br>
            <a:endParaRPr lang="fr-FR" dirty="0"/>
          </a:p>
        </p:txBody>
      </p:sp>
      <p:sp>
        <p:nvSpPr>
          <p:cNvPr id="34" name="Google Shape;397;p17">
            <a:extLst>
              <a:ext uri="{FF2B5EF4-FFF2-40B4-BE49-F238E27FC236}">
                <a16:creationId xmlns:a16="http://schemas.microsoft.com/office/drawing/2014/main" xmlns="" id="{360413FB-985F-4954-962E-ECDF514A9B4A}"/>
              </a:ext>
            </a:extLst>
          </p:cNvPr>
          <p:cNvSpPr txBox="1">
            <a:spLocks/>
          </p:cNvSpPr>
          <p:nvPr/>
        </p:nvSpPr>
        <p:spPr>
          <a:xfrm flipH="1">
            <a:off x="148856" y="1360966"/>
            <a:ext cx="4136064" cy="77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Barlow Condensed SemiBold"/>
              <a:buNone/>
              <a:defRPr sz="30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r>
              <a:rPr lang="fr-FR" dirty="0" smtClean="0">
                <a:solidFill>
                  <a:schemeClr val="accent2"/>
                </a:solidFill>
              </a:rPr>
              <a:t>2</a:t>
            </a:r>
            <a:r>
              <a:rPr lang="fr-FR" dirty="0" smtClean="0">
                <a:solidFill>
                  <a:schemeClr val="accent2"/>
                </a:solidFill>
              </a:rPr>
              <a:t>:Formule de Black-</a:t>
            </a:r>
            <a:r>
              <a:rPr lang="fr-FR" dirty="0" err="1" smtClean="0">
                <a:solidFill>
                  <a:schemeClr val="accent2"/>
                </a:solidFill>
              </a:rPr>
              <a:t>Scholes</a:t>
            </a:r>
            <a:endParaRPr lang="en-US" b="1" dirty="0" smtClean="0"/>
          </a:p>
          <a:p>
            <a:endParaRPr lang="fr-FR" dirty="0">
              <a:solidFill>
                <a:schemeClr val="accent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4096" y="2081049"/>
            <a:ext cx="2606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026" name="Picture 2" descr="C:\Users\heshem\Desktop\Capturediscret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8019" y="1725539"/>
            <a:ext cx="7564438" cy="260985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795512" y="1341320"/>
            <a:ext cx="5553000" cy="2052600"/>
          </a:xfrm>
        </p:spPr>
        <p:txBody>
          <a:bodyPr/>
          <a:lstStyle/>
          <a:p>
            <a:r>
              <a:rPr lang="en-US" dirty="0" err="1" smtClean="0"/>
              <a:t>Présentation</a:t>
            </a:r>
            <a:r>
              <a:rPr lang="en-US" dirty="0" smtClean="0"/>
              <a:t> de </a:t>
            </a:r>
            <a:r>
              <a:rPr lang="en-US" dirty="0" err="1" smtClean="0"/>
              <a:t>l'outil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97026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7"/>
          <p:cNvSpPr txBox="1">
            <a:spLocks noGrp="1"/>
          </p:cNvSpPr>
          <p:nvPr>
            <p:ph type="ctrTitle"/>
          </p:nvPr>
        </p:nvSpPr>
        <p:spPr>
          <a:xfrm flipH="1">
            <a:off x="600452" y="-74423"/>
            <a:ext cx="5885406" cy="100330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err="1" smtClean="0"/>
              <a:t>Présentation</a:t>
            </a:r>
            <a:r>
              <a:rPr lang="en-US" dirty="0" smtClean="0"/>
              <a:t> de </a:t>
            </a:r>
            <a:r>
              <a:rPr lang="en-US" dirty="0" err="1" smtClean="0"/>
              <a:t>l'outil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4096" y="2081049"/>
            <a:ext cx="2606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2050" name="Picture 2" descr="C:\Users\heshem\Desktop\Captur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91388" y="1162050"/>
            <a:ext cx="6935788" cy="291465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y Creative CV by slidesgo">
  <a:themeElements>
    <a:clrScheme name="Simple Light">
      <a:dk1>
        <a:srgbClr val="E9E6E1"/>
      </a:dk1>
      <a:lt1>
        <a:srgbClr val="434343"/>
      </a:lt1>
      <a:dk2>
        <a:srgbClr val="0C2E3A"/>
      </a:dk2>
      <a:lt2>
        <a:srgbClr val="018790"/>
      </a:lt2>
      <a:accent1>
        <a:srgbClr val="FFD497"/>
      </a:accent1>
      <a:accent2>
        <a:srgbClr val="1DCDC3"/>
      </a:accent2>
      <a:accent3>
        <a:srgbClr val="78001B"/>
      </a:accent3>
      <a:accent4>
        <a:srgbClr val="F5340B"/>
      </a:accent4>
      <a:accent5>
        <a:srgbClr val="FF823B"/>
      </a:accent5>
      <a:accent6>
        <a:srgbClr val="FFA73B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1046</TotalTime>
  <Words>241</Words>
  <Application>Microsoft Office PowerPoint</Application>
  <PresentationFormat>On-screen Show (16:9)</PresentationFormat>
  <Paragraphs>65</Paragraphs>
  <Slides>18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Barlow Condensed Medium</vt:lpstr>
      <vt:lpstr>Andalus</vt:lpstr>
      <vt:lpstr>Barlow Condensed</vt:lpstr>
      <vt:lpstr>Barlow Condensed SemiBold</vt:lpstr>
      <vt:lpstr>Arvo</vt:lpstr>
      <vt:lpstr>Fira Sans Extra Condensed Medium</vt:lpstr>
      <vt:lpstr>My Creative CV by slidesgo</vt:lpstr>
      <vt:lpstr>Modèle  de Black-Scholes</vt:lpstr>
      <vt:lpstr>Plan</vt:lpstr>
      <vt:lpstr>Idée et problématique </vt:lpstr>
      <vt:lpstr>Présentation de la solution </vt:lpstr>
      <vt:lpstr>Présentation de la solution </vt:lpstr>
      <vt:lpstr>Présentation de la solution </vt:lpstr>
      <vt:lpstr>Présentation de la solution </vt:lpstr>
      <vt:lpstr>Présentation de l'outil</vt:lpstr>
      <vt:lpstr>Présentation de l'outil</vt:lpstr>
      <vt:lpstr>Présentation de l'outil</vt:lpstr>
      <vt:lpstr>Présentation de l'outil</vt:lpstr>
      <vt:lpstr>Présentation de l'outil</vt:lpstr>
      <vt:lpstr>Présentation de l'outil</vt:lpstr>
      <vt:lpstr>Présentation de l'outil</vt:lpstr>
      <vt:lpstr>Conclusion</vt:lpstr>
      <vt:lpstr>Slide 16</vt:lpstr>
      <vt:lpstr>Slide 17</vt:lpstr>
      <vt:lpstr>Merci pour votre attention 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Problème de coloration de graphes</dc:title>
  <dc:creator>Louay Yahyaoui</dc:creator>
  <cp:lastModifiedBy>heshem</cp:lastModifiedBy>
  <cp:revision>79</cp:revision>
  <dcterms:modified xsi:type="dcterms:W3CDTF">2021-01-24T20:58:45Z</dcterms:modified>
</cp:coreProperties>
</file>