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8" r:id="rId2"/>
    <p:sldId id="592" r:id="rId3"/>
    <p:sldId id="593" r:id="rId4"/>
  </p:sldIdLst>
  <p:sldSz cx="899953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487"/>
    <p:restoredTop sz="94689"/>
  </p:normalViewPr>
  <p:slideViewPr>
    <p:cSldViewPr snapToGrid="0" snapToObjects="1">
      <p:cViewPr varScale="1">
        <p:scale>
          <a:sx n="244" d="100"/>
          <a:sy n="244" d="100"/>
        </p:scale>
        <p:origin x="5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8D1E5-734B-D648-9544-C1B3E7710CE7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1143000"/>
            <a:ext cx="6429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D9BA-7F77-734C-9856-64914A16337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1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3" y="1143000"/>
            <a:ext cx="6429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E0D9BA-7F77-734C-9856-64914A1633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8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06933"/>
            <a:ext cx="6749654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268784"/>
            <a:ext cx="6749654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7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29978"/>
            <a:ext cx="1940525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29978"/>
            <a:ext cx="5709082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6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F_Folie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1241" y="102962"/>
            <a:ext cx="6412991" cy="287956"/>
          </a:xfrm>
          <a:prstGeom prst="rect">
            <a:avLst/>
          </a:prstGeom>
        </p:spPr>
        <p:txBody>
          <a:bodyPr lIns="0" tIns="0" bIns="0" anchor="ctr"/>
          <a:lstStyle>
            <a:lvl1pPr>
              <a:defRPr sz="1143" b="1"/>
            </a:lvl1pPr>
          </a:lstStyle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B332-F7ED-43B3-92BF-86D2CC42DE36}" type="slidenum">
              <a:rPr lang="de-AT" smtClean="0">
                <a:solidFill>
                  <a:srgbClr val="000000">
                    <a:tint val="75000"/>
                  </a:srgbClr>
                </a:solidFill>
              </a:rPr>
              <a:pPr/>
              <a:t>‹Nr.›</a:t>
            </a:fld>
            <a:endParaRPr lang="de-AT" dirty="0">
              <a:solidFill>
                <a:srgbClr val="000000">
                  <a:tint val="75000"/>
                </a:srgbClr>
              </a:solidFill>
            </a:endParaRPr>
          </a:p>
        </p:txBody>
      </p:sp>
      <p:cxnSp>
        <p:nvCxnSpPr>
          <p:cNvPr id="7" name="Gerade Verbindung 6"/>
          <p:cNvCxnSpPr/>
          <p:nvPr userDrawn="1"/>
        </p:nvCxnSpPr>
        <p:spPr bwMode="auto">
          <a:xfrm>
            <a:off x="389287" y="390919"/>
            <a:ext cx="6424945" cy="1752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01240" y="609267"/>
            <a:ext cx="8450344" cy="3401676"/>
          </a:xfrm>
          <a:prstGeom prst="rect">
            <a:avLst/>
          </a:prstGeom>
        </p:spPr>
        <p:txBody>
          <a:bodyPr lIns="0"/>
          <a:lstStyle>
            <a:lvl2pPr>
              <a:spcBef>
                <a:spcPts val="172"/>
              </a:spcBef>
              <a:spcAft>
                <a:spcPts val="172"/>
              </a:spcAft>
              <a:defRPr/>
            </a:lvl2pPr>
            <a:lvl3pPr marL="515098" indent="-159608">
              <a:spcBef>
                <a:spcPts val="172"/>
              </a:spcBef>
              <a:spcAft>
                <a:spcPts val="172"/>
              </a:spcAft>
              <a:defRPr/>
            </a:lvl3pPr>
            <a:lvl4pPr marL="667452" indent="-152353">
              <a:spcBef>
                <a:spcPts val="172"/>
              </a:spcBef>
              <a:spcAft>
                <a:spcPts val="172"/>
              </a:spcAft>
              <a:buFont typeface="Symbol" panose="05050102010706020507" pitchFamily="18" charset="2"/>
              <a:buChar char="-"/>
              <a:defRPr>
                <a:latin typeface="+mn-lt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6459510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5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076898"/>
            <a:ext cx="7762102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890725"/>
            <a:ext cx="7762102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9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149890"/>
            <a:ext cx="382480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149890"/>
            <a:ext cx="382480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4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29978"/>
            <a:ext cx="7762102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058899"/>
            <a:ext cx="380722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577849"/>
            <a:ext cx="380722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058899"/>
            <a:ext cx="382597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577849"/>
            <a:ext cx="3825976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6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22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21941"/>
            <a:ext cx="455601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11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87972"/>
            <a:ext cx="290258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21941"/>
            <a:ext cx="455601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295877"/>
            <a:ext cx="290258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4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29978"/>
            <a:ext cx="776210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149890"/>
            <a:ext cx="776210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66A6-2FAB-D348-B19D-8A510A298A73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003618"/>
            <a:ext cx="303734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003618"/>
            <a:ext cx="202489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736A-FFF0-2D46-A8E8-BE11000C320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3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F726A5-C171-2D4B-ADBA-A6C1633ADD25}"/>
              </a:ext>
            </a:extLst>
          </p:cNvPr>
          <p:cNvSpPr/>
          <p:nvPr/>
        </p:nvSpPr>
        <p:spPr>
          <a:xfrm>
            <a:off x="2442747" y="2267124"/>
            <a:ext cx="2620565" cy="945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multiple point clouds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573FE-1821-7445-AB32-EBE26A35716E}"/>
              </a:ext>
            </a:extLst>
          </p:cNvPr>
          <p:cNvSpPr/>
          <p:nvPr/>
        </p:nvSpPr>
        <p:spPr>
          <a:xfrm>
            <a:off x="5337056" y="1464311"/>
            <a:ext cx="2009841" cy="746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PointCloud</a:t>
            </a:r>
            <a:endParaRPr lang="en-GB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single point cloud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E293DA10-7B2C-934D-A44B-F1A2DC8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92" y="3562162"/>
            <a:ext cx="1453782" cy="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0A6BA-7202-4F4D-92B3-FC9A3BED7318}"/>
              </a:ext>
            </a:extLst>
          </p:cNvPr>
          <p:cNvSpPr/>
          <p:nvPr/>
        </p:nvSpPr>
        <p:spPr>
          <a:xfrm>
            <a:off x="2384099" y="1370182"/>
            <a:ext cx="5055333" cy="26215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and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69257-FF6A-414C-A7F6-1B1DAFF5886A}"/>
              </a:ext>
            </a:extLst>
          </p:cNvPr>
          <p:cNvSpPr/>
          <p:nvPr/>
        </p:nvSpPr>
        <p:spPr>
          <a:xfrm>
            <a:off x="8203758" y="2349444"/>
            <a:ext cx="795779" cy="64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.csv</a:t>
            </a:r>
          </a:p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…</a:t>
            </a: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6C1C8D-54A8-654C-A1B5-A0E330AC74FA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1619386" y="2733460"/>
            <a:ext cx="823358" cy="6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8CA447-E35C-AA4E-BED7-D32D6985B9E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439432" y="2669844"/>
            <a:ext cx="764326" cy="1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028778-D29B-3849-9818-08CAE0530B8E}"/>
              </a:ext>
            </a:extLst>
          </p:cNvPr>
          <p:cNvSpPr/>
          <p:nvPr/>
        </p:nvSpPr>
        <p:spPr>
          <a:xfrm>
            <a:off x="5337056" y="2308346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PointCloud</a:t>
            </a:r>
            <a:endParaRPr lang="en-GB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1D8E1E-4171-0C48-A889-BD7F29C198BD}"/>
              </a:ext>
            </a:extLst>
          </p:cNvPr>
          <p:cNvSpPr/>
          <p:nvPr/>
        </p:nvSpPr>
        <p:spPr>
          <a:xfrm>
            <a:off x="5337055" y="2869919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PointCloud</a:t>
            </a:r>
            <a:endParaRPr lang="en-GB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9BC39AC-359D-184F-B047-BD0F38F8232E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5063312" y="2739915"/>
            <a:ext cx="273743" cy="36180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AEFD1A4-E593-114A-8ECE-08061283BB90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063311" y="2540142"/>
            <a:ext cx="273745" cy="19977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28C581B-EA50-424A-8730-A65D46B487F6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4829217" y="2208305"/>
            <a:ext cx="878800" cy="13687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B84407-DFA4-584A-8DAB-46C99A16B733}"/>
              </a:ext>
            </a:extLst>
          </p:cNvPr>
          <p:cNvSpPr/>
          <p:nvPr/>
        </p:nvSpPr>
        <p:spPr>
          <a:xfrm>
            <a:off x="5337055" y="3427686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D7D5970-1C39-B44E-B2C2-FD636FBBCF49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807304" y="3129730"/>
            <a:ext cx="922631" cy="13687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499129-ED45-3145-A5B5-BFC735A26AA3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6341975" y="1044637"/>
            <a:ext cx="2" cy="419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84E6DD-EA6C-A343-9105-05D32D36F57E}"/>
              </a:ext>
            </a:extLst>
          </p:cNvPr>
          <p:cNvSpPr txBox="1"/>
          <p:nvPr/>
        </p:nvSpPr>
        <p:spPr>
          <a:xfrm>
            <a:off x="6322097" y="1036047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7DDB18-4C43-D640-B504-6CB6413B6C5B}"/>
              </a:ext>
            </a:extLst>
          </p:cNvPr>
          <p:cNvSpPr txBox="1"/>
          <p:nvPr/>
        </p:nvSpPr>
        <p:spPr>
          <a:xfrm>
            <a:off x="1570795" y="2371280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9C819E-53B1-2241-8F25-4BE122D32E6F}"/>
              </a:ext>
            </a:extLst>
          </p:cNvPr>
          <p:cNvSpPr txBox="1"/>
          <p:nvPr/>
        </p:nvSpPr>
        <p:spPr>
          <a:xfrm>
            <a:off x="7380518" y="2312124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Export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E2E6F0-C3AE-374C-9022-8F60C4B4C216}"/>
              </a:ext>
            </a:extLst>
          </p:cNvPr>
          <p:cNvGrpSpPr/>
          <p:nvPr/>
        </p:nvGrpSpPr>
        <p:grpSpPr>
          <a:xfrm>
            <a:off x="175472" y="1532865"/>
            <a:ext cx="1443914" cy="2401189"/>
            <a:chOff x="549478" y="1903992"/>
            <a:chExt cx="1443914" cy="240118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D619AB-1DB2-AB48-8967-D7BDE1E48A13}"/>
                </a:ext>
              </a:extLst>
            </p:cNvPr>
            <p:cNvGrpSpPr/>
            <p:nvPr/>
          </p:nvGrpSpPr>
          <p:grpSpPr>
            <a:xfrm>
              <a:off x="549478" y="1903992"/>
              <a:ext cx="1443914" cy="2401189"/>
              <a:chOff x="-396446" y="1490323"/>
              <a:chExt cx="1443914" cy="2401189"/>
            </a:xfrm>
          </p:grpSpPr>
          <p:pic>
            <p:nvPicPr>
              <p:cNvPr id="8" name="Picture 6" descr="ROS Tutorial: Intro to Robot Operating System - Ednsquare">
                <a:extLst>
                  <a:ext uri="{FF2B5EF4-FFF2-40B4-BE49-F238E27FC236}">
                    <a16:creationId xmlns:a16="http://schemas.microsoft.com/office/drawing/2014/main" id="{FE924A74-9806-B245-A4A6-C1D276C07F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48" t="17615" r="9677" b="19655"/>
              <a:stretch/>
            </p:blipFill>
            <p:spPr bwMode="auto">
              <a:xfrm>
                <a:off x="-360240" y="3404673"/>
                <a:ext cx="1052252" cy="4511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00CE38-26B6-BB49-9383-49DCEA4B7E21}"/>
                  </a:ext>
                </a:extLst>
              </p:cNvPr>
              <p:cNvSpPr/>
              <p:nvPr/>
            </p:nvSpPr>
            <p:spPr>
              <a:xfrm>
                <a:off x="-396446" y="1490323"/>
                <a:ext cx="1443914" cy="24011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Recording</a:t>
                </a:r>
              </a:p>
              <a:p>
                <a:r>
                  <a:rPr lang="en-GB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.bag</a:t>
                </a:r>
              </a:p>
              <a:p>
                <a:endParaRPr lang="en-GB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1026" name="Picture 2" descr="The Ouster Lidar Sensors: OS2 long-range lidar sensor, OS1 lidar sensor with radial cap, and OS0 ultra-wide field of view lidar sensor with configurable flat cap.">
              <a:extLst>
                <a:ext uri="{FF2B5EF4-FFF2-40B4-BE49-F238E27FC236}">
                  <a16:creationId xmlns:a16="http://schemas.microsoft.com/office/drawing/2014/main" id="{DD79CB66-A9EE-6243-B8FE-0FEC153D6A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" t="8639" r="4706" b="14794"/>
            <a:stretch/>
          </p:blipFill>
          <p:spPr bwMode="auto">
            <a:xfrm>
              <a:off x="632037" y="2530811"/>
              <a:ext cx="1239924" cy="601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A958E-2985-A040-9CD5-28AFCCF5F81F}"/>
              </a:ext>
            </a:extLst>
          </p:cNvPr>
          <p:cNvGrpSpPr/>
          <p:nvPr/>
        </p:nvGrpSpPr>
        <p:grpSpPr>
          <a:xfrm>
            <a:off x="5370671" y="164949"/>
            <a:ext cx="2009845" cy="879688"/>
            <a:chOff x="6500423" y="685101"/>
            <a:chExt cx="1429685" cy="8796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95DFCE-7A9A-DF43-9B0A-E1E6999E1B55}"/>
                </a:ext>
              </a:extLst>
            </p:cNvPr>
            <p:cNvSpPr/>
            <p:nvPr/>
          </p:nvSpPr>
          <p:spPr>
            <a:xfrm>
              <a:off x="6500423" y="707809"/>
              <a:ext cx="1381855" cy="856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.las/.</a:t>
              </a:r>
              <a:r>
                <a:rPr lang="en-GB" dirty="0" err="1">
                  <a:solidFill>
                    <a:schemeClr val="tx1"/>
                  </a:solidFill>
                  <a:latin typeface="American Typewriter" panose="02090604020004020304" pitchFamily="18" charset="77"/>
                </a:rPr>
                <a:t>laz</a:t>
              </a:r>
              <a:endParaRPr lang="en-GB" dirty="0">
                <a:solidFill>
                  <a:schemeClr val="tx1"/>
                </a:solidFill>
                <a:latin typeface="American Typewriter" panose="02090604020004020304" pitchFamily="18" charset="77"/>
              </a:endParaRP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.csv</a:t>
              </a:r>
            </a:p>
            <a:p>
              <a:r>
                <a:rPr lang="en-GB" dirty="0">
                  <a:solidFill>
                    <a:schemeClr val="tx1"/>
                  </a:solidFill>
                  <a:latin typeface="American Typewriter" panose="02090604020004020304" pitchFamily="18" charset="77"/>
                </a:rPr>
                <a:t>…</a:t>
              </a:r>
            </a:p>
            <a:p>
              <a:endPara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pic>
          <p:nvPicPr>
            <p:cNvPr id="1031" name="Picture 7" descr="page1image1764056192">
              <a:extLst>
                <a:ext uri="{FF2B5EF4-FFF2-40B4-BE49-F238E27FC236}">
                  <a16:creationId xmlns:a16="http://schemas.microsoft.com/office/drawing/2014/main" id="{B70097A3-88EC-2849-9616-187F421E27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53"/>
            <a:stretch/>
          </p:blipFill>
          <p:spPr bwMode="auto">
            <a:xfrm>
              <a:off x="7423236" y="685101"/>
              <a:ext cx="506872" cy="764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CAE8BA8A-C820-9F4D-8ED4-03434B7A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4" y="2669847"/>
            <a:ext cx="823359" cy="82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39721E1-F510-514C-ADED-566E6C50A13B}"/>
              </a:ext>
            </a:extLst>
          </p:cNvPr>
          <p:cNvSpPr/>
          <p:nvPr/>
        </p:nvSpPr>
        <p:spPr>
          <a:xfrm>
            <a:off x="2384099" y="997963"/>
            <a:ext cx="2174552" cy="359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>
                <a:solidFill>
                  <a:srgbClr val="C00000"/>
                </a:solidFill>
                <a:latin typeface="American Typewriter" panose="02090604020004020304" pitchFamily="18" charset="77"/>
              </a:rPr>
              <a:t>pointcloudset</a:t>
            </a:r>
            <a:endParaRPr lang="en-GB" dirty="0">
              <a:solidFill>
                <a:srgbClr val="C00000"/>
              </a:solidFill>
              <a:latin typeface="American Typewriter" panose="02090604020004020304" pitchFamily="18" charset="77"/>
            </a:endParaRP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2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2">
            <a:extLst>
              <a:ext uri="{FF2B5EF4-FFF2-40B4-BE49-F238E27FC236}">
                <a16:creationId xmlns:a16="http://schemas.microsoft.com/office/drawing/2014/main" id="{A9C04879-7E7D-EC4B-8BFE-A3FF320A2165}"/>
              </a:ext>
            </a:extLst>
          </p:cNvPr>
          <p:cNvSpPr/>
          <p:nvPr/>
        </p:nvSpPr>
        <p:spPr>
          <a:xfrm>
            <a:off x="1064175" y="1047849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ROS</a:t>
            </a:r>
          </a:p>
          <a:p>
            <a:pPr algn="ctr"/>
            <a:r>
              <a:rPr lang="de-DE" sz="1028" dirty="0"/>
              <a:t>.</a:t>
            </a:r>
            <a:r>
              <a:rPr lang="en-US" sz="1028" dirty="0"/>
              <a:t>bag</a:t>
            </a:r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80EF3979-53AE-5B4D-9124-C2542D2FD967}"/>
              </a:ext>
            </a:extLst>
          </p:cNvPr>
          <p:cNvSpPr/>
          <p:nvPr/>
        </p:nvSpPr>
        <p:spPr>
          <a:xfrm>
            <a:off x="3972037" y="267719"/>
            <a:ext cx="3937731" cy="281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8" dirty="0"/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588F039-94D8-0D43-AE88-52F10CAD953A}"/>
              </a:ext>
            </a:extLst>
          </p:cNvPr>
          <p:cNvSpPr txBox="1"/>
          <p:nvPr/>
        </p:nvSpPr>
        <p:spPr>
          <a:xfrm>
            <a:off x="5308743" y="311401"/>
            <a:ext cx="1402473" cy="25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8" dirty="0" err="1">
                <a:solidFill>
                  <a:schemeClr val="bg1"/>
                </a:solidFill>
              </a:rPr>
              <a:t>pointcloudset.Dataset</a:t>
            </a:r>
            <a:endParaRPr lang="en-US" sz="1028" dirty="0">
              <a:solidFill>
                <a:schemeClr val="bg1"/>
              </a:solidFill>
            </a:endParaRPr>
          </a:p>
        </p:txBody>
      </p:sp>
      <p:sp>
        <p:nvSpPr>
          <p:cNvPr id="15" name="Rechteck 8">
            <a:extLst>
              <a:ext uri="{FF2B5EF4-FFF2-40B4-BE49-F238E27FC236}">
                <a16:creationId xmlns:a16="http://schemas.microsoft.com/office/drawing/2014/main" id="{5CE385E4-DB8A-F94B-982E-E0F0D2C68653}"/>
              </a:ext>
            </a:extLst>
          </p:cNvPr>
          <p:cNvSpPr/>
          <p:nvPr/>
        </p:nvSpPr>
        <p:spPr>
          <a:xfrm>
            <a:off x="4967434" y="988328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B2907088-2686-E84B-B39A-D423FE11F85C}"/>
              </a:ext>
            </a:extLst>
          </p:cNvPr>
          <p:cNvSpPr/>
          <p:nvPr/>
        </p:nvSpPr>
        <p:spPr>
          <a:xfrm>
            <a:off x="5566426" y="988328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17" name="Rechteck 10">
            <a:extLst>
              <a:ext uri="{FF2B5EF4-FFF2-40B4-BE49-F238E27FC236}">
                <a16:creationId xmlns:a16="http://schemas.microsoft.com/office/drawing/2014/main" id="{BAF1BFEF-A181-B042-899C-5B3C4E527938}"/>
              </a:ext>
            </a:extLst>
          </p:cNvPr>
          <p:cNvSpPr/>
          <p:nvPr/>
        </p:nvSpPr>
        <p:spPr>
          <a:xfrm>
            <a:off x="6165419" y="988328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cxnSp>
        <p:nvCxnSpPr>
          <p:cNvPr id="20" name="Gerade Verbindung mit Pfeil 13">
            <a:extLst>
              <a:ext uri="{FF2B5EF4-FFF2-40B4-BE49-F238E27FC236}">
                <a16:creationId xmlns:a16="http://schemas.microsoft.com/office/drawing/2014/main" id="{FFD1B820-A975-8649-88FD-2067A203E74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10733" y="1289754"/>
            <a:ext cx="228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">
            <a:extLst>
              <a:ext uri="{FF2B5EF4-FFF2-40B4-BE49-F238E27FC236}">
                <a16:creationId xmlns:a16="http://schemas.microsoft.com/office/drawing/2014/main" id="{A576A8D1-DC14-4FB6-AC96-46F8CBF3F855}"/>
              </a:ext>
            </a:extLst>
          </p:cNvPr>
          <p:cNvSpPr/>
          <p:nvPr/>
        </p:nvSpPr>
        <p:spPr>
          <a:xfrm>
            <a:off x="2012141" y="1076308"/>
            <a:ext cx="882806" cy="4838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bag2dataset</a:t>
            </a:r>
          </a:p>
          <a:p>
            <a:pPr algn="ctr"/>
            <a:r>
              <a:rPr lang="en-GB" sz="1028" dirty="0"/>
              <a:t>CLI tool</a:t>
            </a:r>
          </a:p>
        </p:txBody>
      </p:sp>
      <p:pic>
        <p:nvPicPr>
          <p:cNvPr id="1026" name="Picture 2" descr="Images and Logos — Dask documentation">
            <a:extLst>
              <a:ext uri="{FF2B5EF4-FFF2-40B4-BE49-F238E27FC236}">
                <a16:creationId xmlns:a16="http://schemas.microsoft.com/office/drawing/2014/main" id="{DC9100BB-CAFD-461F-8A6C-119F5D419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88" y="988328"/>
            <a:ext cx="1158719" cy="4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4391D8B3-7FC4-48AB-908C-433E2983CB4B}"/>
              </a:ext>
            </a:extLst>
          </p:cNvPr>
          <p:cNvSpPr txBox="1"/>
          <p:nvPr/>
        </p:nvSpPr>
        <p:spPr>
          <a:xfrm>
            <a:off x="2107727" y="2389505"/>
            <a:ext cx="1487908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Dataset.from_instance</a:t>
            </a:r>
            <a:r>
              <a:rPr lang="de-DE" sz="1000" dirty="0"/>
              <a:t>()</a:t>
            </a:r>
            <a:endParaRPr lang="en-GB" sz="10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336245E-4E55-466B-97CB-B54432435838}"/>
              </a:ext>
            </a:extLst>
          </p:cNvPr>
          <p:cNvSpPr txBox="1"/>
          <p:nvPr/>
        </p:nvSpPr>
        <p:spPr>
          <a:xfrm>
            <a:off x="4102791" y="1109195"/>
            <a:ext cx="423514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data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BE4B38-7D42-4F37-A32F-AC15C0B6D049}"/>
              </a:ext>
            </a:extLst>
          </p:cNvPr>
          <p:cNvSpPr txBox="1"/>
          <p:nvPr/>
        </p:nvSpPr>
        <p:spPr>
          <a:xfrm>
            <a:off x="4056761" y="1629765"/>
            <a:ext cx="81624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timestamps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924C4C1-E460-420E-86E5-DA801F82B491}"/>
              </a:ext>
            </a:extLst>
          </p:cNvPr>
          <p:cNvSpPr txBox="1"/>
          <p:nvPr/>
        </p:nvSpPr>
        <p:spPr>
          <a:xfrm>
            <a:off x="6667845" y="1672520"/>
            <a:ext cx="75373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>
                <a:solidFill>
                  <a:schemeClr val="bg1"/>
                </a:solidFill>
              </a:rPr>
              <a:t>[</a:t>
            </a:r>
            <a:r>
              <a:rPr lang="de-DE" sz="1028" dirty="0" err="1">
                <a:solidFill>
                  <a:schemeClr val="bg1"/>
                </a:solidFill>
              </a:rPr>
              <a:t>datetime</a:t>
            </a:r>
            <a:r>
              <a:rPr lang="de-DE" sz="1028" dirty="0">
                <a:solidFill>
                  <a:schemeClr val="bg1"/>
                </a:solidFill>
              </a:rPr>
              <a:t>]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D3BDB17-74E1-4761-9899-4C061A7BFE2A}"/>
              </a:ext>
            </a:extLst>
          </p:cNvPr>
          <p:cNvSpPr txBox="1"/>
          <p:nvPr/>
        </p:nvSpPr>
        <p:spPr>
          <a:xfrm>
            <a:off x="4077399" y="2295129"/>
            <a:ext cx="463588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meta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D8692B1-02EC-47A5-9B68-651046D84908}"/>
              </a:ext>
            </a:extLst>
          </p:cNvPr>
          <p:cNvSpPr txBox="1"/>
          <p:nvPr/>
        </p:nvSpPr>
        <p:spPr>
          <a:xfrm>
            <a:off x="6691730" y="2281589"/>
            <a:ext cx="38504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dict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2BE9B1F5-F36E-4726-99D2-CF9252BA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910" y="1580465"/>
            <a:ext cx="1733460" cy="43926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2238" tIns="26119" rIns="52238" bIns="26119" numCol="1" anchor="ctr" anchorCtr="0" compatLnSpc="1">
            <a:prstTxWarp prst="textNoShape">
              <a:avLst/>
            </a:prstTxWarp>
            <a:spAutoFit/>
          </a:bodyPr>
          <a:lstStyle/>
          <a:p>
            <a:pPr defTabSz="5223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[</a:t>
            </a:r>
            <a:r>
              <a:rPr lang="en-US" altLang="en-US" sz="628" dirty="0" err="1">
                <a:solidFill>
                  <a:srgbClr val="D4D4D4"/>
                </a:solidFill>
                <a:latin typeface="var(--vscode-editor-font-family)"/>
              </a:rPr>
              <a:t>datetime.datetime</a:t>
            </a: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(2020, 12, 2, 10, 23, 48, 995642), </a:t>
            </a:r>
            <a:r>
              <a:rPr lang="en-US" altLang="en-US" sz="628" dirty="0" err="1">
                <a:solidFill>
                  <a:srgbClr val="D4D4D4"/>
                </a:solidFill>
                <a:latin typeface="var(--vscode-editor-font-family)"/>
              </a:rPr>
              <a:t>datetime.datetime</a:t>
            </a: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(2020, 12, 2, 10, 23, 49, 154242), </a:t>
            </a:r>
            <a:r>
              <a:rPr lang="en-US" altLang="en-US" sz="628" dirty="0" err="1">
                <a:solidFill>
                  <a:srgbClr val="D4D4D4"/>
                </a:solidFill>
                <a:latin typeface="var(--vscode-editor-font-family)"/>
              </a:rPr>
              <a:t>datetime.datetime</a:t>
            </a:r>
            <a:r>
              <a:rPr lang="en-US" altLang="en-US" sz="628" dirty="0">
                <a:solidFill>
                  <a:srgbClr val="D4D4D4"/>
                </a:solidFill>
                <a:latin typeface="var(--vscode-editor-font-family)"/>
              </a:rPr>
              <a:t>(2020, 12, 2, 10, 23, 49, 238166)] </a:t>
            </a:r>
            <a:endParaRPr lang="en-US" altLang="en-US" sz="628" dirty="0">
              <a:latin typeface="Arial" panose="020B0604020202020204" pitchFamily="34" charset="0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E051D0E-5D82-46EA-86D3-C5B5081E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434" y="2245800"/>
            <a:ext cx="1732936" cy="42208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2238" tIns="26119" rIns="52238" bIns="26119" numCol="1" anchor="ctr" anchorCtr="0" compatLnSpc="1">
            <a:prstTxWarp prst="textNoShape">
              <a:avLst/>
            </a:prstTxWarp>
            <a:spAutoFit/>
          </a:bodyPr>
          <a:lstStyle/>
          <a:p>
            <a:pPr defTabSz="5223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dirty="0">
                <a:solidFill>
                  <a:srgbClr val="D4D4D4"/>
                </a:solidFill>
                <a:latin typeface="var(--vscode-editor-font-family)"/>
              </a:rPr>
              <a:t>{'</a:t>
            </a:r>
            <a:r>
              <a:rPr lang="en-US" altLang="en-US" sz="800" dirty="0" err="1">
                <a:solidFill>
                  <a:srgbClr val="D4D4D4"/>
                </a:solidFill>
                <a:latin typeface="var(--vscode-editor-font-family)"/>
              </a:rPr>
              <a:t>orig_file</a:t>
            </a:r>
            <a:r>
              <a:rPr lang="en-US" altLang="en-US" sz="800" dirty="0">
                <a:solidFill>
                  <a:srgbClr val="D4D4D4"/>
                </a:solidFill>
                <a:latin typeface="var(--vscode-editor-font-family)"/>
              </a:rPr>
              <a:t>': 'vib2_2020-12-02-11-22-46.bag', 'topic': '/os1_cloud_node/points'}</a:t>
            </a:r>
            <a:r>
              <a:rPr lang="en-US" altLang="en-US" sz="800" dirty="0"/>
              <a:t> 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48" name="Rechteck 2">
            <a:extLst>
              <a:ext uri="{FF2B5EF4-FFF2-40B4-BE49-F238E27FC236}">
                <a16:creationId xmlns:a16="http://schemas.microsoft.com/office/drawing/2014/main" id="{C8A76C31-0B47-494F-91E0-259E3D722384}"/>
              </a:ext>
            </a:extLst>
          </p:cNvPr>
          <p:cNvSpPr/>
          <p:nvPr/>
        </p:nvSpPr>
        <p:spPr>
          <a:xfrm>
            <a:off x="1064985" y="297919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 err="1"/>
              <a:t>stored</a:t>
            </a:r>
            <a:r>
              <a:rPr lang="de-DE" sz="1028" dirty="0"/>
              <a:t> Dataset</a:t>
            </a:r>
            <a:endParaRPr lang="en-GB" sz="1028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C5F5FE2-F355-4EED-BB0F-BE46E1C17331}"/>
              </a:ext>
            </a:extLst>
          </p:cNvPr>
          <p:cNvCxnSpPr>
            <a:stCxn id="48" idx="3"/>
          </p:cNvCxnSpPr>
          <p:nvPr/>
        </p:nvCxnSpPr>
        <p:spPr>
          <a:xfrm>
            <a:off x="1711543" y="539824"/>
            <a:ext cx="22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2">
            <a:extLst>
              <a:ext uri="{FF2B5EF4-FFF2-40B4-BE49-F238E27FC236}">
                <a16:creationId xmlns:a16="http://schemas.microsoft.com/office/drawing/2014/main" id="{32DF45BC-7821-437D-8FCC-760D3F3A5AD5}"/>
              </a:ext>
            </a:extLst>
          </p:cNvPr>
          <p:cNvSpPr/>
          <p:nvPr/>
        </p:nvSpPr>
        <p:spPr>
          <a:xfrm>
            <a:off x="1055978" y="1797779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ROS</a:t>
            </a:r>
          </a:p>
          <a:p>
            <a:pPr algn="ctr"/>
            <a:r>
              <a:rPr lang="de-DE" sz="1028" dirty="0"/>
              <a:t>.</a:t>
            </a:r>
            <a:r>
              <a:rPr lang="de-DE" sz="1028" dirty="0" err="1"/>
              <a:t>bag</a:t>
            </a:r>
            <a:endParaRPr lang="en-GB" sz="1028" dirty="0"/>
          </a:p>
        </p:txBody>
      </p:sp>
      <p:sp>
        <p:nvSpPr>
          <p:cNvPr id="50" name="Rechteck 2">
            <a:extLst>
              <a:ext uri="{FF2B5EF4-FFF2-40B4-BE49-F238E27FC236}">
                <a16:creationId xmlns:a16="http://schemas.microsoft.com/office/drawing/2014/main" id="{E42CC7B8-B30B-4298-991A-20A482DF9E75}"/>
              </a:ext>
            </a:extLst>
          </p:cNvPr>
          <p:cNvSpPr/>
          <p:nvPr/>
        </p:nvSpPr>
        <p:spPr>
          <a:xfrm>
            <a:off x="3104763" y="1056540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 err="1"/>
              <a:t>stored</a:t>
            </a:r>
            <a:r>
              <a:rPr lang="de-DE" sz="1028" dirty="0"/>
              <a:t> Dataset</a:t>
            </a:r>
            <a:endParaRPr lang="en-GB" sz="1028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47C2E79-1029-4B15-BE93-338C9131B717}"/>
              </a:ext>
            </a:extLst>
          </p:cNvPr>
          <p:cNvSpPr txBox="1"/>
          <p:nvPr/>
        </p:nvSpPr>
        <p:spPr>
          <a:xfrm>
            <a:off x="2094518" y="275571"/>
            <a:ext cx="120577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Dataset.from_file</a:t>
            </a:r>
            <a:r>
              <a:rPr lang="de-DE" sz="1000" dirty="0"/>
              <a:t>()</a:t>
            </a:r>
            <a:endParaRPr lang="en-GB" sz="10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35A84B6-18F7-4B47-9E91-C50D39C87979}"/>
              </a:ext>
            </a:extLst>
          </p:cNvPr>
          <p:cNvCxnSpPr/>
          <p:nvPr/>
        </p:nvCxnSpPr>
        <p:spPr>
          <a:xfrm>
            <a:off x="1710733" y="2049348"/>
            <a:ext cx="22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7">
            <a:extLst>
              <a:ext uri="{FF2B5EF4-FFF2-40B4-BE49-F238E27FC236}">
                <a16:creationId xmlns:a16="http://schemas.microsoft.com/office/drawing/2014/main" id="{9704CEBF-BAFC-4DE2-92E1-84DB120FF15D}"/>
              </a:ext>
            </a:extLst>
          </p:cNvPr>
          <p:cNvSpPr/>
          <p:nvPr/>
        </p:nvSpPr>
        <p:spPr>
          <a:xfrm>
            <a:off x="450935" y="2458763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55" name="Rechteck 7">
            <a:extLst>
              <a:ext uri="{FF2B5EF4-FFF2-40B4-BE49-F238E27FC236}">
                <a16:creationId xmlns:a16="http://schemas.microsoft.com/office/drawing/2014/main" id="{DA2AD21A-6A90-4584-9472-145962640365}"/>
              </a:ext>
            </a:extLst>
          </p:cNvPr>
          <p:cNvSpPr/>
          <p:nvPr/>
        </p:nvSpPr>
        <p:spPr>
          <a:xfrm>
            <a:off x="1091047" y="2458763"/>
            <a:ext cx="534952" cy="4356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Point Cloud</a:t>
            </a:r>
            <a:endParaRPr lang="en-GB" sz="1028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76610C6-B2BA-4C60-BB74-3BFDDA3332EF}"/>
              </a:ext>
            </a:extLst>
          </p:cNvPr>
          <p:cNvSpPr txBox="1"/>
          <p:nvPr/>
        </p:nvSpPr>
        <p:spPr>
          <a:xfrm>
            <a:off x="142259" y="2319711"/>
            <a:ext cx="1821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[             ]</a:t>
            </a:r>
            <a:endParaRPr lang="en-GB" sz="36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908B713-2D16-4042-8940-72F5673B5BDB}"/>
              </a:ext>
            </a:extLst>
          </p:cNvPr>
          <p:cNvSpPr txBox="1"/>
          <p:nvPr/>
        </p:nvSpPr>
        <p:spPr>
          <a:xfrm>
            <a:off x="412653" y="2910334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List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PointClouds</a:t>
            </a:r>
            <a:endParaRPr lang="en-GB" sz="10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620229BE-A8DA-4F9D-A18B-A335C1B22D5E}"/>
              </a:ext>
            </a:extLst>
          </p:cNvPr>
          <p:cNvCxnSpPr>
            <a:cxnSpLocks/>
          </p:cNvCxnSpPr>
          <p:nvPr/>
        </p:nvCxnSpPr>
        <p:spPr>
          <a:xfrm>
            <a:off x="1792986" y="2676578"/>
            <a:ext cx="2178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6955327D-E210-4C46-BE46-F733C959AF27}"/>
              </a:ext>
            </a:extLst>
          </p:cNvPr>
          <p:cNvSpPr txBox="1"/>
          <p:nvPr/>
        </p:nvSpPr>
        <p:spPr>
          <a:xfrm>
            <a:off x="2094519" y="1787166"/>
            <a:ext cx="120577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Dataset.from_file</a:t>
            </a:r>
            <a:r>
              <a:rPr lang="de-DE" sz="1000" dirty="0"/>
              <a:t>()</a:t>
            </a:r>
            <a:endParaRPr lang="en-GB" sz="1000" dirty="0"/>
          </a:p>
        </p:txBody>
      </p:sp>
      <p:sp>
        <p:nvSpPr>
          <p:cNvPr id="62" name="Rechteck 2">
            <a:extLst>
              <a:ext uri="{FF2B5EF4-FFF2-40B4-BE49-F238E27FC236}">
                <a16:creationId xmlns:a16="http://schemas.microsoft.com/office/drawing/2014/main" id="{F484C540-C772-4A15-AC2C-090C3E6BBF41}"/>
              </a:ext>
            </a:extLst>
          </p:cNvPr>
          <p:cNvSpPr/>
          <p:nvPr/>
        </p:nvSpPr>
        <p:spPr>
          <a:xfrm>
            <a:off x="8340300" y="1469840"/>
            <a:ext cx="646558" cy="4838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 err="1"/>
              <a:t>stored</a:t>
            </a:r>
            <a:r>
              <a:rPr lang="de-DE" sz="1028" dirty="0"/>
              <a:t> Dataset</a:t>
            </a:r>
            <a:endParaRPr lang="en-GB" sz="1028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E8F9521-D8B4-4152-BA2F-C0DEF7A78E0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7802481" y="1711745"/>
            <a:ext cx="537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8">
            <a:extLst>
              <a:ext uri="{FF2B5EF4-FFF2-40B4-BE49-F238E27FC236}">
                <a16:creationId xmlns:a16="http://schemas.microsoft.com/office/drawing/2014/main" id="{BE696CB9-2E92-4955-9540-8C5CCDD44FAE}"/>
              </a:ext>
            </a:extLst>
          </p:cNvPr>
          <p:cNvSpPr/>
          <p:nvPr/>
        </p:nvSpPr>
        <p:spPr>
          <a:xfrm>
            <a:off x="2487799" y="167575"/>
            <a:ext cx="2163566" cy="13738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28" dirty="0"/>
          </a:p>
        </p:txBody>
      </p:sp>
      <p:sp>
        <p:nvSpPr>
          <p:cNvPr id="3" name="Textfeld 19">
            <a:extLst>
              <a:ext uri="{FF2B5EF4-FFF2-40B4-BE49-F238E27FC236}">
                <a16:creationId xmlns:a16="http://schemas.microsoft.com/office/drawing/2014/main" id="{555569D4-1CA4-4F38-BE38-0BB7A16D404B}"/>
              </a:ext>
            </a:extLst>
          </p:cNvPr>
          <p:cNvSpPr txBox="1"/>
          <p:nvPr/>
        </p:nvSpPr>
        <p:spPr>
          <a:xfrm>
            <a:off x="2816647" y="221996"/>
            <a:ext cx="154401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pointcloudset.PointCloud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4" name="Rechteck 2">
            <a:extLst>
              <a:ext uri="{FF2B5EF4-FFF2-40B4-BE49-F238E27FC236}">
                <a16:creationId xmlns:a16="http://schemas.microsoft.com/office/drawing/2014/main" id="{C8F0826A-6DEA-4409-9FE7-B1AFC13089AC}"/>
              </a:ext>
            </a:extLst>
          </p:cNvPr>
          <p:cNvSpPr/>
          <p:nvPr/>
        </p:nvSpPr>
        <p:spPr>
          <a:xfrm>
            <a:off x="72343" y="518094"/>
            <a:ext cx="718159" cy="672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.las</a:t>
            </a:r>
          </a:p>
          <a:p>
            <a:pPr algn="ctr"/>
            <a:r>
              <a:rPr lang="de-DE" sz="1028" dirty="0"/>
              <a:t>.</a:t>
            </a:r>
            <a:r>
              <a:rPr lang="de-DE" sz="1028" dirty="0" err="1"/>
              <a:t>csv</a:t>
            </a:r>
            <a:endParaRPr lang="de-DE" sz="1028" dirty="0"/>
          </a:p>
          <a:p>
            <a:pPr algn="ctr"/>
            <a:r>
              <a:rPr lang="de-DE" sz="1028" dirty="0"/>
              <a:t>And </a:t>
            </a:r>
            <a:r>
              <a:rPr lang="de-DE" sz="1028" dirty="0" err="1"/>
              <a:t>more</a:t>
            </a:r>
            <a:endParaRPr lang="en-GB" sz="1028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49AB70B-DDAF-45D6-9CC5-91F67DA93463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 bwMode="auto">
          <a:xfrm>
            <a:off x="790502" y="854520"/>
            <a:ext cx="169729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613A152-ED81-4C87-9488-548FD2939B44}"/>
              </a:ext>
            </a:extLst>
          </p:cNvPr>
          <p:cNvSpPr txBox="1"/>
          <p:nvPr/>
        </p:nvSpPr>
        <p:spPr>
          <a:xfrm>
            <a:off x="896065" y="635609"/>
            <a:ext cx="1380506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/>
              <a:t>PointCloud.from_file</a:t>
            </a:r>
            <a:r>
              <a:rPr lang="de-DE" sz="1028" dirty="0"/>
              <a:t>()</a:t>
            </a:r>
            <a:endParaRPr lang="en-GB" sz="1028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A3070A-8EEF-4FF1-B7DC-9CAE06763A08}"/>
              </a:ext>
            </a:extLst>
          </p:cNvPr>
          <p:cNvSpPr txBox="1"/>
          <p:nvPr/>
        </p:nvSpPr>
        <p:spPr>
          <a:xfrm>
            <a:off x="2543309" y="510350"/>
            <a:ext cx="423514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data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703C1C-4CC8-45D0-A363-FFC2F3C54ECA}"/>
              </a:ext>
            </a:extLst>
          </p:cNvPr>
          <p:cNvSpPr txBox="1"/>
          <p:nvPr/>
        </p:nvSpPr>
        <p:spPr>
          <a:xfrm>
            <a:off x="2543310" y="716775"/>
            <a:ext cx="518091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points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3E1A08A-EFC9-4356-A14D-47A2F1AF6613}"/>
              </a:ext>
            </a:extLst>
          </p:cNvPr>
          <p:cNvSpPr txBox="1"/>
          <p:nvPr/>
        </p:nvSpPr>
        <p:spPr>
          <a:xfrm>
            <a:off x="2535331" y="958544"/>
            <a:ext cx="764953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timestamp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7A99595-0E81-4091-93BC-DD902CB86592}"/>
              </a:ext>
            </a:extLst>
          </p:cNvPr>
          <p:cNvSpPr txBox="1"/>
          <p:nvPr/>
        </p:nvSpPr>
        <p:spPr>
          <a:xfrm>
            <a:off x="2543310" y="1220925"/>
            <a:ext cx="62549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orig_file</a:t>
            </a:r>
            <a:endParaRPr lang="en-GB" sz="1028" dirty="0">
              <a:solidFill>
                <a:schemeClr val="bg1"/>
              </a:solidFill>
            </a:endParaRPr>
          </a:p>
        </p:txBody>
      </p:sp>
      <p:pic>
        <p:nvPicPr>
          <p:cNvPr id="11" name="Picture 2" descr="pandas (Software) – Wikipedia">
            <a:extLst>
              <a:ext uri="{FF2B5EF4-FFF2-40B4-BE49-F238E27FC236}">
                <a16:creationId xmlns:a16="http://schemas.microsoft.com/office/drawing/2014/main" id="{B2763C47-14D6-4484-B385-56030139C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85" y="523092"/>
            <a:ext cx="499768" cy="20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F478DB-EA60-40A8-A622-DAB7EE16BB15}"/>
              </a:ext>
            </a:extLst>
          </p:cNvPr>
          <p:cNvSpPr txBox="1"/>
          <p:nvPr/>
        </p:nvSpPr>
        <p:spPr>
          <a:xfrm>
            <a:off x="3943267" y="741136"/>
            <a:ext cx="720069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pyntcloud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9A4D259-0842-4010-BFD6-3AB1D0B7F51B}"/>
              </a:ext>
            </a:extLst>
          </p:cNvPr>
          <p:cNvSpPr txBox="1"/>
          <p:nvPr/>
        </p:nvSpPr>
        <p:spPr>
          <a:xfrm>
            <a:off x="3943267" y="953539"/>
            <a:ext cx="673582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datetime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0197811-55CD-4640-BED4-A9742F675565}"/>
              </a:ext>
            </a:extLst>
          </p:cNvPr>
          <p:cNvSpPr txBox="1"/>
          <p:nvPr/>
        </p:nvSpPr>
        <p:spPr>
          <a:xfrm>
            <a:off x="3988661" y="1186899"/>
            <a:ext cx="327334" cy="250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28" dirty="0" err="1">
                <a:solidFill>
                  <a:schemeClr val="bg1"/>
                </a:solidFill>
              </a:rPr>
              <a:t>str</a:t>
            </a:r>
            <a:endParaRPr lang="en-GB" sz="1028" dirty="0">
              <a:solidFill>
                <a:schemeClr val="bg1"/>
              </a:solidFill>
            </a:endParaRPr>
          </a:p>
        </p:txBody>
      </p:sp>
      <p:sp>
        <p:nvSpPr>
          <p:cNvPr id="15" name="Rechteck 2">
            <a:extLst>
              <a:ext uri="{FF2B5EF4-FFF2-40B4-BE49-F238E27FC236}">
                <a16:creationId xmlns:a16="http://schemas.microsoft.com/office/drawing/2014/main" id="{BE697381-DBC6-408B-BEEB-CF1AC95F3379}"/>
              </a:ext>
            </a:extLst>
          </p:cNvPr>
          <p:cNvSpPr/>
          <p:nvPr/>
        </p:nvSpPr>
        <p:spPr>
          <a:xfrm>
            <a:off x="5224553" y="536211"/>
            <a:ext cx="718159" cy="672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28" dirty="0"/>
              <a:t>.las</a:t>
            </a:r>
          </a:p>
          <a:p>
            <a:pPr algn="ctr"/>
            <a:r>
              <a:rPr lang="de-DE" sz="1028" dirty="0"/>
              <a:t>.</a:t>
            </a:r>
            <a:r>
              <a:rPr lang="de-DE" sz="1028" dirty="0" err="1"/>
              <a:t>csv</a:t>
            </a:r>
            <a:endParaRPr lang="de-DE" sz="1028" dirty="0"/>
          </a:p>
          <a:p>
            <a:pPr algn="ctr"/>
            <a:r>
              <a:rPr lang="de-DE" sz="1028" dirty="0"/>
              <a:t>And </a:t>
            </a:r>
            <a:r>
              <a:rPr lang="de-DE" sz="1028" dirty="0" err="1"/>
              <a:t>more</a:t>
            </a:r>
            <a:endParaRPr lang="en-GB" sz="1028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CAAEFC2-E84E-4594-AA0E-3CBAC159D114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 bwMode="auto">
          <a:xfrm>
            <a:off x="4663336" y="866395"/>
            <a:ext cx="561217" cy="62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255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</Words>
  <Application>Microsoft Office PowerPoint</Application>
  <PresentationFormat>Benutzerdefiniert</PresentationFormat>
  <Paragraphs>62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American Typewriter</vt:lpstr>
      <vt:lpstr>Arial</vt:lpstr>
      <vt:lpstr>Calibri</vt:lpstr>
      <vt:lpstr>Calibri Light</vt:lpstr>
      <vt:lpstr>Helvetica Neue</vt:lpstr>
      <vt:lpstr>Symbol</vt:lpstr>
      <vt:lpstr>var(--vscode-editor-font-family)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Muckenhuber, Stefan (stefan.muckenhuber@uni-graz.at)</dc:creator>
  <cp:lastModifiedBy>Gölles, Thomas</cp:lastModifiedBy>
  <cp:revision>33</cp:revision>
  <dcterms:created xsi:type="dcterms:W3CDTF">2021-01-18T09:42:14Z</dcterms:created>
  <dcterms:modified xsi:type="dcterms:W3CDTF">2021-05-03T07:00:16Z</dcterms:modified>
</cp:coreProperties>
</file>