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4" r:id="rId6"/>
    <p:sldId id="407" r:id="rId7"/>
    <p:sldId id="277" r:id="rId8"/>
    <p:sldId id="394" r:id="rId9"/>
    <p:sldId id="392" r:id="rId10"/>
    <p:sldId id="393" r:id="rId11"/>
    <p:sldId id="395" r:id="rId12"/>
    <p:sldId id="408" r:id="rId13"/>
    <p:sldId id="397" r:id="rId14"/>
    <p:sldId id="409" r:id="rId15"/>
    <p:sldId id="398" r:id="rId16"/>
    <p:sldId id="400" r:id="rId17"/>
    <p:sldId id="399" r:id="rId18"/>
    <p:sldId id="401" r:id="rId19"/>
    <p:sldId id="410" r:id="rId20"/>
    <p:sldId id="411" r:id="rId21"/>
    <p:sldId id="412" r:id="rId22"/>
    <p:sldId id="413" r:id="rId23"/>
    <p:sldId id="402" r:id="rId24"/>
    <p:sldId id="403" r:id="rId25"/>
    <p:sldId id="405" r:id="rId26"/>
    <p:sldId id="391" r:id="rId27"/>
    <p:sldId id="404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2E19F7-4416-EDE4-021D-9A94EA548643}" name="Héctor Jordà López" initials="HJL" userId="S::hecjorlo@alumni.uv.es::55920299-ad60-432e-a539-8fb98e789d6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29" autoAdjust="0"/>
    <p:restoredTop sz="93725" autoAdjust="0"/>
  </p:normalViewPr>
  <p:slideViewPr>
    <p:cSldViewPr snapToGrid="0">
      <p:cViewPr>
        <p:scale>
          <a:sx n="70" d="100"/>
          <a:sy n="70" d="100"/>
        </p:scale>
        <p:origin x="390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055318701681365E-2"/>
          <c:y val="0.12615085016511257"/>
          <c:w val="0.94034809777034378"/>
          <c:h val="0.693401178231808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Tumor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4B-4772-AADF-B691EE8949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A4B-4772-AADF-B691EE8949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4B-4772-AADF-B691EE89498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A4B-4772-AADF-B691EE89498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8A4B-4772-AADF-B691EE89498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A4B-4772-AADF-B691EE894986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3024</c:v>
                </c:pt>
                <c:pt idx="1">
                  <c:v>756</c:v>
                </c:pt>
                <c:pt idx="2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8A4B-4772-AADF-B691EE8949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A4B-4772-AADF-B691EE8949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8A4B-4772-AADF-B691EE89498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8A4B-4772-AADF-B691EE89498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A4B-4772-AADF-B691EE89498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8A4B-4772-AADF-B691EE894986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1502</c:v>
                </c:pt>
                <c:pt idx="1">
                  <c:v>376</c:v>
                </c:pt>
                <c:pt idx="2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055280414597479E-2"/>
          <c:y val="0.12615085648698371"/>
          <c:w val="0.94034809777034378"/>
          <c:h val="0.69340117823180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Tumor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Train (3024)</c:v>
                </c:pt>
                <c:pt idx="1">
                  <c:v>Validation (756)</c:v>
                </c:pt>
                <c:pt idx="2">
                  <c:v>Test(420)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1522</c:v>
                </c:pt>
                <c:pt idx="1">
                  <c:v>380</c:v>
                </c:pt>
                <c:pt idx="2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Train (3024)</c:v>
                </c:pt>
                <c:pt idx="1">
                  <c:v>Validation (756)</c:v>
                </c:pt>
                <c:pt idx="2">
                  <c:v>Test(420)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1502</c:v>
                </c:pt>
                <c:pt idx="1">
                  <c:v>376</c:v>
                </c:pt>
                <c:pt idx="2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23/03/2022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23/03/2022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23/03/2022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07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75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63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523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06/04/2022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335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06/04/2022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5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06/04/2022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42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06/04/2022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33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287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70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23/03/2022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41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1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06/04/2022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04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23/03/2022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11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23/03/2022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1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24/03/2022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6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05/04/2022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96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30/03/2022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25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06/04/2022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46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kaggle.com/datasets/preetviradiya/brian-tumor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747" y="1051551"/>
            <a:ext cx="4227443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3200" dirty="0"/>
              <a:t>Detección de tumor en escáner cerebral mediante técnicas de Machine Learning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6747" y="3568700"/>
            <a:ext cx="4333461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Héctor Jordà López</a:t>
            </a:r>
          </a:p>
          <a:p>
            <a:pPr rtl="0"/>
            <a:r>
              <a:rPr lang="es-ES" sz="1800" dirty="0"/>
              <a:t>Máster en Inteligencia Artificial Avanzada y Aplicada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10104644" cy="1562959"/>
          </a:xfrm>
        </p:spPr>
        <p:txBody>
          <a:bodyPr rtlCol="0"/>
          <a:lstStyle/>
          <a:p>
            <a:pPr rtl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2D69E6-37D4-49FE-B6E4-F318A37A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6" y="1157287"/>
            <a:ext cx="5013318" cy="49742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702782-8017-4503-8D64-7901BC475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837" y="1181100"/>
            <a:ext cx="5116481" cy="49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2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10104644" cy="1562959"/>
          </a:xfrm>
        </p:spPr>
        <p:txBody>
          <a:bodyPr rtlCol="0"/>
          <a:lstStyle/>
          <a:p>
            <a:pPr rtl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11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C169D9-9836-4768-BFB9-863984C3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6" y="1157286"/>
            <a:ext cx="4868453" cy="49720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637F49-C976-4B95-9C56-400A59B4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78" y="1143507"/>
            <a:ext cx="5011145" cy="49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 err="1"/>
              <a:t>Heat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12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B2A766-9573-43EB-88AA-06E5EAFA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08" y="1463040"/>
            <a:ext cx="10350123" cy="39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6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 err="1"/>
              <a:t>Heat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13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367473-7E79-4DBE-9685-61AFDDD0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50" y="1438132"/>
            <a:ext cx="10569699" cy="39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802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 err="1"/>
              <a:t>Heat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14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B4C7B8-7C82-4F66-9660-ACC891C3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9" y="1506181"/>
            <a:ext cx="10517621" cy="39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095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 err="1"/>
              <a:t>Heat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056C9C-1F9B-407E-8E37-EE2C6B2F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6" y="1445924"/>
            <a:ext cx="10463888" cy="39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58278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/>
              <a:t>Mayores Confusiones - Healthy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16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C46AAD-798D-4C84-A9F9-08169B92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6" y="1525066"/>
            <a:ext cx="10990833" cy="41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3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/>
              <a:t>Mayores Confusiones - Healthy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17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3672FE-DF15-4AE2-ACF6-941465EB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5" y="1496491"/>
            <a:ext cx="11099769" cy="42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6943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/>
              <a:t>Mayores Confusiones - Tumor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18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FCAEB3-1A10-44B5-8881-853EEF8E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6" y="1624722"/>
            <a:ext cx="11059636" cy="41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6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/>
              <a:t>Mayores Confusiones - Tumor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19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FA7999-A3D4-4020-B014-C10F1568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5" y="1555844"/>
            <a:ext cx="11077781" cy="42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710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Dataset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3356" y="1473753"/>
            <a:ext cx="10555218" cy="1732072"/>
          </a:xfrm>
          <a:noFill/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El Dataset se ha obtenido de la web de Kaggle.com, especializada en competiciones en Data </a:t>
            </a:r>
            <a:r>
              <a:rPr lang="es-ES" dirty="0" err="1"/>
              <a:t>Science</a:t>
            </a:r>
            <a:r>
              <a:rPr lang="es-ES" dirty="0"/>
              <a:t>.</a:t>
            </a:r>
          </a:p>
          <a:p>
            <a:pPr rtl="0"/>
            <a:r>
              <a:rPr lang="es-ES" dirty="0"/>
              <a:t>EL Dataset cuenta con 4200 imágenes de escáner cerebral clasificadas en Healthy/Tumor.</a:t>
            </a:r>
          </a:p>
          <a:p>
            <a:pPr rtl="0"/>
            <a:r>
              <a:rPr lang="es-ES" dirty="0"/>
              <a:t>Las imágenes se distribuyen en diferentes formatos y tamaños. También pueden estar tomadas desde distintas perspectivas.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F74E340-24F8-4AE9-86BA-C15ACF74AB7B}"/>
              </a:ext>
            </a:extLst>
          </p:cNvPr>
          <p:cNvGrpSpPr/>
          <p:nvPr/>
        </p:nvGrpSpPr>
        <p:grpSpPr>
          <a:xfrm>
            <a:off x="552768" y="3205826"/>
            <a:ext cx="2755610" cy="3110314"/>
            <a:chOff x="1981345" y="2863420"/>
            <a:chExt cx="2755610" cy="3110314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6085BEB-424E-462D-B9FE-057C4408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345" y="2863420"/>
              <a:ext cx="2755610" cy="2755610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FF849EAB-E06D-433A-A8A2-12EB702E349F}"/>
                </a:ext>
              </a:extLst>
            </p:cNvPr>
            <p:cNvSpPr txBox="1"/>
            <p:nvPr/>
          </p:nvSpPr>
          <p:spPr>
            <a:xfrm>
              <a:off x="2027583" y="5573624"/>
              <a:ext cx="262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tx1">
                      <a:alpha val="60000"/>
                    </a:schemeClr>
                  </a:solidFill>
                </a:rPr>
                <a:t>Healthy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73F9BF-4DCB-429E-A786-947BE8AEF1F5}"/>
              </a:ext>
            </a:extLst>
          </p:cNvPr>
          <p:cNvGrpSpPr/>
          <p:nvPr/>
        </p:nvGrpSpPr>
        <p:grpSpPr>
          <a:xfrm>
            <a:off x="6249606" y="3205825"/>
            <a:ext cx="2755611" cy="3101129"/>
            <a:chOff x="7240334" y="2863419"/>
            <a:chExt cx="2755611" cy="3101129"/>
          </a:xfrm>
        </p:grpSpPr>
        <p:pic>
          <p:nvPicPr>
            <p:cNvPr id="19" name="Imagen 18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7E145550-4782-47CA-AC04-C832DAF4D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0334" y="2863419"/>
              <a:ext cx="2755611" cy="2755611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F32C670-362A-4791-A5BB-711C283F9A8F}"/>
                </a:ext>
              </a:extLst>
            </p:cNvPr>
            <p:cNvSpPr txBox="1"/>
            <p:nvPr/>
          </p:nvSpPr>
          <p:spPr>
            <a:xfrm>
              <a:off x="7303689" y="5564438"/>
              <a:ext cx="262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tx1">
                      <a:alpha val="60000"/>
                    </a:schemeClr>
                  </a:solidFill>
                </a:rPr>
                <a:t>Tumor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6937273-E47B-4DA7-B535-E116BB1E48AE}"/>
              </a:ext>
            </a:extLst>
          </p:cNvPr>
          <p:cNvGrpSpPr/>
          <p:nvPr/>
        </p:nvGrpSpPr>
        <p:grpSpPr>
          <a:xfrm>
            <a:off x="3399504" y="3205825"/>
            <a:ext cx="2755612" cy="3101332"/>
            <a:chOff x="3686112" y="3205825"/>
            <a:chExt cx="2755612" cy="3101332"/>
          </a:xfrm>
        </p:grpSpPr>
        <p:pic>
          <p:nvPicPr>
            <p:cNvPr id="28" name="Imagen 27" descr="Imagen que contiene reloj, tabla, frente, parado&#10;&#10;Descripción generada automáticamente">
              <a:extLst>
                <a:ext uri="{FF2B5EF4-FFF2-40B4-BE49-F238E27FC236}">
                  <a16:creationId xmlns:a16="http://schemas.microsoft.com/office/drawing/2014/main" id="{92923036-F41D-4D2F-B19A-D8CD47B93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6112" y="3205825"/>
              <a:ext cx="2755612" cy="2755612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3F6237C-D5B0-4C0C-9609-15819EA68242}"/>
                </a:ext>
              </a:extLst>
            </p:cNvPr>
            <p:cNvSpPr txBox="1"/>
            <p:nvPr/>
          </p:nvSpPr>
          <p:spPr>
            <a:xfrm>
              <a:off x="3766584" y="5907047"/>
              <a:ext cx="262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tx1">
                      <a:alpha val="60000"/>
                    </a:schemeClr>
                  </a:solidFill>
                </a:rPr>
                <a:t>Healthy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00D5605-BB15-44FA-81E6-FE740054DB77}"/>
              </a:ext>
            </a:extLst>
          </p:cNvPr>
          <p:cNvGrpSpPr/>
          <p:nvPr/>
        </p:nvGrpSpPr>
        <p:grpSpPr>
          <a:xfrm>
            <a:off x="9113018" y="3213749"/>
            <a:ext cx="2755610" cy="3075095"/>
            <a:chOff x="9113018" y="3241045"/>
            <a:chExt cx="2755610" cy="3075095"/>
          </a:xfrm>
        </p:grpSpPr>
        <p:pic>
          <p:nvPicPr>
            <p:cNvPr id="32" name="Imagen 31" descr="Imagen que contiene interior, foto, espejo, hombre&#10;&#10;Descripción generada automáticamente">
              <a:extLst>
                <a:ext uri="{FF2B5EF4-FFF2-40B4-BE49-F238E27FC236}">
                  <a16:creationId xmlns:a16="http://schemas.microsoft.com/office/drawing/2014/main" id="{7F62D304-A748-4324-BC3A-4C8CC703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3018" y="3241045"/>
              <a:ext cx="2755610" cy="2755610"/>
            </a:xfrm>
            <a:prstGeom prst="rect">
              <a:avLst/>
            </a:prstGeom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7CD9C84-F9AC-4E56-94DE-E289B4B759AF}"/>
                </a:ext>
              </a:extLst>
            </p:cNvPr>
            <p:cNvSpPr txBox="1"/>
            <p:nvPr/>
          </p:nvSpPr>
          <p:spPr>
            <a:xfrm>
              <a:off x="9185136" y="5916030"/>
              <a:ext cx="262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tx1">
                      <a:alpha val="60000"/>
                    </a:schemeClr>
                  </a:solidFill>
                </a:rPr>
                <a:t>Tumor</a:t>
              </a:r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67B0FDA-033D-47BB-B784-2F2BAB2FC03E}"/>
              </a:ext>
            </a:extLst>
          </p:cNvPr>
          <p:cNvSpPr txBox="1"/>
          <p:nvPr/>
        </p:nvSpPr>
        <p:spPr>
          <a:xfrm>
            <a:off x="2988860" y="561490"/>
            <a:ext cx="846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7"/>
              </a:rPr>
              <a:t>https://www.kaggle.com/datasets/preetviradiya/brian-tumor-dataset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/>
              <a:t>Transfer Learning – ResNet50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20</a:t>
            </a:fld>
            <a:endParaRPr lang="es-E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DBC9F46-10AC-49E7-93E9-B9FF1CBC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78" y="1219201"/>
            <a:ext cx="10104643" cy="50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3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/>
              <a:t>Transfer Learning – ResNet50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18B88C-A0CF-48A9-AC32-806A0250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3" y="1669142"/>
            <a:ext cx="8155815" cy="3963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A6D158-9139-4ABE-A5BF-3BDB7593B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396" y="1669142"/>
            <a:ext cx="3640874" cy="243903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BD59E1-CF22-4C6C-B524-8E29A6873939}"/>
              </a:ext>
            </a:extLst>
          </p:cNvPr>
          <p:cNvSpPr txBox="1"/>
          <p:nvPr/>
        </p:nvSpPr>
        <p:spPr>
          <a:xfrm>
            <a:off x="8480145" y="4521350"/>
            <a:ext cx="354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alpha val="60000"/>
                  </a:schemeClr>
                </a:solidFill>
              </a:rPr>
              <a:t>Test accuracy = 98’33%</a:t>
            </a:r>
          </a:p>
        </p:txBody>
      </p:sp>
    </p:spTree>
    <p:extLst>
      <p:ext uri="{BB962C8B-B14F-4D97-AF65-F5344CB8AC3E}">
        <p14:creationId xmlns:p14="http://schemas.microsoft.com/office/powerpoint/2010/main" val="335886482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9"/>
            <a:ext cx="10104644" cy="806922"/>
          </a:xfrm>
        </p:spPr>
        <p:txBody>
          <a:bodyPr rtlCol="0"/>
          <a:lstStyle/>
          <a:p>
            <a:pPr rtl="0"/>
            <a:r>
              <a:rPr lang="es-ES" dirty="0"/>
              <a:t>Posibles mejoras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22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4A7C2F-9C1B-43AB-A4D5-AA272CC7B5B9}"/>
              </a:ext>
            </a:extLst>
          </p:cNvPr>
          <p:cNvSpPr txBox="1"/>
          <p:nvPr/>
        </p:nvSpPr>
        <p:spPr>
          <a:xfrm>
            <a:off x="315187" y="1282458"/>
            <a:ext cx="1156162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/>
                <a:ea typeface="+mn-ea"/>
                <a:cs typeface="+mn-cs"/>
              </a:rPr>
              <a:t>Aumentar Dataset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: bien con una combinación de otros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Datasets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o bien con la generación de datos sintéticos mediante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GAN’s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Llevar el modelo un paso más allá para que sea capaz de predecir de qué tipo de tumor se trata o incluso el tratamiento más apropiado para cada paciente: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6D876F-A1B9-4422-A11A-4575E0C6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67" y="2899986"/>
            <a:ext cx="5349978" cy="34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9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234249" cy="2265216"/>
          </a:xfrm>
        </p:spPr>
        <p:txBody>
          <a:bodyPr rtlCol="0"/>
          <a:lstStyle/>
          <a:p>
            <a:pPr rtl="0"/>
            <a:r>
              <a:rPr lang="es-ES" dirty="0"/>
              <a:t>Héctor Jordà López</a:t>
            </a:r>
          </a:p>
          <a:p>
            <a:pPr rtl="0"/>
            <a:r>
              <a:rPr lang="es-ES" sz="2000" dirty="0"/>
              <a:t>Máster en Inteligencia Artificial Avanzada y Aplicada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23</a:t>
            </a:fld>
            <a:endParaRPr lang="es-ES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06ADC66F-1F87-4F96-AE6F-BFFB76C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24</a:t>
            </a:fld>
            <a:endParaRPr lang="es-ES"/>
          </a:p>
        </p:txBody>
      </p:sp>
      <p:sp>
        <p:nvSpPr>
          <p:cNvPr id="10" name="Título 10">
            <a:extLst>
              <a:ext uri="{FF2B5EF4-FFF2-40B4-BE49-F238E27FC236}">
                <a16:creationId xmlns:a16="http://schemas.microsoft.com/office/drawing/2014/main" id="{C2D7CC13-3ACD-4C35-9992-FC8BB521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54" y="2589683"/>
            <a:ext cx="3610320" cy="705280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pic>
        <p:nvPicPr>
          <p:cNvPr id="13" name="Marcador de posición de imagen 15" descr="Fondo digital de puntos de datos">
            <a:extLst>
              <a:ext uri="{FF2B5EF4-FFF2-40B4-BE49-F238E27FC236}">
                <a16:creationId xmlns:a16="http://schemas.microsoft.com/office/drawing/2014/main" id="{FC3A54D8-47AF-4EBC-A08F-742DC1EFDB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522354"/>
          </a:xfr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6A102AA6-B0E0-4D99-9415-A2C44B4D6078}"/>
              </a:ext>
            </a:extLst>
          </p:cNvPr>
          <p:cNvSpPr txBox="1"/>
          <p:nvPr/>
        </p:nvSpPr>
        <p:spPr>
          <a:xfrm>
            <a:off x="193054" y="3228703"/>
            <a:ext cx="115616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 modelo sencillo de redes convolucionales es capaz de obtener buenos resultados a la hora de clasificar imágenes.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Mediante Transfer Learning podemos mejorar los resultados obtenidos tanto en rendimiento como en velocidad de entrenamiento. Fácil implementación.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 validez de los resultados obtenidos dependerán de la aplicación. En el ámbito médico será muy importante mejorar significativamente los resultados que pueda obtener un profesional humano.</a:t>
            </a:r>
          </a:p>
        </p:txBody>
      </p:sp>
    </p:spTree>
    <p:extLst>
      <p:ext uri="{BB962C8B-B14F-4D97-AF65-F5344CB8AC3E}">
        <p14:creationId xmlns:p14="http://schemas.microsoft.com/office/powerpoint/2010/main" val="245599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92067"/>
          </a:xfrm>
        </p:spPr>
        <p:txBody>
          <a:bodyPr rtlCol="0"/>
          <a:lstStyle/>
          <a:p>
            <a:pPr rtl="0"/>
            <a:r>
              <a:rPr lang="es-ES" dirty="0"/>
              <a:t>Train / </a:t>
            </a:r>
            <a:r>
              <a:rPr lang="es-ES" dirty="0" err="1"/>
              <a:t>Validation</a:t>
            </a:r>
            <a:r>
              <a:rPr lang="es-ES" dirty="0"/>
              <a:t> / Test</a:t>
            </a:r>
          </a:p>
        </p:txBody>
      </p:sp>
      <p:graphicFrame>
        <p:nvGraphicFramePr>
          <p:cNvPr id="11" name="Marcador de contenido 10" descr="Marcador de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68822"/>
              </p:ext>
            </p:extLst>
          </p:nvPr>
        </p:nvGraphicFramePr>
        <p:xfrm>
          <a:off x="206644" y="1273086"/>
          <a:ext cx="11778711" cy="5855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0B8EDF7A-2CC8-4C8A-898D-62745FB9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</p:spTree>
    <p:extLst>
      <p:ext uri="{BB962C8B-B14F-4D97-AF65-F5344CB8AC3E}">
        <p14:creationId xmlns:p14="http://schemas.microsoft.com/office/powerpoint/2010/main" val="249020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Marcador de contenido 10" descr="Marcador de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145323"/>
              </p:ext>
            </p:extLst>
          </p:nvPr>
        </p:nvGraphicFramePr>
        <p:xfrm>
          <a:off x="1" y="1177870"/>
          <a:ext cx="11778711" cy="548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E32BFBF-F39E-400F-B476-14D4CD70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28594"/>
          </a:xfrm>
        </p:spPr>
        <p:txBody>
          <a:bodyPr/>
          <a:lstStyle/>
          <a:p>
            <a:r>
              <a:rPr lang="es-ES" dirty="0"/>
              <a:t>Train / </a:t>
            </a:r>
            <a:r>
              <a:rPr lang="es-ES" dirty="0" err="1"/>
              <a:t>Validation</a:t>
            </a:r>
            <a:r>
              <a:rPr lang="es-ES" dirty="0"/>
              <a:t> / Test</a:t>
            </a:r>
            <a:br>
              <a:rPr lang="es-ES" dirty="0"/>
            </a:br>
            <a:endParaRPr lang="es-ES" dirty="0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0CB0745A-8C48-40FC-B27D-D6BFEE5E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10104644" cy="1562959"/>
          </a:xfrm>
        </p:spPr>
        <p:txBody>
          <a:bodyPr rtlCol="0"/>
          <a:lstStyle/>
          <a:p>
            <a:pPr rtl="0"/>
            <a:r>
              <a:rPr lang="es-ES" dirty="0"/>
              <a:t>Preprocesado y </a:t>
            </a:r>
            <a:r>
              <a:rPr lang="es-ES" dirty="0" err="1"/>
              <a:t>DataAugmentation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3356" y="1473752"/>
            <a:ext cx="10555218" cy="863769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s-ES" dirty="0"/>
              <a:t>El único preprocesado aplicado será una función que divida el valor de los píxeles entre 255, quedando así en un rango entre 0 y 1:</a:t>
            </a:r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56D0B9-B20E-4D1F-AC81-583DA784DE82}"/>
              </a:ext>
            </a:extLst>
          </p:cNvPr>
          <p:cNvSpPr txBox="1"/>
          <p:nvPr/>
        </p:nvSpPr>
        <p:spPr>
          <a:xfrm>
            <a:off x="457196" y="3827305"/>
            <a:ext cx="10754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Al tratarse de imágenes médicas, introduciremos pocas variaciones a través del Data Augmentation: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199926-91F6-463C-83D8-E7AACAB8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248825"/>
            <a:ext cx="3051037" cy="73112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D95A8DD-8244-417D-A8F9-6CEDD35B1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4355201"/>
            <a:ext cx="8271208" cy="1857071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D7BABB6-A817-48BD-BD07-1B642AF1EA81}"/>
              </a:ext>
            </a:extLst>
          </p:cNvPr>
          <p:cNvSpPr txBox="1"/>
          <p:nvPr/>
        </p:nvSpPr>
        <p:spPr>
          <a:xfrm>
            <a:off x="463894" y="3126467"/>
            <a:ext cx="10754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60000"/>
                  </a:schemeClr>
                </a:solidFill>
              </a:rPr>
              <a:t>A través del generador, definiremos el tamaño deseado de las imágenes a la entrada (128, 128).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23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Modelo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3356" y="1201003"/>
            <a:ext cx="10555218" cy="4790364"/>
          </a:xfrm>
          <a:noFill/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Al tratarse de imágenes, el modelo utilizado está formado por 2 partes: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500" dirty="0"/>
              <a:t>Capas Convolucionales: Se encargarán de extraer las principales características de las imágenes. Entre cada capa convolucional introducimos una capa de </a:t>
            </a:r>
            <a:r>
              <a:rPr lang="es-ES" sz="1500" dirty="0" err="1"/>
              <a:t>MaxPooling</a:t>
            </a:r>
            <a:r>
              <a:rPr lang="es-ES" sz="1500" dirty="0"/>
              <a:t> que nos reduzca las dimensiones. Composición:</a:t>
            </a:r>
          </a:p>
          <a:p>
            <a:pPr lvl="2"/>
            <a:r>
              <a:rPr lang="en-US" sz="1500" dirty="0"/>
              <a:t>Conv2D(filters=8,kernel_size=7, activation="</a:t>
            </a:r>
            <a:r>
              <a:rPr lang="en-US" sz="1500" dirty="0" err="1"/>
              <a:t>relu</a:t>
            </a:r>
            <a:r>
              <a:rPr lang="en-US" sz="1500" dirty="0"/>
              <a:t>", padding="same“)</a:t>
            </a:r>
          </a:p>
          <a:p>
            <a:pPr lvl="2"/>
            <a:r>
              <a:rPr lang="en-US" sz="1500" dirty="0"/>
              <a:t>Conv2D(filters=16,kernel_size=5, activation="</a:t>
            </a:r>
            <a:r>
              <a:rPr lang="en-US" sz="1500" dirty="0" err="1"/>
              <a:t>relu</a:t>
            </a:r>
            <a:r>
              <a:rPr lang="en-US" sz="1500" dirty="0"/>
              <a:t>", padding="same")</a:t>
            </a:r>
          </a:p>
          <a:p>
            <a:pPr lvl="2"/>
            <a:r>
              <a:rPr lang="en-US" sz="1500" dirty="0"/>
              <a:t>Conv2D(filters=32,kernel_size=3, activation="</a:t>
            </a:r>
            <a:r>
              <a:rPr lang="en-US" sz="1500" dirty="0" err="1"/>
              <a:t>relu</a:t>
            </a:r>
            <a:r>
              <a:rPr lang="en-US" sz="1500" dirty="0"/>
              <a:t>", padding="same")</a:t>
            </a:r>
          </a:p>
          <a:p>
            <a:pPr lvl="2"/>
            <a:r>
              <a:rPr lang="en-US" sz="1500" dirty="0"/>
              <a:t>Conv2D(filters=64,kernel_size=3, activation="</a:t>
            </a:r>
            <a:r>
              <a:rPr lang="en-US" sz="1500" dirty="0" err="1"/>
              <a:t>relu</a:t>
            </a:r>
            <a:r>
              <a:rPr lang="en-US" sz="1500" dirty="0"/>
              <a:t>", padding="same")</a:t>
            </a:r>
          </a:p>
          <a:p>
            <a:pPr lvl="2"/>
            <a:endParaRPr lang="es-ES" sz="1500" dirty="0"/>
          </a:p>
          <a:p>
            <a:pPr marL="914400" lvl="1" indent="-457200">
              <a:buFont typeface="+mj-lt"/>
              <a:buAutoNum type="arabicPeriod"/>
            </a:pPr>
            <a:r>
              <a:rPr lang="es-ES" sz="1500" dirty="0"/>
              <a:t>Capas Densas: Se encargarán de la clasificación de la imagen en healthy/tumor. Entre las capas densas introducimos </a:t>
            </a:r>
            <a:r>
              <a:rPr lang="es-ES" sz="1500" dirty="0" err="1"/>
              <a:t>BatchNormalization</a:t>
            </a:r>
            <a:r>
              <a:rPr lang="es-ES" sz="1500" dirty="0"/>
              <a:t> y un </a:t>
            </a:r>
            <a:r>
              <a:rPr lang="es-ES" sz="1500" dirty="0" err="1"/>
              <a:t>Dropout</a:t>
            </a:r>
            <a:r>
              <a:rPr lang="es-ES" sz="1500" dirty="0"/>
              <a:t> = 0.3. Composición:</a:t>
            </a:r>
          </a:p>
          <a:p>
            <a:pPr lvl="2"/>
            <a:r>
              <a:rPr lang="es-ES" sz="1500" dirty="0"/>
              <a:t>Dense(64, </a:t>
            </a:r>
            <a:r>
              <a:rPr lang="es-ES" sz="1500" dirty="0" err="1"/>
              <a:t>activation</a:t>
            </a:r>
            <a:r>
              <a:rPr lang="es-ES" sz="1500" dirty="0"/>
              <a:t>='</a:t>
            </a:r>
            <a:r>
              <a:rPr lang="es-ES" sz="1500" dirty="0" err="1"/>
              <a:t>relu</a:t>
            </a:r>
            <a:r>
              <a:rPr lang="es-ES" sz="1500" dirty="0"/>
              <a:t>’)</a:t>
            </a:r>
          </a:p>
          <a:p>
            <a:pPr lvl="2"/>
            <a:r>
              <a:rPr lang="es-ES" sz="1500" dirty="0"/>
              <a:t>Dense(64, </a:t>
            </a:r>
            <a:r>
              <a:rPr lang="es-ES" sz="1500" dirty="0" err="1"/>
              <a:t>activation</a:t>
            </a:r>
            <a:r>
              <a:rPr lang="es-ES" sz="1500" dirty="0"/>
              <a:t>="</a:t>
            </a:r>
            <a:r>
              <a:rPr lang="es-ES" sz="1500" dirty="0" err="1"/>
              <a:t>relu</a:t>
            </a:r>
            <a:r>
              <a:rPr lang="es-ES" sz="1500" dirty="0"/>
              <a:t>")</a:t>
            </a:r>
          </a:p>
          <a:p>
            <a:pPr lvl="2"/>
            <a:r>
              <a:rPr lang="es-ES" sz="1500" dirty="0"/>
              <a:t>Dense(2, </a:t>
            </a:r>
            <a:r>
              <a:rPr lang="es-ES" sz="1500" dirty="0" err="1"/>
              <a:t>activation</a:t>
            </a:r>
            <a:r>
              <a:rPr lang="es-ES" sz="1500" dirty="0"/>
              <a:t>="</a:t>
            </a:r>
            <a:r>
              <a:rPr lang="es-ES" sz="1500" dirty="0" err="1"/>
              <a:t>softmax</a:t>
            </a:r>
            <a:r>
              <a:rPr lang="es-ES" sz="15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28064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Modelo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C933191C-4D26-4BEA-B11A-68AE26BA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19" y="289664"/>
            <a:ext cx="8362132" cy="59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62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10104644" cy="1562959"/>
          </a:xfrm>
        </p:spPr>
        <p:txBody>
          <a:bodyPr rtlCol="0"/>
          <a:lstStyle/>
          <a:p>
            <a:pPr rtl="0"/>
            <a:r>
              <a:rPr lang="es-ES" dirty="0"/>
              <a:t>Entrenamiento y Evaluación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180907"/>
            <a:ext cx="10555218" cy="1307275"/>
          </a:xfrm>
          <a:noFill/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70000"/>
              </a:lnSpc>
            </a:pPr>
            <a:r>
              <a:rPr lang="es-ES" dirty="0"/>
              <a:t>Epochs: 50</a:t>
            </a:r>
          </a:p>
          <a:p>
            <a:pPr rtl="0">
              <a:lnSpc>
                <a:spcPct val="70000"/>
              </a:lnSpc>
            </a:pPr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= 64</a:t>
            </a:r>
          </a:p>
          <a:p>
            <a:pPr>
              <a:lnSpc>
                <a:spcPct val="70000"/>
              </a:lnSpc>
            </a:pPr>
            <a:r>
              <a:rPr lang="es-ES" dirty="0"/>
              <a:t>Optimizador: Adam </a:t>
            </a:r>
            <a:r>
              <a:rPr lang="es-ES" dirty="0">
                <a:sym typeface="Wingdings" panose="05000000000000000000" pitchFamily="2" charset="2"/>
              </a:rPr>
              <a:t> Learning rate = 0.001 </a:t>
            </a:r>
            <a:endParaRPr lang="es-ES" dirty="0"/>
          </a:p>
          <a:p>
            <a:pPr rtl="0">
              <a:lnSpc>
                <a:spcPct val="70000"/>
              </a:lnSpc>
            </a:pPr>
            <a:r>
              <a:rPr lang="es-ES" dirty="0" err="1"/>
              <a:t>Loss</a:t>
            </a:r>
            <a:r>
              <a:rPr lang="es-ES" dirty="0"/>
              <a:t>: </a:t>
            </a:r>
            <a:r>
              <a:rPr lang="es-ES" dirty="0" err="1"/>
              <a:t>categorical_crossentropy</a:t>
            </a: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EED2FB-E5A4-4E46-9AF5-C16E86A3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9" y="2650002"/>
            <a:ext cx="6570932" cy="33442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9DBB79-4CAD-4674-81BB-5F595B5BC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51" y="2648704"/>
            <a:ext cx="3976734" cy="273723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C7FD377-7C0A-4865-8EED-8E518A7E0F65}"/>
              </a:ext>
            </a:extLst>
          </p:cNvPr>
          <p:cNvSpPr txBox="1"/>
          <p:nvPr/>
        </p:nvSpPr>
        <p:spPr>
          <a:xfrm>
            <a:off x="7305686" y="5558242"/>
            <a:ext cx="380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alpha val="60000"/>
                  </a:schemeClr>
                </a:solidFill>
              </a:rPr>
              <a:t>Test accuracy = 94’52%</a:t>
            </a:r>
          </a:p>
        </p:txBody>
      </p:sp>
    </p:spTree>
    <p:extLst>
      <p:ext uri="{BB962C8B-B14F-4D97-AF65-F5344CB8AC3E}">
        <p14:creationId xmlns:p14="http://schemas.microsoft.com/office/powerpoint/2010/main" val="24657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56" y="412278"/>
            <a:ext cx="10104644" cy="1562959"/>
          </a:xfrm>
        </p:spPr>
        <p:txBody>
          <a:bodyPr rtlCol="0"/>
          <a:lstStyle/>
          <a:p>
            <a:pPr rtl="0"/>
            <a:r>
              <a:rPr lang="es-ES" dirty="0"/>
              <a:t>Entrenamiento y Evaluación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Máster en Inteligencia Artificial Avanzada y Aplicada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180907"/>
            <a:ext cx="10555218" cy="1307275"/>
          </a:xfrm>
          <a:noFill/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70000"/>
              </a:lnSpc>
            </a:pPr>
            <a:r>
              <a:rPr lang="es-ES" dirty="0"/>
              <a:t>Epochs: 50</a:t>
            </a:r>
          </a:p>
          <a:p>
            <a:pPr rtl="0">
              <a:lnSpc>
                <a:spcPct val="70000"/>
              </a:lnSpc>
            </a:pPr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= 64</a:t>
            </a:r>
          </a:p>
          <a:p>
            <a:pPr>
              <a:lnSpc>
                <a:spcPct val="70000"/>
              </a:lnSpc>
            </a:pPr>
            <a:r>
              <a:rPr lang="es-ES" dirty="0"/>
              <a:t>Optimizador: Adam </a:t>
            </a:r>
            <a:r>
              <a:rPr lang="es-ES" dirty="0">
                <a:sym typeface="Wingdings" panose="05000000000000000000" pitchFamily="2" charset="2"/>
              </a:rPr>
              <a:t> Learning rate = 0.001 </a:t>
            </a:r>
            <a:endParaRPr lang="es-ES" dirty="0"/>
          </a:p>
          <a:p>
            <a:pPr rtl="0">
              <a:lnSpc>
                <a:spcPct val="70000"/>
              </a:lnSpc>
            </a:pPr>
            <a:r>
              <a:rPr lang="es-ES" dirty="0" err="1"/>
              <a:t>Loss</a:t>
            </a:r>
            <a:r>
              <a:rPr lang="es-ES" dirty="0"/>
              <a:t>: </a:t>
            </a:r>
            <a:r>
              <a:rPr lang="es-ES" dirty="0" err="1"/>
              <a:t>categorical_crossentropy</a:t>
            </a: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FF0DCC-1E46-4A3D-8A4B-A55957C3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52" y="2743867"/>
            <a:ext cx="5023448" cy="34860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E74070-4A87-4728-8D43-2F67C2A0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35" y="2743866"/>
            <a:ext cx="5023448" cy="34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{030E0D92-A75F-46E9-8E8C-3458A04F69D4}tf33713516_win32</Template>
  <TotalTime>21350</TotalTime>
  <Words>800</Words>
  <Application>Microsoft Office PowerPoint</Application>
  <PresentationFormat>Panorámica</PresentationFormat>
  <Paragraphs>159</Paragraphs>
  <Slides>24</Slides>
  <Notes>21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Walbaum Display</vt:lpstr>
      <vt:lpstr>3DFloatVTI</vt:lpstr>
      <vt:lpstr>Detección de tumor en escáner cerebral mediante técnicas de Machine Learning</vt:lpstr>
      <vt:lpstr>Dataset</vt:lpstr>
      <vt:lpstr>Train / Validation / Test</vt:lpstr>
      <vt:lpstr>Train / Validation / Test </vt:lpstr>
      <vt:lpstr>Preprocesado y DataAugmentation</vt:lpstr>
      <vt:lpstr>Modelo</vt:lpstr>
      <vt:lpstr>Modelo</vt:lpstr>
      <vt:lpstr>Entrenamiento y Evaluación</vt:lpstr>
      <vt:lpstr>Entrenamiento y Evaluación</vt:lpstr>
      <vt:lpstr>Feature Maps</vt:lpstr>
      <vt:lpstr>Feature Maps</vt:lpstr>
      <vt:lpstr>Heat Maps</vt:lpstr>
      <vt:lpstr>Heat Maps</vt:lpstr>
      <vt:lpstr>Heat Maps</vt:lpstr>
      <vt:lpstr>Heat Maps</vt:lpstr>
      <vt:lpstr>Mayores Confusiones - Healthy</vt:lpstr>
      <vt:lpstr>Mayores Confusiones - Healthy</vt:lpstr>
      <vt:lpstr>Mayores Confusiones - Tumor</vt:lpstr>
      <vt:lpstr>Mayores Confusiones - Tumor</vt:lpstr>
      <vt:lpstr>Transfer Learning – ResNet50</vt:lpstr>
      <vt:lpstr>Transfer Learning – ResNet50</vt:lpstr>
      <vt:lpstr>Posibles mejoras</vt:lpstr>
      <vt:lpstr>Gracias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tumor en escáner cerebral mediante técnicas de Machine Learning</dc:title>
  <dc:creator>Héctor Jordà López</dc:creator>
  <cp:lastModifiedBy>Héctor Jordà López</cp:lastModifiedBy>
  <cp:revision>18</cp:revision>
  <dcterms:created xsi:type="dcterms:W3CDTF">2022-03-23T11:09:04Z</dcterms:created>
  <dcterms:modified xsi:type="dcterms:W3CDTF">2022-04-07T06:59:13Z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