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0" r:id="rId6"/>
    <p:sldId id="259" r:id="rId7"/>
    <p:sldId id="260" r:id="rId8"/>
    <p:sldId id="256" r:id="rId9"/>
    <p:sldId id="258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89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7F18275-5EDC-4598-9D47-F68ADE58B7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1198CC-0CA5-4305-A175-78A63F379F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EF67E-234E-4A3A-8CB5-376FECEBF29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7CE072-FA8A-4871-9241-8B58F5E7F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A57661-B7EA-4C03-9F0A-0B7D53B7B9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63CB-F003-44EB-8C78-70D240820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3FBB-E204-4EE9-A01E-224664099C9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A40E-6170-4873-86F7-EF21F356E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D4D620-AF9B-44F9-914F-BA1F1B4759C0}"/>
              </a:ext>
            </a:extLst>
          </p:cNvPr>
          <p:cNvSpPr/>
          <p:nvPr userDrawn="1"/>
        </p:nvSpPr>
        <p:spPr>
          <a:xfrm>
            <a:off x="42672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01B1473-4A32-4480-8D0E-E45BAABAE89F}"/>
              </a:ext>
            </a:extLst>
          </p:cNvPr>
          <p:cNvSpPr/>
          <p:nvPr userDrawn="1"/>
        </p:nvSpPr>
        <p:spPr>
          <a:xfrm>
            <a:off x="60960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B3BE92A-B011-4D2F-A4A4-1EA9EBB57E5A}"/>
              </a:ext>
            </a:extLst>
          </p:cNvPr>
          <p:cNvSpPr/>
          <p:nvPr userDrawn="1"/>
        </p:nvSpPr>
        <p:spPr>
          <a:xfrm>
            <a:off x="42672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70BAB3-6B7B-4750-8530-3A27FAA36546}"/>
              </a:ext>
            </a:extLst>
          </p:cNvPr>
          <p:cNvSpPr/>
          <p:nvPr userDrawn="1"/>
        </p:nvSpPr>
        <p:spPr>
          <a:xfrm>
            <a:off x="60960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7E57AB-2E34-468C-BC9D-A80C8DD900A6}"/>
              </a:ext>
            </a:extLst>
          </p:cNvPr>
          <p:cNvSpPr/>
          <p:nvPr userDrawn="1"/>
        </p:nvSpPr>
        <p:spPr>
          <a:xfrm>
            <a:off x="24384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81BA38-2A0E-4F5E-925F-F0D08FB13C7F}"/>
              </a:ext>
            </a:extLst>
          </p:cNvPr>
          <p:cNvSpPr/>
          <p:nvPr userDrawn="1"/>
        </p:nvSpPr>
        <p:spPr>
          <a:xfrm>
            <a:off x="24384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325C28F-E566-4931-843A-7AACFF507E88}"/>
              </a:ext>
            </a:extLst>
          </p:cNvPr>
          <p:cNvSpPr/>
          <p:nvPr userDrawn="1"/>
        </p:nvSpPr>
        <p:spPr>
          <a:xfrm>
            <a:off x="79248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83B49B4-28C7-4290-866E-DFE815052070}"/>
              </a:ext>
            </a:extLst>
          </p:cNvPr>
          <p:cNvSpPr/>
          <p:nvPr userDrawn="1"/>
        </p:nvSpPr>
        <p:spPr>
          <a:xfrm>
            <a:off x="79248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F1611E-6791-4AA5-B85C-4FA9496C8ECC}"/>
              </a:ext>
            </a:extLst>
          </p:cNvPr>
          <p:cNvSpPr/>
          <p:nvPr userDrawn="1"/>
        </p:nvSpPr>
        <p:spPr>
          <a:xfrm>
            <a:off x="9753600" y="1600200"/>
            <a:ext cx="1828800" cy="18288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3CC5EDC-22AA-488B-B198-68A50B792069}"/>
              </a:ext>
            </a:extLst>
          </p:cNvPr>
          <p:cNvSpPr/>
          <p:nvPr userDrawn="1"/>
        </p:nvSpPr>
        <p:spPr>
          <a:xfrm>
            <a:off x="97536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121A8E-94B0-42E5-A4F5-5E19CF652210}"/>
              </a:ext>
            </a:extLst>
          </p:cNvPr>
          <p:cNvSpPr/>
          <p:nvPr userDrawn="1"/>
        </p:nvSpPr>
        <p:spPr>
          <a:xfrm>
            <a:off x="609600" y="1600200"/>
            <a:ext cx="1828800" cy="1828800"/>
          </a:xfrm>
          <a:prstGeom prst="rect">
            <a:avLst/>
          </a:prstGeom>
          <a:solidFill>
            <a:srgbClr val="FDF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6B3948C-B243-492A-B2B6-ADADCE493671}"/>
              </a:ext>
            </a:extLst>
          </p:cNvPr>
          <p:cNvSpPr/>
          <p:nvPr userDrawn="1"/>
        </p:nvSpPr>
        <p:spPr>
          <a:xfrm>
            <a:off x="609600" y="3429000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3A2A81A-099D-4A7F-9F85-23E9435B3D0C}"/>
              </a:ext>
            </a:extLst>
          </p:cNvPr>
          <p:cNvSpPr/>
          <p:nvPr userDrawn="1"/>
        </p:nvSpPr>
        <p:spPr>
          <a:xfrm>
            <a:off x="609600" y="-22860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8A4303A-7D93-40B0-B651-29CEEA7F4340}"/>
              </a:ext>
            </a:extLst>
          </p:cNvPr>
          <p:cNvSpPr/>
          <p:nvPr userDrawn="1"/>
        </p:nvSpPr>
        <p:spPr>
          <a:xfrm>
            <a:off x="2441448" y="-228600"/>
            <a:ext cx="1828800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45F1DD1-F54A-4F9C-ABB5-79390F1CB164}"/>
              </a:ext>
            </a:extLst>
          </p:cNvPr>
          <p:cNvSpPr/>
          <p:nvPr userDrawn="1"/>
        </p:nvSpPr>
        <p:spPr>
          <a:xfrm>
            <a:off x="42702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0900FB-96F3-4495-92A6-94A915BF7BD1}"/>
              </a:ext>
            </a:extLst>
          </p:cNvPr>
          <p:cNvSpPr/>
          <p:nvPr userDrawn="1"/>
        </p:nvSpPr>
        <p:spPr>
          <a:xfrm>
            <a:off x="60990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4233118-125A-46A7-B233-C30792649214}"/>
              </a:ext>
            </a:extLst>
          </p:cNvPr>
          <p:cNvSpPr/>
          <p:nvPr userDrawn="1"/>
        </p:nvSpPr>
        <p:spPr>
          <a:xfrm>
            <a:off x="7927848" y="-228600"/>
            <a:ext cx="18288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70D653F-85D1-499F-89CE-9E069E19A123}"/>
              </a:ext>
            </a:extLst>
          </p:cNvPr>
          <p:cNvSpPr/>
          <p:nvPr userDrawn="1"/>
        </p:nvSpPr>
        <p:spPr>
          <a:xfrm>
            <a:off x="97566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B42D977-D3ED-4DF1-B38F-5237A2F22566}"/>
              </a:ext>
            </a:extLst>
          </p:cNvPr>
          <p:cNvSpPr/>
          <p:nvPr userDrawn="1"/>
        </p:nvSpPr>
        <p:spPr>
          <a:xfrm>
            <a:off x="609600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125E9A-5F44-459E-854A-06DAEA69D007}"/>
              </a:ext>
            </a:extLst>
          </p:cNvPr>
          <p:cNvSpPr/>
          <p:nvPr userDrawn="1"/>
        </p:nvSpPr>
        <p:spPr>
          <a:xfrm>
            <a:off x="2441448" y="5257800"/>
            <a:ext cx="18288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4F7D84D-CBA5-4CF7-85D2-57673C75F93E}"/>
              </a:ext>
            </a:extLst>
          </p:cNvPr>
          <p:cNvSpPr/>
          <p:nvPr userDrawn="1"/>
        </p:nvSpPr>
        <p:spPr>
          <a:xfrm>
            <a:off x="42702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68A0796-4C04-4A64-B2CE-22230FCD10F9}"/>
              </a:ext>
            </a:extLst>
          </p:cNvPr>
          <p:cNvSpPr/>
          <p:nvPr userDrawn="1"/>
        </p:nvSpPr>
        <p:spPr>
          <a:xfrm>
            <a:off x="60990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6CE728D-C95A-4F9F-A0D1-829823DBA1C0}"/>
              </a:ext>
            </a:extLst>
          </p:cNvPr>
          <p:cNvSpPr/>
          <p:nvPr userDrawn="1"/>
        </p:nvSpPr>
        <p:spPr>
          <a:xfrm>
            <a:off x="7927848" y="5257800"/>
            <a:ext cx="1828800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8E96C18-518C-4F34-BF9F-51104FDD2D25}"/>
              </a:ext>
            </a:extLst>
          </p:cNvPr>
          <p:cNvSpPr/>
          <p:nvPr userDrawn="1"/>
        </p:nvSpPr>
        <p:spPr>
          <a:xfrm>
            <a:off x="9756648" y="52578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D55A72-38BF-44CD-B5AF-0525F43B527E}"/>
              </a:ext>
            </a:extLst>
          </p:cNvPr>
          <p:cNvSpPr/>
          <p:nvPr userDrawn="1"/>
        </p:nvSpPr>
        <p:spPr>
          <a:xfrm>
            <a:off x="11585448" y="-228600"/>
            <a:ext cx="1828800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B4BA3E0-575E-452F-9634-5A32F801B701}"/>
              </a:ext>
            </a:extLst>
          </p:cNvPr>
          <p:cNvSpPr/>
          <p:nvPr userDrawn="1"/>
        </p:nvSpPr>
        <p:spPr>
          <a:xfrm>
            <a:off x="11585448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4039F2C-F8AB-416F-A900-DA3727505E3D}"/>
              </a:ext>
            </a:extLst>
          </p:cNvPr>
          <p:cNvSpPr/>
          <p:nvPr userDrawn="1"/>
        </p:nvSpPr>
        <p:spPr>
          <a:xfrm>
            <a:off x="11585448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944A2B3-4B8E-4C21-9AAA-DA3CF2AE5D71}"/>
              </a:ext>
            </a:extLst>
          </p:cNvPr>
          <p:cNvSpPr/>
          <p:nvPr userDrawn="1"/>
        </p:nvSpPr>
        <p:spPr>
          <a:xfrm>
            <a:off x="115854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1D3BF9E-D73A-49B7-81CD-BE460ACB10B7}"/>
              </a:ext>
            </a:extLst>
          </p:cNvPr>
          <p:cNvSpPr/>
          <p:nvPr userDrawn="1"/>
        </p:nvSpPr>
        <p:spPr>
          <a:xfrm>
            <a:off x="-1225296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C1CE43B-39F6-4B06-8384-1FD29B4675F6}"/>
              </a:ext>
            </a:extLst>
          </p:cNvPr>
          <p:cNvSpPr/>
          <p:nvPr userDrawn="1"/>
        </p:nvSpPr>
        <p:spPr>
          <a:xfrm>
            <a:off x="-1225296" y="1600200"/>
            <a:ext cx="18288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A0856DC-46AF-4C27-85CD-40BD3F4C225F}"/>
              </a:ext>
            </a:extLst>
          </p:cNvPr>
          <p:cNvSpPr/>
          <p:nvPr userDrawn="1"/>
        </p:nvSpPr>
        <p:spPr>
          <a:xfrm>
            <a:off x="-1225296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FE5F041-595C-4452-B161-EB200B286B30}"/>
              </a:ext>
            </a:extLst>
          </p:cNvPr>
          <p:cNvSpPr/>
          <p:nvPr userDrawn="1"/>
        </p:nvSpPr>
        <p:spPr>
          <a:xfrm>
            <a:off x="-1225296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D733AC8-963F-4887-B6EC-1025926E684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19058" y="4197416"/>
            <a:ext cx="2353884" cy="0"/>
          </a:xfrm>
          <a:prstGeom prst="line">
            <a:avLst/>
          </a:prstGeom>
          <a:ln w="1270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C909B-8722-4A38-AD58-E849DFA65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1104" y="2368616"/>
            <a:ext cx="3657600" cy="1706074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39580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4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6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7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8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9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5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6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7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8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9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4" nodeType="withEffect">
                                  <p:stCondLst>
                                    <p:cond delay="354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6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7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8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9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2" grpId="0"/>
      <p:bldP spid="2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mond 26">
            <a:extLst>
              <a:ext uri="{FF2B5EF4-FFF2-40B4-BE49-F238E27FC236}">
                <a16:creationId xmlns:a16="http://schemas.microsoft.com/office/drawing/2014/main" xmlns="" id="{239F7AA4-2D43-4BCB-BF16-CC8ED5C11C06}"/>
              </a:ext>
            </a:extLst>
          </p:cNvPr>
          <p:cNvSpPr>
            <a:spLocks noChangeAspect="1"/>
          </p:cNvSpPr>
          <p:nvPr userDrawn="1"/>
        </p:nvSpPr>
        <p:spPr>
          <a:xfrm>
            <a:off x="10661904" y="2577165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xmlns="" id="{E36BE92B-B8B8-46ED-9916-9CF1DE781E51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4187952"/>
            <a:ext cx="1600200" cy="16002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1890491F-A8C8-4CD9-B9DA-66F985F0F939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941832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xmlns="" id="{45B9E38A-CAC0-440D-AE24-F2E889796CEF}"/>
              </a:ext>
            </a:extLst>
          </p:cNvPr>
          <p:cNvSpPr>
            <a:spLocks noChangeAspect="1"/>
          </p:cNvSpPr>
          <p:nvPr userDrawn="1"/>
        </p:nvSpPr>
        <p:spPr>
          <a:xfrm>
            <a:off x="1490472" y="4187952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xmlns="" id="{41520CD4-77DD-4940-B859-B80C6B496A83}"/>
              </a:ext>
            </a:extLst>
          </p:cNvPr>
          <p:cNvSpPr>
            <a:spLocks noChangeAspect="1"/>
          </p:cNvSpPr>
          <p:nvPr userDrawn="1"/>
        </p:nvSpPr>
        <p:spPr>
          <a:xfrm>
            <a:off x="-84994" y="2570169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xmlns="" id="{1BCDF2FB-7A60-4C66-8F7B-E075C795C1D5}"/>
              </a:ext>
            </a:extLst>
          </p:cNvPr>
          <p:cNvSpPr>
            <a:spLocks noChangeAspect="1"/>
          </p:cNvSpPr>
          <p:nvPr userDrawn="1"/>
        </p:nvSpPr>
        <p:spPr>
          <a:xfrm>
            <a:off x="1472184" y="941832"/>
            <a:ext cx="1600200" cy="1600200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0FEF2CCD-FA67-AD4C-90A4-337907350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228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CACD5791-03B1-B448-A1F2-6E17E58441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51244"/>
          </a:xfrm>
          <a:prstGeom prst="rect">
            <a:avLst/>
          </a:prstGeom>
        </p:spPr>
      </p:pic>
      <p:sp>
        <p:nvSpPr>
          <p:cNvPr id="2" name="Graphic 11">
            <a:extLst>
              <a:ext uri="{FF2B5EF4-FFF2-40B4-BE49-F238E27FC236}">
                <a16:creationId xmlns:a16="http://schemas.microsoft.com/office/drawing/2014/main" xmlns="" id="{F999B271-6869-6B49-92E2-BB4C25CD8AD6}"/>
              </a:ext>
            </a:extLst>
          </p:cNvPr>
          <p:cNvSpPr/>
          <p:nvPr/>
        </p:nvSpPr>
        <p:spPr>
          <a:xfrm>
            <a:off x="-197939" y="1673506"/>
            <a:ext cx="12577905" cy="3412175"/>
          </a:xfrm>
          <a:custGeom>
            <a:avLst/>
            <a:gdLst>
              <a:gd name="connsiteX0" fmla="*/ 12406774 w 12577905"/>
              <a:gd name="connsiteY0" fmla="*/ 179019 h 3412175"/>
              <a:gd name="connsiteX1" fmla="*/ 9347750 w 12577905"/>
              <a:gd name="connsiteY1" fmla="*/ 3238674 h 3412175"/>
              <a:gd name="connsiteX2" fmla="*/ 6289900 w 12577905"/>
              <a:gd name="connsiteY2" fmla="*/ 179019 h 3412175"/>
              <a:gd name="connsiteX3" fmla="*/ 3230876 w 12577905"/>
              <a:gd name="connsiteY3" fmla="*/ 3238674 h 3412175"/>
              <a:gd name="connsiteX4" fmla="*/ 179107 w 12577905"/>
              <a:gd name="connsiteY4" fmla="*/ 184671 h 341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05" h="3412175">
                <a:moveTo>
                  <a:pt x="12406774" y="179019"/>
                </a:moveTo>
                <a:lnTo>
                  <a:pt x="9347750" y="3238674"/>
                </a:lnTo>
                <a:lnTo>
                  <a:pt x="6289900" y="179019"/>
                </a:lnTo>
                <a:lnTo>
                  <a:pt x="3230876" y="3238674"/>
                </a:lnTo>
                <a:lnTo>
                  <a:pt x="179107" y="184671"/>
                </a:lnTo>
              </a:path>
            </a:pathLst>
          </a:custGeom>
          <a:noFill/>
          <a:ln w="213217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Graphic 9">
            <a:extLst>
              <a:ext uri="{FF2B5EF4-FFF2-40B4-BE49-F238E27FC236}">
                <a16:creationId xmlns:a16="http://schemas.microsoft.com/office/drawing/2014/main" xmlns="" id="{0D74884F-79A7-6A4E-A240-70D5AA177CA7}"/>
              </a:ext>
            </a:extLst>
          </p:cNvPr>
          <p:cNvSpPr/>
          <p:nvPr/>
        </p:nvSpPr>
        <p:spPr>
          <a:xfrm>
            <a:off x="-198116" y="1633376"/>
            <a:ext cx="12577951" cy="3416058"/>
          </a:xfrm>
          <a:custGeom>
            <a:avLst/>
            <a:gdLst>
              <a:gd name="connsiteX0" fmla="*/ 179413 w 12577950"/>
              <a:gd name="connsiteY0" fmla="*/ 3236854 h 3416057"/>
              <a:gd name="connsiteX1" fmla="*/ 3229086 w 12577950"/>
              <a:gd name="connsiteY1" fmla="*/ 179376 h 3416057"/>
              <a:gd name="connsiteX2" fmla="*/ 6301608 w 12577950"/>
              <a:gd name="connsiteY2" fmla="*/ 3236854 h 3416057"/>
              <a:gd name="connsiteX3" fmla="*/ 9351173 w 12577950"/>
              <a:gd name="connsiteY3" fmla="*/ 179376 h 3416057"/>
              <a:gd name="connsiteX4" fmla="*/ 12403515 w 12577950"/>
              <a:gd name="connsiteY4" fmla="*/ 3219561 h 341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50" h="3416057">
                <a:moveTo>
                  <a:pt x="179413" y="3236854"/>
                </a:moveTo>
                <a:lnTo>
                  <a:pt x="3229086" y="179376"/>
                </a:lnTo>
                <a:lnTo>
                  <a:pt x="6301608" y="3236854"/>
                </a:lnTo>
                <a:lnTo>
                  <a:pt x="9351173" y="179376"/>
                </a:lnTo>
                <a:lnTo>
                  <a:pt x="12403515" y="3219561"/>
                </a:lnTo>
              </a:path>
            </a:pathLst>
          </a:custGeom>
          <a:noFill/>
          <a:ln w="213399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ow Diamond">
            <a:extLst>
              <a:ext uri="{FF2B5EF4-FFF2-40B4-BE49-F238E27FC236}">
                <a16:creationId xmlns:a16="http://schemas.microsoft.com/office/drawing/2014/main" xmlns="" id="{754C3CA6-9BE1-470B-961A-F37FE53DA704}"/>
              </a:ext>
            </a:extLst>
          </p:cNvPr>
          <p:cNvSpPr/>
          <p:nvPr userDrawn="1"/>
        </p:nvSpPr>
        <p:spPr>
          <a:xfrm>
            <a:off x="1593682" y="-1149518"/>
            <a:ext cx="9004635" cy="9004635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43ECAC71-F538-43BF-B124-4CD821EF7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7659" y="2968342"/>
            <a:ext cx="5486400" cy="746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7F7B7238-9C5D-4CE1-9708-8B1762AFD8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7659" y="4679824"/>
            <a:ext cx="5486400" cy="746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DF32274B-4378-47A1-A6CE-EDCD56006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704" y="1325880"/>
            <a:ext cx="5486400" cy="749808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Add a Slide Title - 1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2AB59A1-06C5-4440-B3BE-11F6BC8D8749}"/>
              </a:ext>
            </a:extLst>
          </p:cNvPr>
          <p:cNvCxnSpPr>
            <a:cxnSpLocks/>
          </p:cNvCxnSpPr>
          <p:nvPr userDrawn="1"/>
        </p:nvCxnSpPr>
        <p:spPr>
          <a:xfrm>
            <a:off x="4107200" y="2511286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477A2E5-683D-4A17-B4ED-3D5532DE3B78}"/>
              </a:ext>
            </a:extLst>
          </p:cNvPr>
          <p:cNvCxnSpPr>
            <a:cxnSpLocks/>
          </p:cNvCxnSpPr>
          <p:nvPr userDrawn="1"/>
        </p:nvCxnSpPr>
        <p:spPr>
          <a:xfrm>
            <a:off x="4107200" y="4187952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2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3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4" nodeType="withEffect">
                                  <p:stCondLst>
                                    <p:cond delay="4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9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9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5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7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9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5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7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9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6" presetClass="exit" presetSubtype="2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7750"/>
                            </p:stCondLst>
                            <p:childTnLst>
                              <p:par>
                                <p:cTn id="253" presetID="16" presetClass="exit" presetSubtype="3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  <p:bldP spid="25" grpId="9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" grpId="0" animBg="1"/>
      <p:bldP spid="2" grpId="1" animBg="1"/>
      <p:bldP spid="3" grpId="0" animBg="1"/>
      <p:bldP spid="3" grpId="1" animBg="1"/>
      <p:bldP spid="11" grpId="0" animBg="1"/>
      <p:bldP spid="11" grpId="1" animBg="1"/>
      <p:bldP spid="16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37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2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3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42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/>
      <p:bldP spid="18" grpId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813F0-7BBB-445F-A05D-1089F71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shmoreno02/NotesAp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6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Database Migrations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96225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dirty="0" smtClean="0"/>
              <a:t>Allow easy modification of database schema between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dirty="0" smtClean="0"/>
              <a:t>Modifies database schema (table structure) without the need for manually tinkering with the database vendor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dirty="0" smtClean="0"/>
              <a:t>Also easily creates tables in the database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5713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Authentication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23262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dirty="0" err="1" smtClean="0"/>
              <a:t>Laravel</a:t>
            </a:r>
            <a:r>
              <a:rPr lang="en-PH" sz="2400" dirty="0" smtClean="0"/>
              <a:t> provides built-in user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dirty="0" smtClean="0"/>
              <a:t>Built-in login/logout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400" dirty="0" smtClean="0"/>
              <a:t>Automatically retrieves authenticated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2496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PH" dirty="0" smtClean="0"/>
              <a:t>Let’s start coding!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PH" sz="2800" dirty="0" smtClean="0"/>
              <a:t>Simple Notes application using </a:t>
            </a:r>
            <a:r>
              <a:rPr lang="en-PH" sz="2800" dirty="0" err="1" smtClean="0"/>
              <a:t>Laravel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129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778" y="2335593"/>
            <a:ext cx="10515600" cy="2236407"/>
          </a:xfrm>
        </p:spPr>
        <p:txBody>
          <a:bodyPr/>
          <a:lstStyle/>
          <a:p>
            <a:r>
              <a:rPr lang="en-PH" dirty="0" smtClean="0"/>
              <a:t>Code and instructions will be posted on:</a:t>
            </a:r>
            <a:br>
              <a:rPr lang="en-PH" dirty="0" smtClean="0"/>
            </a:br>
            <a:r>
              <a:rPr lang="en-PH" dirty="0"/>
              <a:t/>
            </a:r>
            <a:br>
              <a:rPr lang="en-PH" dirty="0"/>
            </a:br>
            <a:r>
              <a:rPr lang="en-PH" dirty="0" smtClean="0">
                <a:hlinkClick r:id="rId2"/>
              </a:rPr>
              <a:t>https://github.com/trishmoreno02/NotesApp</a:t>
            </a:r>
            <a:r>
              <a:rPr lang="en-PH" dirty="0" smtClean="0"/>
              <a:t/>
            </a:r>
            <a:br>
              <a:rPr lang="en-PH" dirty="0" smtClean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1311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Take-Home Activity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1017431" y="1558344"/>
            <a:ext cx="810081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 smtClean="0"/>
              <a:t>Create </a:t>
            </a:r>
            <a:r>
              <a:rPr lang="en-PH" sz="3200" u="sng" dirty="0" smtClean="0"/>
              <a:t>any</a:t>
            </a:r>
            <a:r>
              <a:rPr lang="en-PH" sz="3200" dirty="0" smtClean="0"/>
              <a:t> CRUD application using </a:t>
            </a:r>
            <a:r>
              <a:rPr lang="en-PH" sz="3200" dirty="0" err="1" smtClean="0"/>
              <a:t>Laravel</a:t>
            </a:r>
            <a:endParaRPr lang="en-PH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 smtClean="0"/>
              <a:t>Group yourselves in 3-5 members</a:t>
            </a:r>
            <a:endParaRPr lang="en-PH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 smtClean="0"/>
              <a:t>Be </a:t>
            </a:r>
            <a:r>
              <a:rPr lang="en-PH" sz="3200" dirty="0" smtClean="0"/>
              <a:t>creative!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42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2078015"/>
            <a:ext cx="10515600" cy="1325563"/>
          </a:xfrm>
        </p:spPr>
        <p:txBody>
          <a:bodyPr/>
          <a:lstStyle/>
          <a:p>
            <a:pPr algn="ctr"/>
            <a:r>
              <a:rPr lang="en-PH" dirty="0" smtClean="0"/>
              <a:t>Don’t forget to download </a:t>
            </a:r>
            <a:r>
              <a:rPr lang="en-PH" dirty="0" err="1" smtClean="0"/>
              <a:t>Kahoot</a:t>
            </a:r>
            <a:r>
              <a:rPr lang="en-PH" dirty="0" smtClean="0"/>
              <a:t>!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62" y="2992660"/>
            <a:ext cx="3343275" cy="1362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4362" y="4765183"/>
            <a:ext cx="35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Winners get special prizes </a:t>
            </a:r>
            <a:r>
              <a:rPr lang="en-PH" dirty="0" smtClean="0">
                <a:sym typeface="Wingdings" panose="05000000000000000000" pitchFamily="2" charset="2"/>
              </a:rPr>
              <a:t>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457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Before I begin…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851452" y="1321356"/>
            <a:ext cx="9591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/>
              <a:t>Introduce yourself!</a:t>
            </a:r>
          </a:p>
          <a:p>
            <a:endParaRPr lang="en-PH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 smtClean="0"/>
              <a:t>Hobbies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 smtClean="0"/>
              <a:t>Programming languages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 smtClean="0"/>
              <a:t>How do you imagine your career after graduation?</a:t>
            </a:r>
          </a:p>
        </p:txBody>
      </p:sp>
    </p:spTree>
    <p:extLst>
      <p:ext uri="{BB962C8B-B14F-4D97-AF65-F5344CB8AC3E}">
        <p14:creationId xmlns:p14="http://schemas.microsoft.com/office/powerpoint/2010/main" val="14374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PH" dirty="0" smtClean="0"/>
              <a:t>Speaker Information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4757532" y="1431236"/>
            <a:ext cx="519485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/>
              <a:t>Tricia Jasmine Moreno</a:t>
            </a:r>
          </a:p>
          <a:p>
            <a:endParaRPr lang="en-PH" sz="1400" dirty="0"/>
          </a:p>
          <a:p>
            <a:r>
              <a:rPr lang="en-PH" b="1" dirty="0" smtClean="0"/>
              <a:t>Work Experience</a:t>
            </a:r>
          </a:p>
          <a:p>
            <a:endParaRPr lang="en-PH" b="1" dirty="0" smtClean="0"/>
          </a:p>
          <a:p>
            <a:r>
              <a:rPr lang="en-PH" b="1" dirty="0" smtClean="0"/>
              <a:t>Associate Software Engineer</a:t>
            </a:r>
          </a:p>
          <a:p>
            <a:r>
              <a:rPr lang="en-PH" dirty="0" smtClean="0"/>
              <a:t>Accenture</a:t>
            </a:r>
          </a:p>
          <a:p>
            <a:r>
              <a:rPr lang="en-PH" dirty="0" smtClean="0"/>
              <a:t>April 2019 – present</a:t>
            </a:r>
          </a:p>
          <a:p>
            <a:endParaRPr lang="en-PH" dirty="0"/>
          </a:p>
          <a:p>
            <a:r>
              <a:rPr lang="en-PH" b="1" dirty="0" smtClean="0"/>
              <a:t>Technology Consultant</a:t>
            </a:r>
          </a:p>
          <a:p>
            <a:r>
              <a:rPr lang="en-PH" dirty="0" smtClean="0"/>
              <a:t>DXC</a:t>
            </a:r>
          </a:p>
          <a:p>
            <a:r>
              <a:rPr lang="en-PH" dirty="0" smtClean="0"/>
              <a:t>July 2018 – January 2019</a:t>
            </a:r>
          </a:p>
          <a:p>
            <a:endParaRPr lang="en-PH" dirty="0"/>
          </a:p>
          <a:p>
            <a:r>
              <a:rPr lang="en-PH" b="1" dirty="0" smtClean="0"/>
              <a:t>Intern</a:t>
            </a:r>
          </a:p>
          <a:p>
            <a:r>
              <a:rPr lang="en-PH" dirty="0" err="1" smtClean="0"/>
              <a:t>Stratworth</a:t>
            </a:r>
            <a:r>
              <a:rPr lang="en-PH" dirty="0" smtClean="0"/>
              <a:t> Solutions, Inc.</a:t>
            </a:r>
          </a:p>
          <a:p>
            <a:r>
              <a:rPr lang="en-PH" dirty="0" smtClean="0"/>
              <a:t>August – November 2017</a:t>
            </a:r>
          </a:p>
          <a:p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8441635" y="2080591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Education</a:t>
            </a:r>
          </a:p>
          <a:p>
            <a:endParaRPr lang="en-PH" b="1" dirty="0" smtClean="0"/>
          </a:p>
          <a:p>
            <a:r>
              <a:rPr lang="en-PH" b="1" dirty="0" smtClean="0"/>
              <a:t>Master of Information Technology</a:t>
            </a:r>
          </a:p>
          <a:p>
            <a:r>
              <a:rPr lang="en-PH" dirty="0" smtClean="0"/>
              <a:t>Adamson University</a:t>
            </a:r>
          </a:p>
          <a:p>
            <a:r>
              <a:rPr lang="en-PH" dirty="0" smtClean="0"/>
              <a:t>August 2019 - present</a:t>
            </a:r>
            <a:endParaRPr lang="en-PH" dirty="0"/>
          </a:p>
          <a:p>
            <a:endParaRPr lang="en-PH" b="1" dirty="0"/>
          </a:p>
          <a:p>
            <a:r>
              <a:rPr lang="en-PH" b="1" dirty="0" smtClean="0"/>
              <a:t>BS Computer Science</a:t>
            </a:r>
          </a:p>
          <a:p>
            <a:r>
              <a:rPr lang="en-PH" dirty="0" smtClean="0"/>
              <a:t>University of Santo Tomas</a:t>
            </a:r>
          </a:p>
          <a:p>
            <a:r>
              <a:rPr lang="en-PH" dirty="0" smtClean="0"/>
              <a:t>2014-2018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2" y="1537252"/>
            <a:ext cx="2544417" cy="28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68"/>
            <a:ext cx="10515600" cy="819731"/>
          </a:xfrm>
        </p:spPr>
        <p:txBody>
          <a:bodyPr/>
          <a:lstStyle/>
          <a:p>
            <a:r>
              <a:rPr lang="en-PH" dirty="0" smtClean="0"/>
              <a:t>Speaker Information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1346379" y="1219127"/>
            <a:ext cx="2407276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b="1" dirty="0" smtClean="0"/>
              <a:t>Programming languages used:</a:t>
            </a:r>
          </a:p>
          <a:p>
            <a:r>
              <a:rPr lang="en-PH" dirty="0" smtClean="0">
                <a:solidFill>
                  <a:schemeClr val="accent4"/>
                </a:solidFill>
              </a:rPr>
              <a:t>C</a:t>
            </a:r>
            <a:r>
              <a:rPr lang="en-PH" dirty="0" smtClean="0"/>
              <a:t> </a:t>
            </a:r>
          </a:p>
          <a:p>
            <a:r>
              <a:rPr lang="en-PH" dirty="0" smtClean="0"/>
              <a:t>C++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C#</a:t>
            </a:r>
          </a:p>
          <a:p>
            <a:r>
              <a:rPr lang="en-PH" dirty="0" smtClean="0">
                <a:solidFill>
                  <a:schemeClr val="accent4"/>
                </a:solidFill>
              </a:rPr>
              <a:t>Java</a:t>
            </a:r>
          </a:p>
          <a:p>
            <a:r>
              <a:rPr lang="en-PH" dirty="0" err="1" smtClean="0"/>
              <a:t>Javascript</a:t>
            </a:r>
            <a:endParaRPr lang="en-PH" dirty="0" smtClean="0"/>
          </a:p>
          <a:p>
            <a:r>
              <a:rPr lang="en-PH" dirty="0" smtClean="0"/>
              <a:t>PHP</a:t>
            </a:r>
          </a:p>
          <a:p>
            <a:r>
              <a:rPr lang="en-PH" dirty="0" smtClean="0"/>
              <a:t>Python</a:t>
            </a:r>
          </a:p>
          <a:p>
            <a:r>
              <a:rPr lang="en-PH" dirty="0" smtClean="0"/>
              <a:t>PL/SQL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0013" y="1219128"/>
            <a:ext cx="2306391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b="1" dirty="0" smtClean="0"/>
              <a:t>Frameworks &amp; Libraries used:</a:t>
            </a:r>
          </a:p>
          <a:p>
            <a:r>
              <a:rPr lang="en-PH" dirty="0" smtClean="0"/>
              <a:t>[</a:t>
            </a:r>
            <a:r>
              <a:rPr lang="en-PH" dirty="0" err="1" smtClean="0"/>
              <a:t>Javascript</a:t>
            </a:r>
            <a:r>
              <a:rPr lang="en-PH" dirty="0" smtClean="0"/>
              <a:t>]</a:t>
            </a:r>
          </a:p>
          <a:p>
            <a:r>
              <a:rPr lang="en-PH" dirty="0" smtClean="0"/>
              <a:t>jQuery</a:t>
            </a:r>
          </a:p>
          <a:p>
            <a:r>
              <a:rPr lang="en-PH" dirty="0" smtClean="0"/>
              <a:t>Vue.js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Angular</a:t>
            </a:r>
          </a:p>
          <a:p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 smtClean="0"/>
              <a:t>[PHP] - </a:t>
            </a:r>
            <a:r>
              <a:rPr lang="en-PH" dirty="0" err="1" smtClean="0"/>
              <a:t>Laravel</a:t>
            </a:r>
            <a:endParaRPr lang="en-PH" dirty="0" smtClean="0"/>
          </a:p>
          <a:p>
            <a:endParaRPr lang="en-PH" dirty="0"/>
          </a:p>
          <a:p>
            <a:r>
              <a:rPr lang="en-PH" dirty="0" smtClean="0"/>
              <a:t>[Python] - Django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4583" y="1219129"/>
            <a:ext cx="3347434" cy="48013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b="1" dirty="0" smtClean="0"/>
              <a:t>Extracurricular Achievements:</a:t>
            </a:r>
          </a:p>
          <a:p>
            <a:endParaRPr lang="en-PH" dirty="0"/>
          </a:p>
          <a:p>
            <a:r>
              <a:rPr lang="en-PH" dirty="0" smtClean="0"/>
              <a:t>2</a:t>
            </a:r>
            <a:r>
              <a:rPr lang="en-PH" baseline="30000" dirty="0" smtClean="0"/>
              <a:t>nd</a:t>
            </a:r>
            <a:r>
              <a:rPr lang="en-PH" dirty="0" smtClean="0"/>
              <a:t> runner-up</a:t>
            </a:r>
          </a:p>
          <a:p>
            <a:r>
              <a:rPr lang="en-PH" dirty="0" smtClean="0"/>
              <a:t>Code Sprint 2018</a:t>
            </a:r>
          </a:p>
          <a:p>
            <a:r>
              <a:rPr lang="en-PH" dirty="0" smtClean="0"/>
              <a:t>University of Santo Tomas</a:t>
            </a:r>
          </a:p>
          <a:p>
            <a:endParaRPr lang="en-PH" dirty="0" smtClean="0"/>
          </a:p>
          <a:p>
            <a:endParaRPr lang="en-PH" dirty="0"/>
          </a:p>
          <a:p>
            <a:r>
              <a:rPr lang="en-PH" dirty="0" smtClean="0"/>
              <a:t>1</a:t>
            </a:r>
            <a:r>
              <a:rPr lang="en-PH" baseline="30000" dirty="0" smtClean="0"/>
              <a:t>st</a:t>
            </a:r>
            <a:r>
              <a:rPr lang="en-PH" dirty="0" smtClean="0"/>
              <a:t> runner-up</a:t>
            </a:r>
          </a:p>
          <a:p>
            <a:r>
              <a:rPr lang="en-PH" dirty="0" err="1" smtClean="0"/>
              <a:t>AppJam</a:t>
            </a:r>
            <a:r>
              <a:rPr lang="en-PH" dirty="0" smtClean="0"/>
              <a:t> 2017</a:t>
            </a:r>
          </a:p>
          <a:p>
            <a:r>
              <a:rPr lang="en-PH" dirty="0" smtClean="0"/>
              <a:t>University of Santo Tomas</a:t>
            </a:r>
          </a:p>
          <a:p>
            <a:endParaRPr lang="en-PH" dirty="0" smtClean="0"/>
          </a:p>
          <a:p>
            <a:endParaRPr lang="en-PH" dirty="0"/>
          </a:p>
          <a:p>
            <a:r>
              <a:rPr lang="en-PH" dirty="0" smtClean="0"/>
              <a:t>2</a:t>
            </a:r>
            <a:r>
              <a:rPr lang="en-PH" baseline="30000" dirty="0" smtClean="0"/>
              <a:t>nd</a:t>
            </a:r>
            <a:r>
              <a:rPr lang="en-PH" dirty="0" smtClean="0"/>
              <a:t> runner-up </a:t>
            </a:r>
          </a:p>
          <a:p>
            <a:r>
              <a:rPr lang="en-PH" dirty="0" smtClean="0"/>
              <a:t>IBM Hack-a-superpower (2016)</a:t>
            </a:r>
          </a:p>
          <a:p>
            <a:r>
              <a:rPr lang="en-PH" dirty="0" smtClean="0"/>
              <a:t>SMX Convention Center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6379" y="4266117"/>
            <a:ext cx="5730025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b="1" dirty="0" smtClean="0"/>
              <a:t>Things I’ve been planning to learn lately:</a:t>
            </a:r>
          </a:p>
          <a:p>
            <a:endParaRPr lang="en-PH" b="1" dirty="0"/>
          </a:p>
          <a:p>
            <a:r>
              <a:rPr lang="en-PH" dirty="0" smtClean="0"/>
              <a:t>Revisit machine learning</a:t>
            </a:r>
          </a:p>
          <a:p>
            <a:r>
              <a:rPr lang="en-PH" dirty="0" smtClean="0"/>
              <a:t>Learn more about Natural Language Processing</a:t>
            </a:r>
          </a:p>
          <a:p>
            <a:r>
              <a:rPr lang="en-PH" dirty="0" smtClean="0"/>
              <a:t>Learn more about Penetration testing</a:t>
            </a:r>
          </a:p>
          <a:p>
            <a:r>
              <a:rPr lang="en-PH" dirty="0" smtClean="0"/>
              <a:t>Learn more about React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61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47460D9-574A-4524-9885-7FAC72C46D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Laravel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38068EC-8701-49CF-A4AC-5D0C33F6B1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 smtClean="0"/>
              <a:t>Background, Concepts, &amp; Getting started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79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07C08-5E3D-4BCC-9EF4-1F99CD0D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Laravel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27583"/>
            <a:ext cx="68248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PH" sz="2800" dirty="0" err="1" smtClean="0"/>
              <a:t>Laravel</a:t>
            </a:r>
            <a:r>
              <a:rPr lang="en-PH" sz="2800" dirty="0" smtClean="0"/>
              <a:t> was created by Taylor </a:t>
            </a:r>
            <a:r>
              <a:rPr lang="en-PH" sz="2800" dirty="0" err="1" smtClean="0"/>
              <a:t>Otwell</a:t>
            </a:r>
            <a:r>
              <a:rPr lang="en-PH" sz="2800" dirty="0" smtClean="0"/>
              <a:t> in 2011</a:t>
            </a:r>
          </a:p>
          <a:p>
            <a:pPr marL="285750" indent="-285750">
              <a:buFontTx/>
              <a:buChar char="-"/>
            </a:pPr>
            <a:r>
              <a:rPr lang="en-PH" sz="2800" dirty="0" smtClean="0"/>
              <a:t>It is a PHP web framework intended for creating web applications in an MVC pattern</a:t>
            </a:r>
          </a:p>
          <a:p>
            <a:pPr marL="285750" indent="-285750">
              <a:buFontTx/>
              <a:buChar char="-"/>
            </a:pPr>
            <a:r>
              <a:rPr lang="en-PH" sz="2800" dirty="0" err="1" smtClean="0"/>
              <a:t>Laravel</a:t>
            </a:r>
            <a:r>
              <a:rPr lang="en-PH" sz="2800" dirty="0" smtClean="0"/>
              <a:t> is free and open-source</a:t>
            </a:r>
          </a:p>
          <a:p>
            <a:pPr marL="285750" indent="-285750">
              <a:buFontTx/>
              <a:buChar char="-"/>
            </a:pPr>
            <a:r>
              <a:rPr lang="en-PH" sz="2800" dirty="0" smtClean="0"/>
              <a:t>Currently, </a:t>
            </a:r>
            <a:r>
              <a:rPr lang="en-PH" sz="2800" dirty="0" err="1" smtClean="0"/>
              <a:t>Laravel</a:t>
            </a:r>
            <a:r>
              <a:rPr lang="en-PH" sz="2800" dirty="0" smtClean="0"/>
              <a:t> is at its version 6</a:t>
            </a:r>
            <a:endParaRPr lang="en-PH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624" y="1914318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PH" dirty="0" err="1" smtClean="0"/>
              <a:t>Laravel</a:t>
            </a:r>
            <a:r>
              <a:rPr lang="en-PH" dirty="0" smtClean="0"/>
              <a:t> Features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90918"/>
            <a:ext cx="101217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dirty="0" smtClean="0"/>
              <a:t>Model-View-Controller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dirty="0" smtClean="0"/>
              <a:t>Object-Relational Mapping using Eloquent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dirty="0" smtClean="0"/>
              <a:t>Database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dirty="0" smtClean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dirty="0" smtClean="0"/>
              <a:t>Password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dirty="0" smtClean="0"/>
              <a:t>Blade Template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dirty="0" smtClean="0"/>
              <a:t>Routing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2895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PH" dirty="0" smtClean="0"/>
              <a:t>Model-View-Controller Architecture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5022761" y="1494532"/>
            <a:ext cx="70061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b="1" dirty="0" smtClean="0"/>
              <a:t>Model</a:t>
            </a:r>
            <a:r>
              <a:rPr lang="en-PH" sz="3200" dirty="0" smtClean="0"/>
              <a:t> – a model of the data/database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b="1" dirty="0" smtClean="0"/>
              <a:t>View</a:t>
            </a:r>
            <a:r>
              <a:rPr lang="en-PH" sz="3200" dirty="0" smtClean="0"/>
              <a:t> – what the user sees; the UI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b="1" dirty="0" smtClean="0"/>
              <a:t>Controller</a:t>
            </a:r>
            <a:r>
              <a:rPr lang="en-PH" sz="3200" dirty="0" smtClean="0"/>
              <a:t> – business logic of the application; handles form events and communicates with the Model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4" y="1824037"/>
            <a:ext cx="4252242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Object-Relational Mapping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1056068" y="1558344"/>
            <a:ext cx="101871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 smtClean="0"/>
              <a:t>ORM is the process of mapping/converting an object into a relational database (a table, for example). </a:t>
            </a:r>
            <a:endParaRPr lang="en-PH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 smtClean="0"/>
              <a:t>In Eloquent ORM, each database table has a corresponding “Model” which is used to interact with the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 smtClean="0"/>
              <a:t>Eloquent ORM also allows select, insert, update, delete without the need for SQL queries</a:t>
            </a:r>
          </a:p>
        </p:txBody>
      </p:sp>
    </p:spTree>
    <p:extLst>
      <p:ext uri="{BB962C8B-B14F-4D97-AF65-F5344CB8AC3E}">
        <p14:creationId xmlns:p14="http://schemas.microsoft.com/office/powerpoint/2010/main" val="4104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FDF0E2"/>
      </a:lt2>
      <a:accent1>
        <a:srgbClr val="580201"/>
      </a:accent1>
      <a:accent2>
        <a:srgbClr val="AB0068"/>
      </a:accent2>
      <a:accent3>
        <a:srgbClr val="E00702"/>
      </a:accent3>
      <a:accent4>
        <a:srgbClr val="FF6C02"/>
      </a:accent4>
      <a:accent5>
        <a:srgbClr val="FEC106"/>
      </a:accent5>
      <a:accent6>
        <a:srgbClr val="FAE1C3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03059_Animated title geometric_RVA_v3.potx" id="{AB4D8168-0428-471B-A713-F20AC5F149C7}" vid="{D3D5D6AA-BA54-451E-9A0D-E9B33A1FE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9ED6C1-7E6A-4D0E-B5CF-22292FFAA9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4A7383-C7DE-4926-B9FA-5D80BD1C4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CF8A95-3CB5-4414-9E47-BCAD644B913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title geometric</Template>
  <TotalTime>0</TotalTime>
  <Words>429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Rockwell</vt:lpstr>
      <vt:lpstr>Tw Cen MT</vt:lpstr>
      <vt:lpstr>Wingdings</vt:lpstr>
      <vt:lpstr>Office Theme</vt:lpstr>
      <vt:lpstr>Laravel 6 Workshop</vt:lpstr>
      <vt:lpstr>Before I begin…</vt:lpstr>
      <vt:lpstr>Speaker Information</vt:lpstr>
      <vt:lpstr>Speaker Information</vt:lpstr>
      <vt:lpstr>PowerPoint Presentation</vt:lpstr>
      <vt:lpstr>What is Laravel?</vt:lpstr>
      <vt:lpstr>Laravel Features</vt:lpstr>
      <vt:lpstr>Model-View-Controller Architecture</vt:lpstr>
      <vt:lpstr>Object-Relational Mapping</vt:lpstr>
      <vt:lpstr>Database Migrations</vt:lpstr>
      <vt:lpstr>Authentication</vt:lpstr>
      <vt:lpstr>PowerPoint Presentation</vt:lpstr>
      <vt:lpstr>Code and instructions will be posted on:  https://github.com/trishmoreno02/NotesApp </vt:lpstr>
      <vt:lpstr>Take-Home Activity</vt:lpstr>
      <vt:lpstr>Don’t forget to download Kahoot!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2019-11-02T03:25:18Z</dcterms:created>
  <dcterms:modified xsi:type="dcterms:W3CDTF">2019-11-06T07:02:07Z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