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8" r:id="rId2"/>
    <p:sldId id="279" r:id="rId3"/>
    <p:sldId id="261" r:id="rId4"/>
    <p:sldId id="259" r:id="rId5"/>
    <p:sldId id="278" r:id="rId6"/>
    <p:sldId id="262" r:id="rId7"/>
    <p:sldId id="267" r:id="rId8"/>
    <p:sldId id="264" r:id="rId9"/>
  </p:sldIdLst>
  <p:sldSz cx="15122525" cy="7921625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Montserrat" panose="00000500000000000000" pitchFamily="2" charset="0"/>
      <p:regular r:id="rId15"/>
      <p:bold r:id="rId16"/>
      <p:italic r:id="rId17"/>
      <p:boldItalic r:id="rId18"/>
    </p:embeddedFont>
    <p:embeddedFont>
      <p:font typeface="Montserrat Medium" panose="00000600000000000000" pitchFamily="2" charset="0"/>
      <p:regular r:id="rId19"/>
      <p:bold r:id="rId20"/>
      <p:italic r:id="rId21"/>
      <p:boldItalic r:id="rId22"/>
    </p:embeddedFont>
    <p:embeddedFont>
      <p:font typeface="Montserrat SemiBold" panose="000007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72">
          <p15:clr>
            <a:srgbClr val="000000"/>
          </p15:clr>
        </p15:guide>
        <p15:guide id="2" pos="4763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0" roundtripDataSignature="AMtx7miqahxKyyA9P4sTN13lqNjN90CS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59" d="100"/>
          <a:sy n="59" d="100"/>
        </p:scale>
        <p:origin x="642" y="72"/>
      </p:cViewPr>
      <p:guideLst>
        <p:guide orient="horz" pos="2472"/>
        <p:guide pos="47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57163" y="685800"/>
            <a:ext cx="65436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148f40e0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8148f40e0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2221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ed7eb645d_0_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7ed7eb645d_0_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b="1" dirty="0">
                <a:solidFill>
                  <a:schemeClr val="dk1"/>
                </a:solidFill>
              </a:rPr>
              <a:t>Bullet points</a:t>
            </a:r>
            <a:br>
              <a:rPr lang="es-MX" b="1" dirty="0">
                <a:solidFill>
                  <a:schemeClr val="dk1"/>
                </a:solidFill>
              </a:rPr>
            </a:br>
            <a:r>
              <a:rPr lang="es-MX" b="1" dirty="0">
                <a:solidFill>
                  <a:schemeClr val="dk1"/>
                </a:solidFill>
              </a:rPr>
              <a:t>colocar </a:t>
            </a:r>
            <a:r>
              <a:rPr lang="es-MX" b="1" dirty="0"/>
              <a:t>icono</a:t>
            </a:r>
            <a:r>
              <a:rPr lang="es-MX" b="1" dirty="0">
                <a:solidFill>
                  <a:schemeClr val="dk1"/>
                </a:solidFill>
              </a:rPr>
              <a:t> acorde al tema al lado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148f40e0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8148f40e0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148f40e0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8148f40e0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4712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ed7eb645d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7ed7eb645d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1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#1 con ícono</a:t>
            </a:r>
            <a:br>
              <a:rPr lang="es-MX" sz="1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-MX" sz="1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ícono a la altura de la separación de las líneas)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ed7eb645d_0_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7ed7eb645d_0_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ed7eb645d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7ed7eb645d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7ed7eb645d_0_1051"/>
          <p:cNvSpPr txBox="1">
            <a:spLocks noGrp="1"/>
          </p:cNvSpPr>
          <p:nvPr>
            <p:ph type="ctrTitle"/>
          </p:nvPr>
        </p:nvSpPr>
        <p:spPr>
          <a:xfrm>
            <a:off x="515509" y="1146737"/>
            <a:ext cx="14091599" cy="3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>
            <a:endParaRPr/>
          </a:p>
        </p:txBody>
      </p:sp>
      <p:sp>
        <p:nvSpPr>
          <p:cNvPr id="15" name="Google Shape;15;g7ed7eb645d_0_1051"/>
          <p:cNvSpPr txBox="1">
            <a:spLocks noGrp="1"/>
          </p:cNvSpPr>
          <p:nvPr>
            <p:ph type="subTitle" idx="1"/>
          </p:nvPr>
        </p:nvSpPr>
        <p:spPr>
          <a:xfrm>
            <a:off x="515496" y="4364902"/>
            <a:ext cx="14091599" cy="12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6" name="Google Shape;16;g7ed7eb645d_0_1051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7ed7eb645d_0_1086"/>
          <p:cNvSpPr txBox="1">
            <a:spLocks noGrp="1"/>
          </p:cNvSpPr>
          <p:nvPr>
            <p:ph type="title" hasCustomPrompt="1"/>
          </p:nvPr>
        </p:nvSpPr>
        <p:spPr>
          <a:xfrm>
            <a:off x="515496" y="1703569"/>
            <a:ext cx="14091599" cy="30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9pPr>
          </a:lstStyle>
          <a:p>
            <a:r>
              <a:t>xx%</a:t>
            </a:r>
          </a:p>
        </p:txBody>
      </p:sp>
      <p:sp>
        <p:nvSpPr>
          <p:cNvPr id="50" name="Google Shape;50;g7ed7eb645d_0_1086"/>
          <p:cNvSpPr txBox="1">
            <a:spLocks noGrp="1"/>
          </p:cNvSpPr>
          <p:nvPr>
            <p:ph type="body" idx="1"/>
          </p:nvPr>
        </p:nvSpPr>
        <p:spPr>
          <a:xfrm>
            <a:off x="515496" y="4854816"/>
            <a:ext cx="14091599" cy="20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4127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ctr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g7ed7eb645d_0_1086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7ed7eb645d_0_1090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7ed7eb645d_0_1058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7ed7eb645d_0_1058"/>
          <p:cNvSpPr txBox="1">
            <a:spLocks noGrp="1"/>
          </p:cNvSpPr>
          <p:nvPr>
            <p:ph type="body" idx="1"/>
          </p:nvPr>
        </p:nvSpPr>
        <p:spPr>
          <a:xfrm>
            <a:off x="515496" y="1774954"/>
            <a:ext cx="14091599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412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g7ed7eb645d_0_1058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7ed7eb645d_0_1055"/>
          <p:cNvSpPr txBox="1">
            <a:spLocks noGrp="1"/>
          </p:cNvSpPr>
          <p:nvPr>
            <p:ph type="title"/>
          </p:nvPr>
        </p:nvSpPr>
        <p:spPr>
          <a:xfrm>
            <a:off x="515496" y="3312575"/>
            <a:ext cx="14091599" cy="12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  <p:sp>
        <p:nvSpPr>
          <p:cNvPr id="23" name="Google Shape;23;g7ed7eb645d_0_1055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7ed7eb645d_0_1062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7ed7eb645d_0_1062"/>
          <p:cNvSpPr txBox="1">
            <a:spLocks noGrp="1"/>
          </p:cNvSpPr>
          <p:nvPr>
            <p:ph type="body" idx="1"/>
          </p:nvPr>
        </p:nvSpPr>
        <p:spPr>
          <a:xfrm>
            <a:off x="515496" y="1774954"/>
            <a:ext cx="6615000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3746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marL="914400" lvl="1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27" name="Google Shape;27;g7ed7eb645d_0_1062"/>
          <p:cNvSpPr txBox="1">
            <a:spLocks noGrp="1"/>
          </p:cNvSpPr>
          <p:nvPr>
            <p:ph type="body" idx="2"/>
          </p:nvPr>
        </p:nvSpPr>
        <p:spPr>
          <a:xfrm>
            <a:off x="7991917" y="1774954"/>
            <a:ext cx="6615000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3746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marL="914400" lvl="1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28" name="Google Shape;28;g7ed7eb645d_0_1062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7ed7eb645d_0_1067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g7ed7eb645d_0_1067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7ed7eb645d_0_1070"/>
          <p:cNvSpPr txBox="1">
            <a:spLocks noGrp="1"/>
          </p:cNvSpPr>
          <p:nvPr>
            <p:ph type="title"/>
          </p:nvPr>
        </p:nvSpPr>
        <p:spPr>
          <a:xfrm>
            <a:off x="515496" y="855693"/>
            <a:ext cx="4644000" cy="11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34" name="Google Shape;34;g7ed7eb645d_0_1070"/>
          <p:cNvSpPr txBox="1">
            <a:spLocks noGrp="1"/>
          </p:cNvSpPr>
          <p:nvPr>
            <p:ph type="body" idx="1"/>
          </p:nvPr>
        </p:nvSpPr>
        <p:spPr>
          <a:xfrm>
            <a:off x="515496" y="2140156"/>
            <a:ext cx="4644000" cy="48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35" name="Google Shape;35;g7ed7eb645d_0_1070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7ed7eb645d_0_1074"/>
          <p:cNvSpPr txBox="1">
            <a:spLocks noGrp="1"/>
          </p:cNvSpPr>
          <p:nvPr>
            <p:ph type="title"/>
          </p:nvPr>
        </p:nvSpPr>
        <p:spPr>
          <a:xfrm>
            <a:off x="810785" y="693287"/>
            <a:ext cx="10531200" cy="6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9pPr>
          </a:lstStyle>
          <a:p>
            <a:endParaRPr/>
          </a:p>
        </p:txBody>
      </p:sp>
      <p:sp>
        <p:nvSpPr>
          <p:cNvPr id="38" name="Google Shape;38;g7ed7eb645d_0_1074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7ed7eb645d_0_1077"/>
          <p:cNvSpPr/>
          <p:nvPr/>
        </p:nvSpPr>
        <p:spPr>
          <a:xfrm>
            <a:off x="7561263" y="-193"/>
            <a:ext cx="7561200" cy="792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7ed7eb645d_0_1077"/>
          <p:cNvSpPr txBox="1">
            <a:spLocks noGrp="1"/>
          </p:cNvSpPr>
          <p:nvPr>
            <p:ph type="title"/>
          </p:nvPr>
        </p:nvSpPr>
        <p:spPr>
          <a:xfrm>
            <a:off x="439089" y="1899242"/>
            <a:ext cx="6690000" cy="22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>
            <a:endParaRPr/>
          </a:p>
        </p:txBody>
      </p:sp>
      <p:sp>
        <p:nvSpPr>
          <p:cNvPr id="42" name="Google Shape;42;g7ed7eb645d_0_1077"/>
          <p:cNvSpPr txBox="1">
            <a:spLocks noGrp="1"/>
          </p:cNvSpPr>
          <p:nvPr>
            <p:ph type="subTitle" idx="1"/>
          </p:nvPr>
        </p:nvSpPr>
        <p:spPr>
          <a:xfrm>
            <a:off x="439089" y="4317082"/>
            <a:ext cx="6690000" cy="19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43" name="Google Shape;43;g7ed7eb645d_0_1077"/>
          <p:cNvSpPr txBox="1">
            <a:spLocks noGrp="1"/>
          </p:cNvSpPr>
          <p:nvPr>
            <p:ph type="body" idx="2"/>
          </p:nvPr>
        </p:nvSpPr>
        <p:spPr>
          <a:xfrm>
            <a:off x="8169041" y="1115165"/>
            <a:ext cx="6345600" cy="56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457200" lvl="0" indent="-412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g7ed7eb645d_0_1077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7ed7eb645d_0_1083"/>
          <p:cNvSpPr txBox="1">
            <a:spLocks noGrp="1"/>
          </p:cNvSpPr>
          <p:nvPr>
            <p:ph type="body" idx="1"/>
          </p:nvPr>
        </p:nvSpPr>
        <p:spPr>
          <a:xfrm>
            <a:off x="515496" y="6515608"/>
            <a:ext cx="9921000" cy="9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g7ed7eb645d_0_1083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7ed7eb645d_0_1047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g7ed7eb645d_0_1047"/>
          <p:cNvSpPr txBox="1">
            <a:spLocks noGrp="1"/>
          </p:cNvSpPr>
          <p:nvPr>
            <p:ph type="body" idx="1"/>
          </p:nvPr>
        </p:nvSpPr>
        <p:spPr>
          <a:xfrm>
            <a:off x="515496" y="1774954"/>
            <a:ext cx="14091599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Char char="●"/>
              <a:defRPr sz="2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■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●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■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●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74650" algn="l" rtl="0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Clr>
                <a:schemeClr val="dk2"/>
              </a:buClr>
              <a:buSzPts val="2300"/>
              <a:buFont typeface="Arial"/>
              <a:buChar char="■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g7ed7eb645d_0_1047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"/>
          <p:cNvPicPr preferRelativeResize="0"/>
          <p:nvPr/>
        </p:nvPicPr>
        <p:blipFill rotWithShape="1">
          <a:blip r:embed="rId3">
            <a:alphaModFix amt="50000"/>
          </a:blip>
          <a:srcRect l="18" t="12445" r="9864" b="6948"/>
          <a:stretch/>
        </p:blipFill>
        <p:spPr>
          <a:xfrm>
            <a:off x="5728925" y="0"/>
            <a:ext cx="9393597" cy="792162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"/>
          <p:cNvSpPr txBox="1"/>
          <p:nvPr/>
        </p:nvSpPr>
        <p:spPr>
          <a:xfrm>
            <a:off x="1083007" y="3256848"/>
            <a:ext cx="11108005" cy="13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lang="es-MX" sz="6500" b="1" i="0" u="none" strike="noStrike" cap="none" dirty="0">
                <a:solidFill>
                  <a:srgbClr val="0C0C0C"/>
                </a:solidFill>
                <a:latin typeface="Montserrat"/>
                <a:ea typeface="Montserrat"/>
                <a:cs typeface="Montserrat"/>
                <a:sym typeface="Montserrat"/>
              </a:rPr>
              <a:t>Niveles de satisfacción </a:t>
            </a:r>
            <a:endParaRPr sz="6500" b="1" i="0" u="none" strike="noStrike" cap="none" dirty="0">
              <a:solidFill>
                <a:srgbClr val="0C0C0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"/>
          <p:cNvSpPr txBox="1"/>
          <p:nvPr/>
        </p:nvSpPr>
        <p:spPr>
          <a:xfrm>
            <a:off x="1109171" y="5280284"/>
            <a:ext cx="6875499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MX" sz="3200" b="0" i="0" u="none" strike="noStrike" cap="none" dirty="0">
                <a:solidFill>
                  <a:srgbClr val="4B22F4"/>
                </a:solidFill>
                <a:latin typeface="Montserrat"/>
                <a:ea typeface="Montserrat"/>
                <a:cs typeface="Montserrat"/>
                <a:sym typeface="Montserrat"/>
              </a:rPr>
              <a:t>Henry Andrés Collazos Acevedo</a:t>
            </a:r>
            <a:endParaRPr sz="3200" b="0" i="0" u="none" strike="noStrike" cap="none" dirty="0">
              <a:solidFill>
                <a:srgbClr val="4B22F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3" name="Google Shape;83;p1"/>
          <p:cNvCxnSpPr>
            <a:cxnSpLocks/>
          </p:cNvCxnSpPr>
          <p:nvPr/>
        </p:nvCxnSpPr>
        <p:spPr>
          <a:xfrm>
            <a:off x="1266020" y="5042007"/>
            <a:ext cx="6685992" cy="0"/>
          </a:xfrm>
          <a:prstGeom prst="straightConnector1">
            <a:avLst/>
          </a:prstGeom>
          <a:noFill/>
          <a:ln w="28575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"/>
          <p:cNvSpPr txBox="1"/>
          <p:nvPr/>
        </p:nvSpPr>
        <p:spPr>
          <a:xfrm>
            <a:off x="1089762" y="2223166"/>
            <a:ext cx="88149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MX" sz="2900" b="0" i="0" u="none" strike="noStrike" cap="none" dirty="0">
                <a:solidFill>
                  <a:srgbClr val="4B22F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Módulo: Procesamiento Datos con Python</a:t>
            </a:r>
            <a:endParaRPr sz="2900" b="0" i="0" u="none" strike="noStrike" cap="none" dirty="0">
              <a:solidFill>
                <a:srgbClr val="4B22F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4">
            <a:alphaModFix/>
          </a:blip>
          <a:srcRect t="9" b="7"/>
          <a:stretch/>
        </p:blipFill>
        <p:spPr>
          <a:xfrm>
            <a:off x="12240000" y="6300000"/>
            <a:ext cx="2519999" cy="1382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148f40e0d_1_0"/>
          <p:cNvSpPr/>
          <p:nvPr/>
        </p:nvSpPr>
        <p:spPr>
          <a:xfrm>
            <a:off x="-25" y="7002150"/>
            <a:ext cx="15122400" cy="932700"/>
          </a:xfrm>
          <a:prstGeom prst="rect">
            <a:avLst/>
          </a:prstGeom>
          <a:solidFill>
            <a:srgbClr val="4B22F4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g8148f40e0d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64548" y="7146000"/>
            <a:ext cx="1315926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AEAB15C-213B-4E5D-AB75-4B9461FC3BA0}"/>
              </a:ext>
            </a:extLst>
          </p:cNvPr>
          <p:cNvSpPr txBox="1"/>
          <p:nvPr/>
        </p:nvSpPr>
        <p:spPr>
          <a:xfrm>
            <a:off x="341775" y="7352111"/>
            <a:ext cx="75601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lang="es-MX" sz="1400" b="1" i="0" u="none" strike="noStrike" cap="none" dirty="0">
                <a:solidFill>
                  <a:srgbClr val="0C0C0C"/>
                </a:solidFill>
                <a:latin typeface="Montserrat"/>
                <a:ea typeface="Montserrat"/>
                <a:cs typeface="Montserrat"/>
                <a:sym typeface="Montserrat"/>
              </a:rPr>
              <a:t>Niveles de satisfacción </a:t>
            </a:r>
          </a:p>
        </p:txBody>
      </p:sp>
      <p:pic>
        <p:nvPicPr>
          <p:cNvPr id="17" name="Google Shape;111;g7ed7eb645d_0_566">
            <a:extLst>
              <a:ext uri="{FF2B5EF4-FFF2-40B4-BE49-F238E27FC236}">
                <a16:creationId xmlns:a16="http://schemas.microsoft.com/office/drawing/2014/main" id="{E404B22B-E2D5-46A9-A6D4-3328FB95BEB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12;g7ed7eb645d_0_566">
            <a:extLst>
              <a:ext uri="{FF2B5EF4-FFF2-40B4-BE49-F238E27FC236}">
                <a16:creationId xmlns:a16="http://schemas.microsoft.com/office/drawing/2014/main" id="{EF266001-E87C-4CE3-9F88-BCB9F3ADD30D}"/>
              </a:ext>
            </a:extLst>
          </p:cNvPr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Situación actual</a:t>
            </a:r>
            <a:endParaRPr lang="es-MX"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" name="Google Shape;109;g7ed7eb645d_0_566">
            <a:extLst>
              <a:ext uri="{FF2B5EF4-FFF2-40B4-BE49-F238E27FC236}">
                <a16:creationId xmlns:a16="http://schemas.microsoft.com/office/drawing/2014/main" id="{FFF20DCB-DE16-4A8C-8058-869F710284CC}"/>
              </a:ext>
            </a:extLst>
          </p:cNvPr>
          <p:cNvSpPr txBox="1"/>
          <p:nvPr/>
        </p:nvSpPr>
        <p:spPr>
          <a:xfrm>
            <a:off x="821512" y="1239749"/>
            <a:ext cx="13449659" cy="5438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7366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49FC"/>
              </a:buClr>
              <a:buSzPts val="2600"/>
              <a:buFont typeface="Montserrat Medium"/>
              <a:buChar char="●"/>
            </a:pPr>
            <a:endParaRPr lang="es-MX" sz="2600" b="0" i="0" u="none" strike="noStrike" cap="none" dirty="0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7366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49FC"/>
              </a:buClr>
              <a:buSzPts val="2600"/>
              <a:buFont typeface="Montserrat Medium"/>
              <a:buChar char="●"/>
            </a:pPr>
            <a:r>
              <a:rPr lang="es-MX" sz="2600" dirty="0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Mientras los clientes facturan y pagar sus productos, diligencian una encuesta para conocer la satisfacción dentro del almacén.</a:t>
            </a:r>
          </a:p>
          <a:p>
            <a:pPr marL="7366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49FC"/>
              </a:buClr>
              <a:buSzPts val="2600"/>
              <a:buFont typeface="Montserrat Medium"/>
              <a:buChar char="●"/>
            </a:pPr>
            <a:endParaRPr lang="es-MX" sz="2600" dirty="0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7366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49FC"/>
              </a:buClr>
              <a:buSzPts val="2600"/>
              <a:buFont typeface="Montserrat Medium"/>
              <a:buChar char="●"/>
            </a:pPr>
            <a:r>
              <a:rPr lang="es-MX" sz="2600" b="0" i="0" u="none" strike="noStrike" cap="none" dirty="0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 requiere realizar un procesamiento diario de los datos, mediante una encuesta auto aplicada del clientes que visita cada POS.</a:t>
            </a:r>
          </a:p>
          <a:p>
            <a:pPr marL="7366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49FC"/>
              </a:buClr>
              <a:buSzPts val="2600"/>
              <a:buFont typeface="Montserrat Medium"/>
              <a:buChar char="●"/>
            </a:pPr>
            <a:endParaRPr lang="es-MX" sz="2600" b="0" i="0" u="none" strike="noStrike" cap="none" dirty="0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7366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49FC"/>
              </a:buClr>
              <a:buSzPts val="2600"/>
              <a:buFont typeface="Montserrat Medium"/>
              <a:buChar char="●"/>
            </a:pPr>
            <a:r>
              <a:rPr lang="es-MX" sz="2600" b="0" i="0" u="none" strike="noStrike" cap="none" dirty="0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La información procesada debe estar disponible máximo a un día caído, para la toma de decisiones.</a:t>
            </a:r>
          </a:p>
          <a:p>
            <a:pPr marL="7366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49FC"/>
              </a:buClr>
              <a:buSzPts val="2600"/>
              <a:buFont typeface="Montserrat Medium"/>
              <a:buChar char="●"/>
            </a:pPr>
            <a:endParaRPr lang="es-MX" sz="2600" dirty="0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7366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49FC"/>
              </a:buClr>
              <a:buSzPts val="2600"/>
              <a:buFont typeface="Montserrat Medium"/>
              <a:buChar char="●"/>
            </a:pPr>
            <a:r>
              <a:rPr lang="es-MX" sz="2600" b="0" i="0" u="none" strike="noStrike" cap="none" dirty="0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 la información recolectada se busca mejorar la atención, los productos y servicios ofrecidos a los diferentes clientes, dentro de la cadena en los diferentes horarios de atención.</a:t>
            </a:r>
          </a:p>
          <a:p>
            <a:pPr marL="7366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49FC"/>
              </a:buClr>
              <a:buSzPts val="2600"/>
              <a:buFont typeface="Montserrat Medium"/>
              <a:buChar char="●"/>
            </a:pPr>
            <a:endParaRPr lang="es-MX" sz="2600" b="0" i="0" u="none" strike="noStrike" cap="none" dirty="0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7366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49FC"/>
              </a:buClr>
              <a:buSzPts val="2600"/>
              <a:buFont typeface="Montserrat Medium"/>
              <a:buChar char="●"/>
            </a:pPr>
            <a:endParaRPr sz="2600" b="0" i="0" u="none" strike="noStrike" cap="none" dirty="0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61013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ed7eb645d_0_566"/>
          <p:cNvSpPr txBox="1"/>
          <p:nvPr/>
        </p:nvSpPr>
        <p:spPr>
          <a:xfrm>
            <a:off x="4838340" y="1408855"/>
            <a:ext cx="8979605" cy="5438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7366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49FC"/>
              </a:buClr>
              <a:buSzPts val="2600"/>
              <a:buFont typeface="Montserrat Medium"/>
              <a:buChar char="●"/>
            </a:pPr>
            <a:r>
              <a:rPr lang="es-MX" sz="2600" b="0" i="0" u="none" strike="noStrike" cap="none" dirty="0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Muestra de datos a fin de mes, registros 28’404.277, en 1’191.886 encuestas mensuales, distribuidas </a:t>
            </a:r>
            <a:r>
              <a:rPr lang="es-MX" sz="2600" b="0" i="0" u="none" strike="noStrike" cap="none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en 5 </a:t>
            </a:r>
            <a:r>
              <a:rPr lang="es-MX" sz="2600" b="0" i="0" u="none" strike="noStrike" cap="none" dirty="0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países,  en un total de 733 PDV, promedio de 24 preguntas por encuesta.</a:t>
            </a:r>
          </a:p>
          <a:p>
            <a:pPr marL="7366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49FC"/>
              </a:buClr>
              <a:buSzPts val="2600"/>
              <a:buFont typeface="Montserrat Medium"/>
              <a:buChar char="●"/>
            </a:pPr>
            <a:endParaRPr lang="es-MX" sz="2600" b="0" i="0" u="none" strike="noStrike" cap="none" dirty="0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7366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49FC"/>
              </a:buClr>
              <a:buSzPts val="2600"/>
              <a:buFont typeface="Montserrat Medium"/>
              <a:buChar char="●"/>
            </a:pPr>
            <a:r>
              <a:rPr lang="es-MX" sz="2600" b="0" i="0" u="none" strike="noStrike" cap="none" dirty="0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Comparación entre procesamiento actual en base de datos vs prueba de concepto en computador portátil con Jupyter. </a:t>
            </a:r>
            <a:endParaRPr sz="2600" b="0" i="0" u="none" strike="noStrike" cap="none" dirty="0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736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 dirty="0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7366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49FC"/>
              </a:buClr>
              <a:buSzPts val="2600"/>
              <a:buFont typeface="Montserrat Medium"/>
              <a:buChar char="●"/>
            </a:pPr>
            <a:r>
              <a:rPr lang="es-MX" sz="2600" dirty="0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Carga de insumos, limpieza y transformación de información, procesamiento inicial de datos y generación de un indicador de satisfacción de cliente</a:t>
            </a:r>
            <a:r>
              <a:rPr lang="es-MX" sz="2600" b="0" i="0" u="none" strike="noStrike" cap="none" dirty="0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endParaRPr sz="2600" b="0" i="0" u="none" strike="noStrike" cap="none" dirty="0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736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 dirty="0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0" name="Google Shape;110;g7ed7eb645d_0_566"/>
          <p:cNvSpPr/>
          <p:nvPr/>
        </p:nvSpPr>
        <p:spPr>
          <a:xfrm>
            <a:off x="0" y="7716827"/>
            <a:ext cx="15122400" cy="205200"/>
          </a:xfrm>
          <a:prstGeom prst="rect">
            <a:avLst/>
          </a:prstGeom>
          <a:solidFill>
            <a:srgbClr val="1B1C1F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g7ed7eb645d_0_5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7ed7eb645d_0_566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Escenario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" name="Google Shape;113;g7ed7eb645d_0_566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6349F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4" name="Google Shape;114;g7ed7eb645d_0_566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6349F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5" name="Google Shape;115;g7ed7eb645d_0_5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0417" y="2574991"/>
            <a:ext cx="3402760" cy="340279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7ed7eb645d_0_566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 dirty="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# 3</a:t>
            </a:r>
            <a:endParaRPr sz="2300" b="0" i="0" u="none" strike="noStrike" cap="none" dirty="0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148f40e0d_1_0"/>
          <p:cNvSpPr/>
          <p:nvPr/>
        </p:nvSpPr>
        <p:spPr>
          <a:xfrm>
            <a:off x="-25" y="7002150"/>
            <a:ext cx="15122400" cy="932700"/>
          </a:xfrm>
          <a:prstGeom prst="rect">
            <a:avLst/>
          </a:prstGeom>
          <a:solidFill>
            <a:srgbClr val="4B22F4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8148f40e0d_1_0"/>
          <p:cNvSpPr/>
          <p:nvPr/>
        </p:nvSpPr>
        <p:spPr>
          <a:xfrm>
            <a:off x="341775" y="319175"/>
            <a:ext cx="14438700" cy="63858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g8148f40e0d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64548" y="7146000"/>
            <a:ext cx="1315926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AEAB15C-213B-4E5D-AB75-4B9461FC3BA0}"/>
              </a:ext>
            </a:extLst>
          </p:cNvPr>
          <p:cNvSpPr txBox="1"/>
          <p:nvPr/>
        </p:nvSpPr>
        <p:spPr>
          <a:xfrm>
            <a:off x="341775" y="7352111"/>
            <a:ext cx="75601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lang="es-MX" sz="1400" b="1" i="0" u="none" strike="noStrike" cap="none" dirty="0">
                <a:solidFill>
                  <a:srgbClr val="0C0C0C"/>
                </a:solidFill>
                <a:latin typeface="Montserrat"/>
                <a:ea typeface="Montserrat"/>
                <a:cs typeface="Montserrat"/>
                <a:sym typeface="Montserrat"/>
              </a:rPr>
              <a:t>Niveles de satisfacción </a:t>
            </a:r>
          </a:p>
        </p:txBody>
      </p:sp>
      <p:sp>
        <p:nvSpPr>
          <p:cNvPr id="13" name="Google Shape;112;g7ed7eb645d_0_566">
            <a:extLst>
              <a:ext uri="{FF2B5EF4-FFF2-40B4-BE49-F238E27FC236}">
                <a16:creationId xmlns:a16="http://schemas.microsoft.com/office/drawing/2014/main" id="{AC9C5189-7FF7-4202-815D-48820BEAC41B}"/>
              </a:ext>
            </a:extLst>
          </p:cNvPr>
          <p:cNvSpPr txBox="1"/>
          <p:nvPr/>
        </p:nvSpPr>
        <p:spPr>
          <a:xfrm>
            <a:off x="3065403" y="1283150"/>
            <a:ext cx="2112872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3200" b="1" i="0" u="none" strike="noStrike" cap="none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Actual</a:t>
            </a:r>
            <a:endParaRPr sz="32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" name="Google Shape;112;g7ed7eb645d_0_566">
            <a:extLst>
              <a:ext uri="{FF2B5EF4-FFF2-40B4-BE49-F238E27FC236}">
                <a16:creationId xmlns:a16="http://schemas.microsoft.com/office/drawing/2014/main" id="{7BB5258D-15BC-417B-8DF7-91E8FF1FD3F8}"/>
              </a:ext>
            </a:extLst>
          </p:cNvPr>
          <p:cNvSpPr txBox="1"/>
          <p:nvPr/>
        </p:nvSpPr>
        <p:spPr>
          <a:xfrm>
            <a:off x="9073258" y="1270800"/>
            <a:ext cx="5274129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3200" b="1" i="0" u="none" strike="noStrike" cap="none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Prueba concepto</a:t>
            </a:r>
            <a:endParaRPr sz="32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" name="Google Shape;111;g7ed7eb645d_0_566">
            <a:extLst>
              <a:ext uri="{FF2B5EF4-FFF2-40B4-BE49-F238E27FC236}">
                <a16:creationId xmlns:a16="http://schemas.microsoft.com/office/drawing/2014/main" id="{E404B22B-E2D5-46A9-A6D4-3328FB95BEB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12;g7ed7eb645d_0_566">
            <a:extLst>
              <a:ext uri="{FF2B5EF4-FFF2-40B4-BE49-F238E27FC236}">
                <a16:creationId xmlns:a16="http://schemas.microsoft.com/office/drawing/2014/main" id="{EF266001-E87C-4CE3-9F88-BCB9F3ADD30D}"/>
              </a:ext>
            </a:extLst>
          </p:cNvPr>
          <p:cNvSpPr txBox="1"/>
          <p:nvPr/>
        </p:nvSpPr>
        <p:spPr>
          <a:xfrm>
            <a:off x="2295842" y="414450"/>
            <a:ext cx="10685372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Infraestructura para el procesamiento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8CD4DA7-761C-4404-BF03-F21632393D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1903" y="1999850"/>
            <a:ext cx="6631353" cy="446180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2B221C4-728E-4B97-ADAD-2F38981F05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268" y="1999850"/>
            <a:ext cx="7065142" cy="44618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148f40e0d_1_0"/>
          <p:cNvSpPr/>
          <p:nvPr/>
        </p:nvSpPr>
        <p:spPr>
          <a:xfrm>
            <a:off x="-25" y="7002150"/>
            <a:ext cx="15122400" cy="932700"/>
          </a:xfrm>
          <a:prstGeom prst="rect">
            <a:avLst/>
          </a:prstGeom>
          <a:solidFill>
            <a:srgbClr val="4B22F4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g8148f40e0d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64548" y="7146000"/>
            <a:ext cx="1315926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AEAB15C-213B-4E5D-AB75-4B9461FC3BA0}"/>
              </a:ext>
            </a:extLst>
          </p:cNvPr>
          <p:cNvSpPr txBox="1"/>
          <p:nvPr/>
        </p:nvSpPr>
        <p:spPr>
          <a:xfrm>
            <a:off x="341775" y="7352111"/>
            <a:ext cx="75601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lang="es-MX" sz="1400" b="1" i="0" u="none" strike="noStrike" cap="none" dirty="0">
                <a:solidFill>
                  <a:srgbClr val="0C0C0C"/>
                </a:solidFill>
                <a:latin typeface="Montserrat"/>
                <a:ea typeface="Montserrat"/>
                <a:cs typeface="Montserrat"/>
                <a:sym typeface="Montserrat"/>
              </a:rPr>
              <a:t>Niveles de satisfacción </a:t>
            </a:r>
          </a:p>
        </p:txBody>
      </p:sp>
      <p:sp>
        <p:nvSpPr>
          <p:cNvPr id="13" name="Google Shape;112;g7ed7eb645d_0_566">
            <a:extLst>
              <a:ext uri="{FF2B5EF4-FFF2-40B4-BE49-F238E27FC236}">
                <a16:creationId xmlns:a16="http://schemas.microsoft.com/office/drawing/2014/main" id="{AC9C5189-7FF7-4202-815D-48820BEAC41B}"/>
              </a:ext>
            </a:extLst>
          </p:cNvPr>
          <p:cNvSpPr txBox="1"/>
          <p:nvPr/>
        </p:nvSpPr>
        <p:spPr>
          <a:xfrm>
            <a:off x="3065403" y="1283150"/>
            <a:ext cx="2112872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3200" b="1" i="0" u="none" strike="noStrike" cap="none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Actual</a:t>
            </a:r>
            <a:endParaRPr sz="32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" name="Google Shape;112;g7ed7eb645d_0_566">
            <a:extLst>
              <a:ext uri="{FF2B5EF4-FFF2-40B4-BE49-F238E27FC236}">
                <a16:creationId xmlns:a16="http://schemas.microsoft.com/office/drawing/2014/main" id="{7BB5258D-15BC-417B-8DF7-91E8FF1FD3F8}"/>
              </a:ext>
            </a:extLst>
          </p:cNvPr>
          <p:cNvSpPr txBox="1"/>
          <p:nvPr/>
        </p:nvSpPr>
        <p:spPr>
          <a:xfrm>
            <a:off x="9073258" y="1270800"/>
            <a:ext cx="5274129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3200" b="1" i="0" u="none" strike="noStrike" cap="none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Prueba concepto</a:t>
            </a:r>
            <a:endParaRPr sz="32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" name="Google Shape;111;g7ed7eb645d_0_566">
            <a:extLst>
              <a:ext uri="{FF2B5EF4-FFF2-40B4-BE49-F238E27FC236}">
                <a16:creationId xmlns:a16="http://schemas.microsoft.com/office/drawing/2014/main" id="{E404B22B-E2D5-46A9-A6D4-3328FB95BEB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12;g7ed7eb645d_0_566">
            <a:extLst>
              <a:ext uri="{FF2B5EF4-FFF2-40B4-BE49-F238E27FC236}">
                <a16:creationId xmlns:a16="http://schemas.microsoft.com/office/drawing/2014/main" id="{EF266001-E87C-4CE3-9F88-BCB9F3ADD30D}"/>
              </a:ext>
            </a:extLst>
          </p:cNvPr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Datos a tener en cuenta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" name="Google Shape;204;g7ed7eb645d_0_1093">
            <a:extLst>
              <a:ext uri="{FF2B5EF4-FFF2-40B4-BE49-F238E27FC236}">
                <a16:creationId xmlns:a16="http://schemas.microsoft.com/office/drawing/2014/main" id="{47961BB2-16BA-47DC-92D1-6C21D8EF7C1C}"/>
              </a:ext>
            </a:extLst>
          </p:cNvPr>
          <p:cNvSpPr txBox="1"/>
          <p:nvPr/>
        </p:nvSpPr>
        <p:spPr>
          <a:xfrm>
            <a:off x="557115" y="2305783"/>
            <a:ext cx="5372096" cy="4127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s-MX" sz="1800" b="0" i="0" u="none" strike="noStrike" cap="none" dirty="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Carga de insumos y maestros: </a:t>
            </a:r>
          </a:p>
          <a:p>
            <a: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s-MX" sz="1800" b="0" i="0" u="none" strike="noStrike" cap="none" dirty="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     27 minutos</a:t>
            </a:r>
          </a:p>
          <a:p>
            <a: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s-MX" sz="1800" b="0" i="0" u="none" strike="noStrike" cap="none" dirty="0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s-MX" sz="1800" b="0" i="0" u="none" strike="noStrike" cap="none" dirty="0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s-MX" sz="1800" b="0" i="0" u="none" strike="noStrike" cap="none" dirty="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Procesamiento inicial de datos: </a:t>
            </a:r>
          </a:p>
          <a:p>
            <a: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s-MX" sz="1800" dirty="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r>
              <a:rPr lang="es-MX" sz="1800" b="0" i="0" u="none" strike="noStrike" cap="none" dirty="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2 horas 23 minutos</a:t>
            </a:r>
          </a:p>
          <a:p>
            <a: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s-MX" sz="1800" b="0" i="0" u="none" strike="noStrike" cap="none" dirty="0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s-MX" sz="1800" b="0" i="0" u="none" strike="noStrike" cap="none" dirty="0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s-MX" sz="1800" dirty="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Procesamiento g</a:t>
            </a:r>
            <a:r>
              <a:rPr lang="es-MX" sz="1800" b="0" i="0" u="none" strike="noStrike" cap="none" dirty="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eneración de cálculos: </a:t>
            </a:r>
          </a:p>
          <a:p>
            <a: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s-MX" sz="1800" dirty="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lang="es-MX" sz="1800" b="0" i="0" u="none" strike="noStrike" cap="none" dirty="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16 minutos</a:t>
            </a:r>
          </a:p>
          <a:p>
            <a: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s-MX" sz="1800" dirty="0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s-MX" sz="1800" dirty="0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s-MX" sz="1800" b="0" i="0" u="none" strike="noStrike" cap="none" dirty="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TOTAL TIEMPO EJECUCION:</a:t>
            </a:r>
          </a:p>
          <a:p>
            <a: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s-MX" sz="1800" b="0" i="0" u="none" strike="noStrike" cap="none" dirty="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3 horas 6 minutos</a:t>
            </a:r>
          </a:p>
          <a:p>
            <a: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sz="1800" b="0" i="0" u="none" strike="noStrike" cap="none" dirty="0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Google Shape;204;g7ed7eb645d_0_1093">
            <a:extLst>
              <a:ext uri="{FF2B5EF4-FFF2-40B4-BE49-F238E27FC236}">
                <a16:creationId xmlns:a16="http://schemas.microsoft.com/office/drawing/2014/main" id="{83F3FA9C-61FD-441C-91B1-45076D31B781}"/>
              </a:ext>
            </a:extLst>
          </p:cNvPr>
          <p:cNvSpPr txBox="1"/>
          <p:nvPr/>
        </p:nvSpPr>
        <p:spPr>
          <a:xfrm>
            <a:off x="8387766" y="2294893"/>
            <a:ext cx="6060245" cy="4355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s-MX" sz="1800" b="0" i="0" u="none" strike="noStrike" cap="none" dirty="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Carga de insumos y maestros: 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s-MX" sz="1800" b="0" i="0" u="none" strike="noStrike" cap="none" dirty="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8 minutos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s-MX" sz="1800" b="0" i="0" u="none" strike="noStrike" cap="none" dirty="0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s-MX" sz="1800" b="0" i="0" u="none" strike="noStrike" cap="none" dirty="0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s-MX" sz="1800" b="0" i="0" u="none" strike="noStrike" cap="none" dirty="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Procesamiento inicial de datos: 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s-MX" sz="1800" b="0" i="0" u="none" strike="noStrike" cap="none" dirty="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4 minutos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s-MX" sz="1800" b="0" i="0" u="none" strike="noStrike" cap="none" dirty="0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s-MX" sz="1800" b="0" i="0" u="none" strike="noStrike" cap="none" dirty="0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s-MX" sz="1800" dirty="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Procesamiento g</a:t>
            </a:r>
            <a:r>
              <a:rPr lang="es-MX" sz="1800" b="0" i="0" u="none" strike="noStrike" cap="none" dirty="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eneración de cálculos: 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s-MX" sz="1800" b="0" i="0" u="none" strike="noStrike" cap="none" dirty="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14 minutos – sin lectura de datos desde silver</a:t>
            </a:r>
          </a:p>
          <a:p>
            <a:pPr>
              <a:buSzPts val="1800"/>
            </a:pPr>
            <a:r>
              <a:rPr lang="es-MX" sz="1800" b="0" i="0" u="none" strike="noStrike" cap="none" dirty="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10 minutos – con lectura de datos desde silver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s-MX" sz="1800" dirty="0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s-MX" sz="1800" b="0" i="0" u="none" strike="noStrike" cap="none" dirty="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TOTAL TIEMPO EJECUCION: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s-MX" sz="1800" b="0" i="0" u="none" strike="noStrike" cap="none" dirty="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26 minutos – sin lectura de datos desde silver</a:t>
            </a:r>
          </a:p>
          <a:p>
            <a:pPr>
              <a:buSzPts val="1800"/>
            </a:pPr>
            <a:r>
              <a:rPr lang="es-MX" sz="1800" b="0" i="0" u="none" strike="noStrike" cap="none" dirty="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22 minutos – con lectura de datos desde silver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s-MX" sz="1800" b="0" i="0" u="none" strike="noStrike" cap="none" dirty="0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s-MX" sz="1800" b="0" i="0" u="none" strike="noStrike" cap="none" dirty="0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Google Shape;199;g7ed7eb645d_0_1093">
            <a:extLst>
              <a:ext uri="{FF2B5EF4-FFF2-40B4-BE49-F238E27FC236}">
                <a16:creationId xmlns:a16="http://schemas.microsoft.com/office/drawing/2014/main" id="{E782BE31-84B5-4D94-8BFD-54C6611082D5}"/>
              </a:ext>
            </a:extLst>
          </p:cNvPr>
          <p:cNvSpPr txBox="1"/>
          <p:nvPr/>
        </p:nvSpPr>
        <p:spPr>
          <a:xfrm>
            <a:off x="5954044" y="2081118"/>
            <a:ext cx="2687853" cy="1300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MX" sz="3200" b="1" dirty="0">
                <a:solidFill>
                  <a:srgbClr val="6349FC"/>
                </a:solidFill>
                <a:latin typeface="Montserrat"/>
                <a:ea typeface="Montserrat"/>
                <a:cs typeface="Montserrat"/>
                <a:sym typeface="Montserrat"/>
              </a:rPr>
              <a:t>70.37</a:t>
            </a:r>
            <a:r>
              <a:rPr lang="es-MX" sz="3200" b="1" i="0" u="none" strike="noStrike" cap="none" dirty="0">
                <a:solidFill>
                  <a:srgbClr val="6349FC"/>
                </a:solidFill>
                <a:latin typeface="Montserrat"/>
                <a:ea typeface="Montserrat"/>
                <a:cs typeface="Montserrat"/>
                <a:sym typeface="Montserrat"/>
              </a:rPr>
              <a:t>%</a:t>
            </a:r>
            <a:endParaRPr sz="3200" b="0" i="0" u="none" strike="noStrike" cap="none" dirty="0">
              <a:solidFill>
                <a:srgbClr val="6349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Google Shape;199;g7ed7eb645d_0_1093">
            <a:extLst>
              <a:ext uri="{FF2B5EF4-FFF2-40B4-BE49-F238E27FC236}">
                <a16:creationId xmlns:a16="http://schemas.microsoft.com/office/drawing/2014/main" id="{941958DD-7F40-4D08-9AC4-156A3B8F2B61}"/>
              </a:ext>
            </a:extLst>
          </p:cNvPr>
          <p:cNvSpPr txBox="1"/>
          <p:nvPr/>
        </p:nvSpPr>
        <p:spPr>
          <a:xfrm>
            <a:off x="5951464" y="3178919"/>
            <a:ext cx="2687853" cy="1300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MX" sz="3200" b="1" dirty="0">
                <a:solidFill>
                  <a:srgbClr val="6349FC"/>
                </a:solidFill>
                <a:latin typeface="Montserrat"/>
                <a:ea typeface="Montserrat"/>
                <a:cs typeface="Montserrat"/>
                <a:sym typeface="Montserrat"/>
              </a:rPr>
              <a:t>97.20</a:t>
            </a:r>
            <a:r>
              <a:rPr lang="es-MX" sz="3200" b="1" i="0" u="none" strike="noStrike" cap="none" dirty="0">
                <a:solidFill>
                  <a:srgbClr val="6349FC"/>
                </a:solidFill>
                <a:latin typeface="Montserrat"/>
                <a:ea typeface="Montserrat"/>
                <a:cs typeface="Montserrat"/>
                <a:sym typeface="Montserrat"/>
              </a:rPr>
              <a:t>%</a:t>
            </a:r>
            <a:endParaRPr sz="3200" b="0" i="0" u="none" strike="noStrike" cap="none" dirty="0">
              <a:solidFill>
                <a:srgbClr val="6349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" name="Google Shape;199;g7ed7eb645d_0_1093">
            <a:extLst>
              <a:ext uri="{FF2B5EF4-FFF2-40B4-BE49-F238E27FC236}">
                <a16:creationId xmlns:a16="http://schemas.microsoft.com/office/drawing/2014/main" id="{BFBFDCC6-825B-4438-8E0C-3D51310E057E}"/>
              </a:ext>
            </a:extLst>
          </p:cNvPr>
          <p:cNvSpPr txBox="1"/>
          <p:nvPr/>
        </p:nvSpPr>
        <p:spPr>
          <a:xfrm>
            <a:off x="5948884" y="4211993"/>
            <a:ext cx="2687853" cy="1300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MX" sz="3200" b="1" dirty="0">
                <a:solidFill>
                  <a:srgbClr val="6349FC"/>
                </a:solidFill>
                <a:latin typeface="Montserrat"/>
                <a:ea typeface="Montserrat"/>
                <a:cs typeface="Montserrat"/>
                <a:sym typeface="Montserrat"/>
              </a:rPr>
              <a:t>12.50</a:t>
            </a:r>
            <a:r>
              <a:rPr lang="es-MX" sz="3200" b="1" i="0" u="none" strike="noStrike" cap="none" dirty="0">
                <a:solidFill>
                  <a:srgbClr val="6349FC"/>
                </a:solidFill>
                <a:latin typeface="Montserrat"/>
                <a:ea typeface="Montserrat"/>
                <a:cs typeface="Montserrat"/>
                <a:sym typeface="Montserrat"/>
              </a:rPr>
              <a:t>%</a:t>
            </a:r>
            <a:endParaRPr sz="3200" b="0" i="0" u="none" strike="noStrike" cap="none" dirty="0">
              <a:solidFill>
                <a:srgbClr val="6349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" name="Google Shape;199;g7ed7eb645d_0_1093">
            <a:extLst>
              <a:ext uri="{FF2B5EF4-FFF2-40B4-BE49-F238E27FC236}">
                <a16:creationId xmlns:a16="http://schemas.microsoft.com/office/drawing/2014/main" id="{B7E7371C-8367-4BDE-A563-31BB1E6DCBF6}"/>
              </a:ext>
            </a:extLst>
          </p:cNvPr>
          <p:cNvSpPr txBox="1"/>
          <p:nvPr/>
        </p:nvSpPr>
        <p:spPr>
          <a:xfrm>
            <a:off x="5946304" y="4627865"/>
            <a:ext cx="2687853" cy="1300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MX" sz="3200" b="1" dirty="0">
                <a:solidFill>
                  <a:srgbClr val="6349FC"/>
                </a:solidFill>
                <a:latin typeface="Montserrat"/>
                <a:ea typeface="Montserrat"/>
                <a:cs typeface="Montserrat"/>
                <a:sym typeface="Montserrat"/>
              </a:rPr>
              <a:t>37.50</a:t>
            </a:r>
            <a:r>
              <a:rPr lang="es-MX" sz="3200" b="1" i="0" u="none" strike="noStrike" cap="none" dirty="0">
                <a:solidFill>
                  <a:srgbClr val="6349FC"/>
                </a:solidFill>
                <a:latin typeface="Montserrat"/>
                <a:ea typeface="Montserrat"/>
                <a:cs typeface="Montserrat"/>
                <a:sym typeface="Montserrat"/>
              </a:rPr>
              <a:t>%</a:t>
            </a:r>
            <a:endParaRPr sz="3200" b="0" i="0" u="none" strike="noStrike" cap="none" dirty="0">
              <a:solidFill>
                <a:srgbClr val="6349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" name="Google Shape;199;g7ed7eb645d_0_1093">
            <a:extLst>
              <a:ext uri="{FF2B5EF4-FFF2-40B4-BE49-F238E27FC236}">
                <a16:creationId xmlns:a16="http://schemas.microsoft.com/office/drawing/2014/main" id="{2EB3CEEF-D6CF-48CE-BCE5-60E5A0C8A026}"/>
              </a:ext>
            </a:extLst>
          </p:cNvPr>
          <p:cNvSpPr txBox="1"/>
          <p:nvPr/>
        </p:nvSpPr>
        <p:spPr>
          <a:xfrm>
            <a:off x="5959222" y="5353702"/>
            <a:ext cx="2687853" cy="1300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MX" sz="3200" b="1" dirty="0">
                <a:solidFill>
                  <a:srgbClr val="6349FC"/>
                </a:solidFill>
                <a:latin typeface="Montserrat"/>
                <a:ea typeface="Montserrat"/>
                <a:cs typeface="Montserrat"/>
                <a:sym typeface="Montserrat"/>
              </a:rPr>
              <a:t>86.02</a:t>
            </a:r>
            <a:r>
              <a:rPr lang="es-MX" sz="3200" b="1" i="0" u="none" strike="noStrike" cap="none" dirty="0">
                <a:solidFill>
                  <a:srgbClr val="6349FC"/>
                </a:solidFill>
                <a:latin typeface="Montserrat"/>
                <a:ea typeface="Montserrat"/>
                <a:cs typeface="Montserrat"/>
                <a:sym typeface="Montserrat"/>
              </a:rPr>
              <a:t>%</a:t>
            </a:r>
            <a:endParaRPr sz="3200" b="0" i="0" u="none" strike="noStrike" cap="none" dirty="0">
              <a:solidFill>
                <a:srgbClr val="6349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" name="Google Shape;199;g7ed7eb645d_0_1093">
            <a:extLst>
              <a:ext uri="{FF2B5EF4-FFF2-40B4-BE49-F238E27FC236}">
                <a16:creationId xmlns:a16="http://schemas.microsoft.com/office/drawing/2014/main" id="{75133DCA-DE3C-4C10-B961-9D1F2E822D2B}"/>
              </a:ext>
            </a:extLst>
          </p:cNvPr>
          <p:cNvSpPr txBox="1"/>
          <p:nvPr/>
        </p:nvSpPr>
        <p:spPr>
          <a:xfrm>
            <a:off x="5956642" y="5723079"/>
            <a:ext cx="2687853" cy="1300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MX" sz="3200" b="1" dirty="0">
                <a:solidFill>
                  <a:srgbClr val="6349FC"/>
                </a:solidFill>
                <a:latin typeface="Montserrat"/>
                <a:ea typeface="Montserrat"/>
                <a:cs typeface="Montserrat"/>
                <a:sym typeface="Montserrat"/>
              </a:rPr>
              <a:t>88.17</a:t>
            </a:r>
            <a:r>
              <a:rPr lang="es-MX" sz="3200" b="1" i="0" u="none" strike="noStrike" cap="none" dirty="0">
                <a:solidFill>
                  <a:srgbClr val="6349FC"/>
                </a:solidFill>
                <a:latin typeface="Montserrat"/>
                <a:ea typeface="Montserrat"/>
                <a:cs typeface="Montserrat"/>
                <a:sym typeface="Montserrat"/>
              </a:rPr>
              <a:t>%</a:t>
            </a:r>
            <a:endParaRPr sz="3200" b="0" i="0" u="none" strike="noStrike" cap="none" dirty="0">
              <a:solidFill>
                <a:srgbClr val="6349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951764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22F4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ed7eb645d_0_695"/>
          <p:cNvSpPr/>
          <p:nvPr/>
        </p:nvSpPr>
        <p:spPr>
          <a:xfrm>
            <a:off x="10106532" y="0"/>
            <a:ext cx="5016000" cy="7934700"/>
          </a:xfrm>
          <a:prstGeom prst="rect">
            <a:avLst/>
          </a:prstGeom>
          <a:solidFill>
            <a:srgbClr val="16181C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7ed7eb645d_0_695"/>
          <p:cNvSpPr txBox="1"/>
          <p:nvPr/>
        </p:nvSpPr>
        <p:spPr>
          <a:xfrm>
            <a:off x="1700960" y="2389500"/>
            <a:ext cx="7214400" cy="3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s-MX" sz="68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Como se realizo…</a:t>
            </a:r>
            <a:endParaRPr sz="68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3" name="Google Shape;123;g7ed7eb645d_0_6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07160" y="4411099"/>
            <a:ext cx="182144" cy="2553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g7ed7eb645d_0_695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5" name="Google Shape;125;g7ed7eb645d_0_6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01977" y="2886617"/>
            <a:ext cx="3017469" cy="3024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7ed7eb645d_0_69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19915" y="607839"/>
            <a:ext cx="3384330" cy="8418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g7ed7eb645d_0_695"/>
          <p:cNvCxnSpPr/>
          <p:nvPr/>
        </p:nvCxnSpPr>
        <p:spPr>
          <a:xfrm>
            <a:off x="14475844" y="-11"/>
            <a:ext cx="0" cy="2549166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g7ed7eb645d_0_758"/>
          <p:cNvGrpSpPr/>
          <p:nvPr/>
        </p:nvGrpSpPr>
        <p:grpSpPr>
          <a:xfrm>
            <a:off x="8039545" y="884794"/>
            <a:ext cx="5781606" cy="5163746"/>
            <a:chOff x="8411934" y="753404"/>
            <a:chExt cx="5781606" cy="5163746"/>
          </a:xfrm>
        </p:grpSpPr>
        <p:sp>
          <p:nvSpPr>
            <p:cNvPr id="175" name="Google Shape;175;g7ed7eb645d_0_758"/>
            <p:cNvSpPr/>
            <p:nvPr/>
          </p:nvSpPr>
          <p:spPr>
            <a:xfrm>
              <a:off x="9216189" y="753404"/>
              <a:ext cx="2693803" cy="2693803"/>
            </a:xfrm>
            <a:prstGeom prst="ellipse">
              <a:avLst/>
            </a:prstGeom>
            <a:noFill/>
            <a:ln w="25400" cap="flat" cmpd="sng">
              <a:solidFill>
                <a:srgbClr val="4B22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g7ed7eb645d_0_758"/>
            <p:cNvSpPr/>
            <p:nvPr/>
          </p:nvSpPr>
          <p:spPr>
            <a:xfrm>
              <a:off x="10302755" y="1802504"/>
              <a:ext cx="3890786" cy="3890786"/>
            </a:xfrm>
            <a:prstGeom prst="ellipse">
              <a:avLst/>
            </a:prstGeom>
            <a:noFill/>
            <a:ln w="25400" cap="flat" cmpd="sng">
              <a:solidFill>
                <a:srgbClr val="4B22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g7ed7eb645d_0_758"/>
            <p:cNvSpPr/>
            <p:nvPr/>
          </p:nvSpPr>
          <p:spPr>
            <a:xfrm>
              <a:off x="8411934" y="3223347"/>
              <a:ext cx="2693803" cy="2693803"/>
            </a:xfrm>
            <a:prstGeom prst="ellipse">
              <a:avLst/>
            </a:prstGeom>
            <a:noFill/>
            <a:ln w="25400" cap="flat" cmpd="sng">
              <a:solidFill>
                <a:srgbClr val="4B22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g7ed7eb645d_0_758"/>
          <p:cNvSpPr/>
          <p:nvPr/>
        </p:nvSpPr>
        <p:spPr>
          <a:xfrm>
            <a:off x="0" y="0"/>
            <a:ext cx="6012900" cy="7938300"/>
          </a:xfrm>
          <a:prstGeom prst="rect">
            <a:avLst/>
          </a:prstGeom>
          <a:solidFill>
            <a:srgbClr val="4B22F4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lang="es-CO" sz="2300" b="0" i="0" u="none" strike="noStrike" cap="none" dirty="0">
              <a:solidFill>
                <a:srgbClr val="E3C87F"/>
              </a:solidFill>
              <a:highlight>
                <a:srgbClr val="FF5D6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7ed7eb645d_0_758"/>
          <p:cNvSpPr txBox="1"/>
          <p:nvPr/>
        </p:nvSpPr>
        <p:spPr>
          <a:xfrm>
            <a:off x="342217" y="296204"/>
            <a:ext cx="5328600" cy="15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En resume…</a:t>
            </a:r>
            <a:endParaRPr sz="40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1" name="Google Shape;181;g7ed7eb645d_0_7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59184" y="6800813"/>
            <a:ext cx="216535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7ed7eb645d_0_758"/>
          <p:cNvSpPr/>
          <p:nvPr/>
        </p:nvSpPr>
        <p:spPr>
          <a:xfrm>
            <a:off x="8638673" y="801530"/>
            <a:ext cx="2693803" cy="2693803"/>
          </a:xfrm>
          <a:prstGeom prst="ellipse">
            <a:avLst/>
          </a:prstGeom>
          <a:solidFill>
            <a:srgbClr val="6349F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7ed7eb645d_0_758"/>
          <p:cNvSpPr/>
          <p:nvPr/>
        </p:nvSpPr>
        <p:spPr>
          <a:xfrm>
            <a:off x="9725239" y="1850630"/>
            <a:ext cx="3890786" cy="3890786"/>
          </a:xfrm>
          <a:prstGeom prst="ellipse">
            <a:avLst/>
          </a:prstGeom>
          <a:solidFill>
            <a:srgbClr val="0D01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7ed7eb645d_0_758"/>
          <p:cNvSpPr/>
          <p:nvPr/>
        </p:nvSpPr>
        <p:spPr>
          <a:xfrm>
            <a:off x="7834418" y="3271473"/>
            <a:ext cx="2693803" cy="2693803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7ed7eb645d_0_758"/>
          <p:cNvSpPr txBox="1"/>
          <p:nvPr/>
        </p:nvSpPr>
        <p:spPr>
          <a:xfrm>
            <a:off x="7834418" y="3271473"/>
            <a:ext cx="2693803" cy="2623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s-MX" sz="44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86.02%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s-MX" sz="44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88.17%</a:t>
            </a:r>
            <a:endParaRPr sz="44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g7ed7eb645d_0_758"/>
          <p:cNvSpPr txBox="1"/>
          <p:nvPr/>
        </p:nvSpPr>
        <p:spPr>
          <a:xfrm>
            <a:off x="10448743" y="3024598"/>
            <a:ext cx="2791333" cy="2365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MX" sz="20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Mejora y reducción aproximada en tiempo de procesamiento de los datos.</a:t>
            </a:r>
            <a:endParaRPr sz="20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7" name="Google Shape;187;g7ed7eb645d_0_7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02578" y="1408072"/>
            <a:ext cx="1255576" cy="1255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7ed7eb645d_0_75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900737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7ed7eb645d_0_758"/>
          <p:cNvPicPr preferRelativeResize="0"/>
          <p:nvPr/>
        </p:nvPicPr>
        <p:blipFill rotWithShape="1">
          <a:blip r:embed="rId6">
            <a:alphaModFix/>
          </a:blip>
          <a:srcRect t="9" b="7"/>
          <a:stretch/>
        </p:blipFill>
        <p:spPr>
          <a:xfrm>
            <a:off x="12240000" y="6300000"/>
            <a:ext cx="2519999" cy="138240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204;g7ed7eb645d_0_1093">
            <a:extLst>
              <a:ext uri="{FF2B5EF4-FFF2-40B4-BE49-F238E27FC236}">
                <a16:creationId xmlns:a16="http://schemas.microsoft.com/office/drawing/2014/main" id="{67280F4A-6FD8-4B45-B85D-D7F20D3E759A}"/>
              </a:ext>
            </a:extLst>
          </p:cNvPr>
          <p:cNvSpPr txBox="1"/>
          <p:nvPr/>
        </p:nvSpPr>
        <p:spPr>
          <a:xfrm>
            <a:off x="193899" y="1207636"/>
            <a:ext cx="5586994" cy="4127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s-MX" sz="1800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s-MX" sz="1800" b="0" i="0" u="none" strike="noStrike" cap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TOTAL TIEMPO EJECUCION (ANTES):</a:t>
            </a:r>
          </a:p>
          <a:p>
            <a: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s-MX" sz="1800" b="0" i="0" u="none" strike="noStrike" cap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3 horas 6 minutos</a:t>
            </a:r>
          </a:p>
          <a:p>
            <a: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s-MX" sz="1800" b="0" i="0" u="none" strike="noStrike" cap="none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s-CO" sz="1800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s-CO" sz="1800" b="0" i="0" u="none" strike="noStrike" cap="none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s-MX" sz="1800" b="0" i="0" u="none" strike="noStrike" cap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TOTAL TIEMPO EJECUCION (DESPUES):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s-MX" sz="1800" b="0" i="0" u="none" strike="noStrike" cap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26 minutos – sin lectura de datos desde silver</a:t>
            </a:r>
          </a:p>
          <a:p>
            <a:pPr>
              <a:buSzPts val="1800"/>
            </a:pPr>
            <a:r>
              <a:rPr lang="es-MX" sz="1800" b="0" i="0" u="none" strike="noStrike" cap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22 minutos – con lectura de datos desde silver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s-MX" sz="1800" b="0" i="0" u="none" strike="noStrike" cap="none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s-MX" sz="1800" b="0" i="0" u="none" strike="noStrike" cap="none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sz="1800" b="0" i="0" u="none" strike="noStrike" cap="none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Google Shape;144;g7ed7eb645d_0_820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5" name="Google Shape;145;g7ed7eb645d_0_820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6" name="Google Shape;146;g7ed7eb645d_0_8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521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7ed7eb645d_0_820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 dirty="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# 8</a:t>
            </a:r>
            <a:endParaRPr sz="2300" b="0" i="0" u="none" strike="noStrike" cap="none" dirty="0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g7ed7eb645d_0_820"/>
          <p:cNvSpPr txBox="1"/>
          <p:nvPr/>
        </p:nvSpPr>
        <p:spPr>
          <a:xfrm>
            <a:off x="1796143" y="414450"/>
            <a:ext cx="10793186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¿</a:t>
            </a:r>
            <a:r>
              <a:rPr lang="es-MX" sz="4000" b="1" i="0" u="none" strike="noStrike" cap="none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Y en que vehículo se quieren montar?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0" name="Google Shape;150;g7ed7eb645d_0_8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49214" y="2768412"/>
            <a:ext cx="2386021" cy="23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7ed7eb645d_0_8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7ed7eb645d_0_8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661245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 descr="Un grupo de personas alrededor de una camioneta&#10;&#10;Descripción generada automáticamente con confianza baja">
            <a:extLst>
              <a:ext uri="{FF2B5EF4-FFF2-40B4-BE49-F238E27FC236}">
                <a16:creationId xmlns:a16="http://schemas.microsoft.com/office/drawing/2014/main" id="{B3035B39-3487-43F4-823B-9770B7CC7F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9247" y="1326052"/>
            <a:ext cx="5381389" cy="618112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1825</TotalTime>
  <Words>414</Words>
  <Application>Microsoft Office PowerPoint</Application>
  <PresentationFormat>Personalizado</PresentationFormat>
  <Paragraphs>82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Montserrat SemiBold</vt:lpstr>
      <vt:lpstr>Montserrat</vt:lpstr>
      <vt:lpstr>Montserrat Medium</vt:lpstr>
      <vt:lpstr>Arial</vt:lpstr>
      <vt:lpstr>Calibri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CONTENIDOS-41</dc:creator>
  <cp:lastModifiedBy>Henry Collazos</cp:lastModifiedBy>
  <cp:revision>16</cp:revision>
  <dcterms:created xsi:type="dcterms:W3CDTF">2019-06-04T15:49:37Z</dcterms:created>
  <dcterms:modified xsi:type="dcterms:W3CDTF">2022-02-11T03:50:50Z</dcterms:modified>
</cp:coreProperties>
</file>