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>
      <p:cViewPr varScale="1">
        <p:scale>
          <a:sx n="106" d="100"/>
          <a:sy n="106" d="100"/>
        </p:scale>
        <p:origin x="79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07438" y="353948"/>
            <a:ext cx="7977123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B9BD4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03375" cy="6858000"/>
          </a:xfrm>
          <a:custGeom>
            <a:avLst/>
            <a:gdLst/>
            <a:ahLst/>
            <a:cxnLst/>
            <a:rect l="l" t="t" r="r" b="b"/>
            <a:pathLst>
              <a:path w="1603375" h="6858000">
                <a:moveTo>
                  <a:pt x="1603248" y="6857998"/>
                </a:moveTo>
                <a:lnTo>
                  <a:pt x="1603248" y="0"/>
                </a:lnTo>
                <a:lnTo>
                  <a:pt x="0" y="0"/>
                </a:lnTo>
                <a:lnTo>
                  <a:pt x="0" y="6857998"/>
                </a:lnTo>
                <a:lnTo>
                  <a:pt x="1603248" y="6857998"/>
                </a:lnTo>
                <a:close/>
              </a:path>
            </a:pathLst>
          </a:custGeom>
          <a:solidFill>
            <a:srgbClr val="0D4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2"/>
            <a:ext cx="1603248" cy="90830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2619" y="409770"/>
            <a:ext cx="5355178" cy="6419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B9BD4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B9BD4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03375" cy="6858000"/>
          </a:xfrm>
          <a:custGeom>
            <a:avLst/>
            <a:gdLst/>
            <a:ahLst/>
            <a:cxnLst/>
            <a:rect l="l" t="t" r="r" b="b"/>
            <a:pathLst>
              <a:path w="1603375" h="6858000">
                <a:moveTo>
                  <a:pt x="1603248" y="6857998"/>
                </a:moveTo>
                <a:lnTo>
                  <a:pt x="1603248" y="0"/>
                </a:lnTo>
                <a:lnTo>
                  <a:pt x="0" y="0"/>
                </a:lnTo>
                <a:lnTo>
                  <a:pt x="0" y="6857998"/>
                </a:lnTo>
                <a:lnTo>
                  <a:pt x="1603248" y="6857998"/>
                </a:lnTo>
                <a:close/>
              </a:path>
            </a:pathLst>
          </a:custGeom>
          <a:solidFill>
            <a:srgbClr val="0D4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864352"/>
            <a:ext cx="1603248" cy="9083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9002" y="304038"/>
            <a:ext cx="5793994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B9BD4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3762" y="2493644"/>
            <a:ext cx="9904475" cy="2954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galgarra/introprogpyth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.djangogirls.org/es/python_installatio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hyperlink" Target="https://www.anaconda.com/downloa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4016" y="2341794"/>
            <a:ext cx="8846185" cy="2060575"/>
            <a:chOff x="2414016" y="2341794"/>
            <a:chExt cx="8846185" cy="2060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4190" y="2341794"/>
              <a:ext cx="5019444" cy="5798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4016" y="2731008"/>
              <a:ext cx="8846058" cy="167106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85313" y="2102561"/>
            <a:ext cx="788670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 indent="1381125">
              <a:lnSpc>
                <a:spcPts val="6480"/>
              </a:lnSpc>
              <a:spcBef>
                <a:spcPts val="915"/>
              </a:spcBef>
            </a:pPr>
            <a:r>
              <a:rPr sz="6000" spc="-20" dirty="0"/>
              <a:t>Introducción</a:t>
            </a:r>
            <a:r>
              <a:rPr sz="6000" spc="-10" dirty="0"/>
              <a:t> </a:t>
            </a:r>
            <a:r>
              <a:rPr sz="6000" dirty="0"/>
              <a:t>a</a:t>
            </a:r>
            <a:r>
              <a:rPr sz="6000" spc="-10" dirty="0"/>
              <a:t> </a:t>
            </a:r>
            <a:r>
              <a:rPr sz="6000" dirty="0"/>
              <a:t>la </a:t>
            </a:r>
            <a:r>
              <a:rPr sz="6000" spc="5" dirty="0"/>
              <a:t> </a:t>
            </a:r>
            <a:r>
              <a:rPr sz="6000" spc="-25" dirty="0"/>
              <a:t>programación</a:t>
            </a:r>
            <a:r>
              <a:rPr sz="6000" spc="-30" dirty="0"/>
              <a:t> </a:t>
            </a:r>
            <a:r>
              <a:rPr sz="6000" spc="-20" dirty="0"/>
              <a:t>con</a:t>
            </a:r>
            <a:r>
              <a:rPr sz="6000" spc="-50" dirty="0"/>
              <a:t> </a:t>
            </a:r>
            <a:r>
              <a:rPr sz="6000" spc="-10" dirty="0"/>
              <a:t>Python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9238868" y="4406267"/>
            <a:ext cx="2120265" cy="77660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94"/>
              </a:spcBef>
            </a:pPr>
            <a:r>
              <a:rPr sz="1800" b="0" spc="-10" dirty="0">
                <a:solidFill>
                  <a:srgbClr val="AEABAB"/>
                </a:solidFill>
                <a:latin typeface="Calibri Light"/>
                <a:cs typeface="Calibri Light"/>
              </a:rPr>
              <a:t>Alexis</a:t>
            </a:r>
            <a:r>
              <a:rPr sz="1800" b="0" spc="-35" dirty="0">
                <a:solidFill>
                  <a:srgbClr val="AEABAB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AEABAB"/>
                </a:solidFill>
                <a:latin typeface="Calibri Light"/>
                <a:cs typeface="Calibri Light"/>
              </a:rPr>
              <a:t>Gómez</a:t>
            </a:r>
            <a:r>
              <a:rPr sz="1800" b="0" spc="-15" dirty="0">
                <a:solidFill>
                  <a:srgbClr val="AEABAB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AEABAB"/>
                </a:solidFill>
                <a:latin typeface="Calibri Light"/>
                <a:cs typeface="Calibri Light"/>
              </a:rPr>
              <a:t>Chimeno</a:t>
            </a:r>
            <a:endParaRPr sz="180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795"/>
              </a:spcBef>
            </a:pPr>
            <a:r>
              <a:rPr sz="1800" b="0" spc="-5" dirty="0">
                <a:solidFill>
                  <a:srgbClr val="AEABAB"/>
                </a:solidFill>
                <a:latin typeface="Calibri Light"/>
                <a:cs typeface="Calibri Light"/>
              </a:rPr>
              <a:t>2020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8117" y="6509410"/>
            <a:ext cx="696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Calibri Light"/>
                <a:cs typeface="Calibri Light"/>
              </a:rPr>
              <a:t>Creado</a:t>
            </a:r>
            <a:r>
              <a:rPr sz="1800" b="0" spc="2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a</a:t>
            </a:r>
            <a:r>
              <a:rPr sz="1800" b="0" spc="-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partir</a:t>
            </a:r>
            <a:r>
              <a:rPr sz="1800" b="0" spc="10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de</a:t>
            </a:r>
            <a:r>
              <a:rPr sz="1800" b="0" spc="5" dirty="0">
                <a:latin typeface="Calibri Light"/>
                <a:cs typeface="Calibri Light"/>
              </a:rPr>
              <a:t> la</a:t>
            </a:r>
            <a:r>
              <a:rPr sz="1800" b="0" spc="2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obra</a:t>
            </a:r>
            <a:r>
              <a:rPr sz="1800" b="0" spc="-5" dirty="0">
                <a:latin typeface="Calibri Light"/>
                <a:cs typeface="Calibri Light"/>
              </a:rPr>
              <a:t> en</a:t>
            </a:r>
            <a:r>
              <a:rPr sz="1800" b="0" spc="20" dirty="0">
                <a:latin typeface="Calibri Light"/>
                <a:cs typeface="Calibri Light"/>
              </a:rPr>
              <a:t> </a:t>
            </a:r>
            <a:r>
              <a:rPr sz="1800" b="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4"/>
              </a:rPr>
              <a:t>https://github.com/jgalgarra/introprogpython</a:t>
            </a:r>
            <a:r>
              <a:rPr sz="1800" b="0" spc="-10" dirty="0">
                <a:latin typeface="Calibri Light"/>
                <a:cs typeface="Calibri Light"/>
              </a:rPr>
              <a:t>.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1264" y="198120"/>
            <a:ext cx="7851775" cy="5599430"/>
            <a:chOff x="1731264" y="198120"/>
            <a:chExt cx="7851775" cy="5599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20" y="1495187"/>
              <a:ext cx="7555992" cy="43021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1264" y="198120"/>
              <a:ext cx="6044945" cy="134492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7438" y="353948"/>
            <a:ext cx="5272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Instalación</a:t>
            </a:r>
            <a:r>
              <a:rPr spc="-25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spc="-5" dirty="0"/>
              <a:t>Python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45090" y="2325446"/>
            <a:ext cx="110744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Escribir el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comando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“idle”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para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abrir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1264" y="198120"/>
            <a:ext cx="6045200" cy="6169660"/>
            <a:chOff x="1731264" y="198120"/>
            <a:chExt cx="6045200" cy="6169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304" y="1498061"/>
              <a:ext cx="4593335" cy="486921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1264" y="198120"/>
              <a:ext cx="6044945" cy="134492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107438" y="353948"/>
            <a:ext cx="5272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5" dirty="0">
                <a:solidFill>
                  <a:srgbClr val="5B9BD4"/>
                </a:solidFill>
                <a:latin typeface="Calibri Light"/>
                <a:cs typeface="Calibri Light"/>
              </a:rPr>
              <a:t>Instalación</a:t>
            </a:r>
            <a:r>
              <a:rPr sz="4800" b="0" spc="-25" dirty="0">
                <a:solidFill>
                  <a:srgbClr val="5B9BD4"/>
                </a:solidFill>
                <a:latin typeface="Calibri Light"/>
                <a:cs typeface="Calibri Light"/>
              </a:rPr>
              <a:t> </a:t>
            </a:r>
            <a:r>
              <a:rPr sz="4800" b="0" dirty="0">
                <a:solidFill>
                  <a:srgbClr val="5B9BD4"/>
                </a:solidFill>
                <a:latin typeface="Calibri Light"/>
                <a:cs typeface="Calibri Light"/>
              </a:rPr>
              <a:t>de</a:t>
            </a:r>
            <a:r>
              <a:rPr sz="4800" b="0" spc="-45" dirty="0">
                <a:solidFill>
                  <a:srgbClr val="5B9BD4"/>
                </a:solidFill>
                <a:latin typeface="Calibri Light"/>
                <a:cs typeface="Calibri Light"/>
              </a:rPr>
              <a:t> </a:t>
            </a:r>
            <a:r>
              <a:rPr sz="4800" b="0" spc="-5" dirty="0">
                <a:solidFill>
                  <a:srgbClr val="5B9BD4"/>
                </a:solidFill>
                <a:latin typeface="Calibri Light"/>
                <a:cs typeface="Calibri Light"/>
              </a:rPr>
              <a:t>Python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4318" y="2062734"/>
            <a:ext cx="27692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haber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abierto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siguiente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ventana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2192" y="1099268"/>
            <a:ext cx="3542684" cy="4422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5371" y="880059"/>
            <a:ext cx="36150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HELLO</a:t>
            </a:r>
            <a:r>
              <a:rPr spc="-80" dirty="0"/>
              <a:t> </a:t>
            </a:r>
            <a:r>
              <a:rPr spc="-15" dirty="0"/>
              <a:t>WORLD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65145" y="2632329"/>
            <a:ext cx="7752080" cy="1549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libri"/>
                <a:cs typeface="Calibri"/>
              </a:rPr>
              <a:t>Comandos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 </a:t>
            </a:r>
            <a:r>
              <a:rPr sz="2000" spc="-15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deben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utilizar: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print()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Explicación: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</a:t>
            </a:r>
            <a:r>
              <a:rPr sz="2000" spc="-5" dirty="0">
                <a:latin typeface="Calibri"/>
                <a:cs typeface="Calibri"/>
              </a:rPr>
              <a:t> función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print()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muestra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pantalla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tanto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las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variables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como</a:t>
            </a:r>
            <a:r>
              <a:rPr sz="2000" spc="-10" dirty="0">
                <a:latin typeface="Calibri"/>
                <a:cs typeface="Calibri"/>
              </a:rPr>
              <a:t> el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texto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queráis.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Para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escribir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cualquier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texto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pondremos: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print(“Este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primer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 err="1">
                <a:latin typeface="Calibri"/>
                <a:cs typeface="Calibri"/>
              </a:rPr>
              <a:t>texto</a:t>
            </a:r>
            <a:r>
              <a:rPr sz="2000" spc="-15" dirty="0">
                <a:latin typeface="Calibri"/>
                <a:cs typeface="Calibri"/>
              </a:rPr>
              <a:t>”).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5100" y="1076473"/>
            <a:ext cx="2215735" cy="4650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24473" y="880059"/>
            <a:ext cx="22377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93975" y="2092198"/>
            <a:ext cx="8695690" cy="4293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libri"/>
                <a:cs typeface="Calibri"/>
              </a:rPr>
              <a:t>Las variables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son</a:t>
            </a:r>
            <a:r>
              <a:rPr sz="2000" spc="-5" dirty="0">
                <a:latin typeface="Calibri"/>
                <a:cs typeface="Calibri"/>
              </a:rPr>
              <a:t> una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10" dirty="0">
                <a:latin typeface="Calibri"/>
                <a:cs typeface="Calibri"/>
              </a:rPr>
              <a:t>contenedores</a:t>
            </a:r>
            <a:r>
              <a:rPr sz="2000" spc="-5" dirty="0">
                <a:latin typeface="Calibri"/>
                <a:cs typeface="Calibri"/>
              </a:rPr>
              <a:t> que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permiten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guardar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valores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especifiquemos. </a:t>
            </a:r>
            <a:r>
              <a:rPr sz="2000" dirty="0">
                <a:latin typeface="Calibri"/>
                <a:cs typeface="Calibri"/>
              </a:rPr>
              <a:t>Es </a:t>
            </a:r>
            <a:r>
              <a:rPr sz="2000" spc="-35" dirty="0">
                <a:latin typeface="Calibri"/>
                <a:cs typeface="Calibri"/>
              </a:rPr>
              <a:t>decir, </a:t>
            </a:r>
            <a:r>
              <a:rPr sz="2000" spc="-10" dirty="0">
                <a:latin typeface="Calibri"/>
                <a:cs typeface="Calibri"/>
              </a:rPr>
              <a:t>cada variable es </a:t>
            </a:r>
            <a:r>
              <a:rPr sz="2000" spc="-5" dirty="0">
                <a:latin typeface="Calibri"/>
                <a:cs typeface="Calibri"/>
              </a:rPr>
              <a:t>una </a:t>
            </a:r>
            <a:r>
              <a:rPr sz="2000" spc="-10" dirty="0">
                <a:latin typeface="Calibri"/>
                <a:cs typeface="Calibri"/>
              </a:rPr>
              <a:t>caja en la </a:t>
            </a:r>
            <a:r>
              <a:rPr sz="2000" spc="-5" dirty="0">
                <a:latin typeface="Calibri"/>
                <a:cs typeface="Calibri"/>
              </a:rPr>
              <a:t>que </a:t>
            </a:r>
            <a:r>
              <a:rPr sz="2000" spc="-10" dirty="0">
                <a:latin typeface="Calibri"/>
                <a:cs typeface="Calibri"/>
              </a:rPr>
              <a:t>solo </a:t>
            </a:r>
            <a:r>
              <a:rPr sz="2000" dirty="0">
                <a:latin typeface="Calibri"/>
                <a:cs typeface="Calibri"/>
              </a:rPr>
              <a:t>se </a:t>
            </a:r>
            <a:r>
              <a:rPr sz="2000" spc="-5" dirty="0">
                <a:latin typeface="Calibri"/>
                <a:cs typeface="Calibri"/>
              </a:rPr>
              <a:t>puede guardar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una </a:t>
            </a:r>
            <a:r>
              <a:rPr sz="2000" spc="-15" dirty="0">
                <a:latin typeface="Calibri"/>
                <a:cs typeface="Calibri"/>
              </a:rPr>
              <a:t>cosa. </a:t>
            </a:r>
            <a:r>
              <a:rPr sz="2000" dirty="0">
                <a:latin typeface="Calibri"/>
                <a:cs typeface="Calibri"/>
              </a:rPr>
              <a:t>No </a:t>
            </a:r>
            <a:r>
              <a:rPr sz="2000" spc="-15" dirty="0">
                <a:latin typeface="Calibri"/>
                <a:cs typeface="Calibri"/>
              </a:rPr>
              <a:t>obstante, </a:t>
            </a:r>
            <a:r>
              <a:rPr sz="2000" spc="-10" dirty="0">
                <a:latin typeface="Calibri"/>
                <a:cs typeface="Calibri"/>
              </a:rPr>
              <a:t>si </a:t>
            </a:r>
            <a:r>
              <a:rPr sz="2000" dirty="0">
                <a:latin typeface="Calibri"/>
                <a:cs typeface="Calibri"/>
              </a:rPr>
              <a:t>podemos </a:t>
            </a:r>
            <a:r>
              <a:rPr sz="2000" spc="-10" dirty="0">
                <a:latin typeface="Calibri"/>
                <a:cs typeface="Calibri"/>
              </a:rPr>
              <a:t>trabajar </a:t>
            </a:r>
            <a:r>
              <a:rPr sz="2000" spc="-15" dirty="0">
                <a:latin typeface="Calibri"/>
                <a:cs typeface="Calibri"/>
              </a:rPr>
              <a:t>con </a:t>
            </a:r>
            <a:r>
              <a:rPr sz="2000" spc="-10" dirty="0">
                <a:latin typeface="Calibri"/>
                <a:cs typeface="Calibri"/>
              </a:rPr>
              <a:t>lo </a:t>
            </a:r>
            <a:r>
              <a:rPr sz="2000" spc="-5" dirty="0">
                <a:latin typeface="Calibri"/>
                <a:cs typeface="Calibri"/>
              </a:rPr>
              <a:t>que </a:t>
            </a:r>
            <a:r>
              <a:rPr sz="2000" spc="-10" dirty="0">
                <a:latin typeface="Calibri"/>
                <a:cs typeface="Calibri"/>
              </a:rPr>
              <a:t>guardamos en </a:t>
            </a:r>
            <a:r>
              <a:rPr sz="2000" spc="-5" dirty="0">
                <a:latin typeface="Calibri"/>
                <a:cs typeface="Calibri"/>
              </a:rPr>
              <a:t>esas cajas y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modificar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contienen.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Python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utiliza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tipado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dinámico.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decir,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hace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falta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especificar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de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qué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tipo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es</a:t>
            </a:r>
            <a:endParaRPr sz="20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Calibri"/>
                <a:cs typeface="Calibri"/>
              </a:rPr>
              <a:t>nuestra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variable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 </a:t>
            </a:r>
            <a:r>
              <a:rPr sz="2000" spc="-15" dirty="0">
                <a:latin typeface="Calibri"/>
                <a:cs typeface="Calibri"/>
              </a:rPr>
              <a:t>reconoce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sí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solo.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Tipos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variables:</a:t>
            </a:r>
            <a:endParaRPr sz="20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int -&gt;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entero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-&gt;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char </a:t>
            </a:r>
            <a:r>
              <a:rPr sz="2000" spc="-10" dirty="0">
                <a:latin typeface="Calibri"/>
                <a:cs typeface="Calibri"/>
              </a:rPr>
              <a:t>-&gt;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carácter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-&gt;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‘a’</a:t>
            </a:r>
            <a:endParaRPr sz="20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float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-&gt;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número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real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(en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coma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flotante)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-&gt;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3.142512</a:t>
            </a:r>
            <a:endParaRPr sz="20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string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-&gt;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cadena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20" dirty="0">
                <a:latin typeface="Calibri"/>
                <a:cs typeface="Calibri"/>
              </a:rPr>
              <a:t>caracteres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-&gt;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“palabra”</a:t>
            </a:r>
            <a:endParaRPr sz="20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boolean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-&gt;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20" dirty="0">
                <a:latin typeface="Calibri"/>
                <a:cs typeface="Calibri"/>
              </a:rPr>
              <a:t>false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(verdadero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falso)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1367" y="552217"/>
            <a:ext cx="2861477" cy="5653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91988" y="355219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Operadores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07438" y="1274191"/>
            <a:ext cx="9116695" cy="5430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1435" marR="76581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operadores</a:t>
            </a:r>
            <a:r>
              <a:rPr sz="1600" spc="13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son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símbolos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reservados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por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el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lenguaje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programación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especifican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operaciones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matemáticas.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Calibri"/>
              <a:cs typeface="Calibri"/>
            </a:endParaRPr>
          </a:p>
          <a:p>
            <a:pPr marL="132143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Operadores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básicos:</a:t>
            </a:r>
            <a:endParaRPr sz="1600" dirty="0">
              <a:latin typeface="Calibri"/>
              <a:cs typeface="Calibri"/>
            </a:endParaRPr>
          </a:p>
          <a:p>
            <a:pPr marL="1607820" indent="-287020">
              <a:lnSpc>
                <a:spcPct val="100000"/>
              </a:lnSpc>
              <a:buFont typeface="Arial"/>
              <a:buChar char="•"/>
              <a:tabLst>
                <a:tab pos="1607820" algn="l"/>
                <a:tab pos="1608455" algn="l"/>
              </a:tabLst>
            </a:pPr>
            <a:r>
              <a:rPr sz="1600" dirty="0">
                <a:latin typeface="Calibri"/>
                <a:cs typeface="Calibri"/>
              </a:rPr>
              <a:t>‘+’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operador</a:t>
            </a:r>
            <a:r>
              <a:rPr sz="1600" dirty="0">
                <a:latin typeface="Calibri"/>
                <a:cs typeface="Calibri"/>
              </a:rPr>
              <a:t> de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suma</a:t>
            </a:r>
          </a:p>
          <a:p>
            <a:pPr marL="160782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607820" algn="l"/>
                <a:tab pos="1608455" algn="l"/>
              </a:tabLst>
            </a:pPr>
            <a:r>
              <a:rPr sz="1600" spc="5" dirty="0">
                <a:latin typeface="Calibri"/>
                <a:cs typeface="Calibri"/>
              </a:rPr>
              <a:t>‘-’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operador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20" dirty="0">
                <a:latin typeface="Calibri"/>
                <a:cs typeface="Calibri"/>
              </a:rPr>
              <a:t> resta</a:t>
            </a:r>
            <a:endParaRPr sz="1600" dirty="0">
              <a:latin typeface="Calibri"/>
              <a:cs typeface="Calibri"/>
            </a:endParaRPr>
          </a:p>
          <a:p>
            <a:pPr marL="1607820" indent="-287020">
              <a:lnSpc>
                <a:spcPct val="100000"/>
              </a:lnSpc>
              <a:buFont typeface="Arial"/>
              <a:buChar char="•"/>
              <a:tabLst>
                <a:tab pos="1607820" algn="l"/>
                <a:tab pos="1608455" algn="l"/>
              </a:tabLst>
            </a:pPr>
            <a:r>
              <a:rPr sz="1600" dirty="0">
                <a:latin typeface="Calibri"/>
                <a:cs typeface="Calibri"/>
              </a:rPr>
              <a:t>‘*’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operador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multiplicación</a:t>
            </a:r>
            <a:endParaRPr sz="1600" dirty="0">
              <a:latin typeface="Calibri"/>
              <a:cs typeface="Calibri"/>
            </a:endParaRPr>
          </a:p>
          <a:p>
            <a:pPr marL="1607820" indent="-287020">
              <a:lnSpc>
                <a:spcPct val="100000"/>
              </a:lnSpc>
              <a:buFont typeface="Arial"/>
              <a:buChar char="•"/>
              <a:tabLst>
                <a:tab pos="1607820" algn="l"/>
                <a:tab pos="1608455" algn="l"/>
              </a:tabLst>
            </a:pPr>
            <a:r>
              <a:rPr sz="1600" dirty="0">
                <a:latin typeface="Calibri"/>
                <a:cs typeface="Calibri"/>
              </a:rPr>
              <a:t>‘/’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operador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división</a:t>
            </a:r>
            <a:endParaRPr sz="1600" dirty="0">
              <a:latin typeface="Calibri"/>
              <a:cs typeface="Calibri"/>
            </a:endParaRPr>
          </a:p>
          <a:p>
            <a:pPr marL="1321435" marR="4585335">
              <a:lnSpc>
                <a:spcPct val="100000"/>
              </a:lnSpc>
              <a:buFont typeface="Arial"/>
              <a:buChar char="•"/>
              <a:tabLst>
                <a:tab pos="1607820" algn="l"/>
                <a:tab pos="1608455" algn="l"/>
              </a:tabLst>
            </a:pPr>
            <a:r>
              <a:rPr sz="1600" spc="-5" dirty="0">
                <a:latin typeface="Calibri"/>
                <a:cs typeface="Calibri"/>
              </a:rPr>
              <a:t>‘**’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operador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exponenciación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Operadores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10" dirty="0">
                <a:latin typeface="Calibri"/>
                <a:cs typeface="Calibri"/>
              </a:rPr>
              <a:t> comparación:</a:t>
            </a:r>
            <a:endParaRPr sz="1600" dirty="0">
              <a:latin typeface="Calibri"/>
              <a:cs typeface="Calibri"/>
            </a:endParaRPr>
          </a:p>
          <a:p>
            <a:pPr marL="1666239" indent="-344805">
              <a:lnSpc>
                <a:spcPct val="100000"/>
              </a:lnSpc>
              <a:buFont typeface="Arial"/>
              <a:buChar char="•"/>
              <a:tabLst>
                <a:tab pos="1665605" algn="l"/>
                <a:tab pos="1666239" algn="l"/>
              </a:tabLst>
            </a:pPr>
            <a:r>
              <a:rPr sz="1600" dirty="0">
                <a:latin typeface="Calibri"/>
                <a:cs typeface="Calibri"/>
              </a:rPr>
              <a:t>‘&lt;‘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menor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</a:t>
            </a:r>
            <a:endParaRPr sz="1600" dirty="0">
              <a:latin typeface="Calibri"/>
              <a:cs typeface="Calibri"/>
            </a:endParaRPr>
          </a:p>
          <a:p>
            <a:pPr marL="1666239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665605" algn="l"/>
                <a:tab pos="1666239" algn="l"/>
              </a:tabLst>
            </a:pPr>
            <a:r>
              <a:rPr sz="1600" dirty="0">
                <a:latin typeface="Calibri"/>
                <a:cs typeface="Calibri"/>
              </a:rPr>
              <a:t>‘&gt;’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mayor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</a:t>
            </a:r>
            <a:endParaRPr sz="1600" dirty="0">
              <a:latin typeface="Calibri"/>
              <a:cs typeface="Calibri"/>
            </a:endParaRPr>
          </a:p>
          <a:p>
            <a:pPr marL="1666239" indent="-344805">
              <a:lnSpc>
                <a:spcPct val="100000"/>
              </a:lnSpc>
              <a:buFont typeface="Arial"/>
              <a:buChar char="•"/>
              <a:tabLst>
                <a:tab pos="1665605" algn="l"/>
                <a:tab pos="1666239" algn="l"/>
              </a:tabLst>
            </a:pPr>
            <a:r>
              <a:rPr sz="1600" spc="-5" dirty="0">
                <a:latin typeface="Calibri"/>
                <a:cs typeface="Calibri"/>
              </a:rPr>
              <a:t>‘&gt;=‘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menor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igual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</a:t>
            </a:r>
            <a:endParaRPr sz="1600" dirty="0">
              <a:latin typeface="Calibri"/>
              <a:cs typeface="Calibri"/>
            </a:endParaRPr>
          </a:p>
          <a:p>
            <a:pPr marL="1666239" indent="-344805">
              <a:lnSpc>
                <a:spcPct val="100000"/>
              </a:lnSpc>
              <a:buFont typeface="Arial"/>
              <a:buChar char="•"/>
              <a:tabLst>
                <a:tab pos="1665605" algn="l"/>
                <a:tab pos="1666239" algn="l"/>
              </a:tabLst>
            </a:pPr>
            <a:r>
              <a:rPr sz="1600" spc="-5" dirty="0">
                <a:latin typeface="Calibri"/>
                <a:cs typeface="Calibri"/>
              </a:rPr>
              <a:t>‘&lt;=‘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mayor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igual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</a:t>
            </a:r>
            <a:endParaRPr sz="1600" dirty="0">
              <a:latin typeface="Calibri"/>
              <a:cs typeface="Calibri"/>
            </a:endParaRPr>
          </a:p>
          <a:p>
            <a:pPr marL="1666239" indent="-344805">
              <a:lnSpc>
                <a:spcPct val="100000"/>
              </a:lnSpc>
              <a:buFont typeface="Arial"/>
              <a:buChar char="•"/>
              <a:tabLst>
                <a:tab pos="1665605" algn="l"/>
                <a:tab pos="1666239" algn="l"/>
              </a:tabLst>
            </a:pPr>
            <a:r>
              <a:rPr sz="1600" spc="-5" dirty="0">
                <a:latin typeface="Calibri"/>
                <a:cs typeface="Calibri"/>
              </a:rPr>
              <a:t>‘==‘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igual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</a:t>
            </a:r>
            <a:endParaRPr sz="1600" dirty="0">
              <a:latin typeface="Calibri"/>
              <a:cs typeface="Calibri"/>
            </a:endParaRPr>
          </a:p>
          <a:p>
            <a:pPr marL="1666239" indent="-344805">
              <a:lnSpc>
                <a:spcPct val="100000"/>
              </a:lnSpc>
              <a:buFont typeface="Arial"/>
              <a:buChar char="•"/>
              <a:tabLst>
                <a:tab pos="1665605" algn="l"/>
                <a:tab pos="1666239" algn="l"/>
              </a:tabLst>
            </a:pPr>
            <a:r>
              <a:rPr sz="1600" dirty="0">
                <a:latin typeface="Calibri"/>
                <a:cs typeface="Calibri"/>
              </a:rPr>
              <a:t>‘!=‘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distinto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</a:t>
            </a:r>
            <a:endParaRPr sz="1600" dirty="0">
              <a:latin typeface="Calibri"/>
              <a:cs typeface="Calibri"/>
            </a:endParaRPr>
          </a:p>
          <a:p>
            <a:pPr marL="132143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Operadores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lógicos:</a:t>
            </a:r>
            <a:endParaRPr sz="1600" dirty="0">
              <a:latin typeface="Calibri"/>
              <a:cs typeface="Calibri"/>
            </a:endParaRPr>
          </a:p>
          <a:p>
            <a:pPr marL="160782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607820" algn="l"/>
                <a:tab pos="1608455" algn="l"/>
              </a:tabLst>
            </a:pPr>
            <a:r>
              <a:rPr sz="1600" spc="5" dirty="0">
                <a:latin typeface="Calibri"/>
                <a:cs typeface="Calibri"/>
              </a:rPr>
              <a:t>‘&amp;&amp;’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‘and’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equivale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la </a:t>
            </a:r>
            <a:r>
              <a:rPr sz="1600" spc="-10" dirty="0">
                <a:latin typeface="Calibri"/>
                <a:cs typeface="Calibri"/>
              </a:rPr>
              <a:t>conjunción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‘y’</a:t>
            </a:r>
            <a:endParaRPr sz="1600" dirty="0">
              <a:latin typeface="Calibri"/>
              <a:cs typeface="Calibri"/>
            </a:endParaRPr>
          </a:p>
          <a:p>
            <a:pPr marL="1607820" indent="-287020">
              <a:lnSpc>
                <a:spcPct val="100000"/>
              </a:lnSpc>
              <a:buFont typeface="Arial"/>
              <a:buChar char="•"/>
              <a:tabLst>
                <a:tab pos="1607820" algn="l"/>
                <a:tab pos="1608455" algn="l"/>
              </a:tabLst>
            </a:pPr>
            <a:r>
              <a:rPr sz="1600" spc="5" dirty="0">
                <a:latin typeface="Calibri"/>
                <a:cs typeface="Calibri"/>
              </a:rPr>
              <a:t>‘||’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‘or’</a:t>
            </a:r>
            <a:r>
              <a:rPr sz="1600" spc="5" dirty="0">
                <a:latin typeface="Calibri"/>
                <a:cs typeface="Calibri"/>
              </a:rPr>
              <a:t> -&gt;</a:t>
            </a:r>
            <a:r>
              <a:rPr sz="1600" spc="-10" dirty="0">
                <a:latin typeface="Calibri"/>
                <a:cs typeface="Calibri"/>
              </a:rPr>
              <a:t> equivale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la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conjunción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‘o’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spc="5" dirty="0">
                <a:latin typeface="Calibri"/>
                <a:cs typeface="Calibri"/>
              </a:rPr>
              <a:t>En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Python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pueden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hacer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cosas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muy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interesantes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como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sumar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dos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strings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1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multiplicar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una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string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por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entero.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¡Pruébalo!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0539" y="1103828"/>
            <a:ext cx="1270554" cy="5379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8626" y="880059"/>
            <a:ext cx="13252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1800">
              <a:lnSpc>
                <a:spcPct val="100000"/>
              </a:lnSpc>
              <a:spcBef>
                <a:spcPts val="105"/>
              </a:spcBef>
            </a:pPr>
            <a:r>
              <a:rPr dirty="0"/>
              <a:t>La</a:t>
            </a:r>
            <a:r>
              <a:rPr spc="145" dirty="0"/>
              <a:t> </a:t>
            </a:r>
            <a:r>
              <a:rPr spc="-5" dirty="0"/>
              <a:t>función</a:t>
            </a:r>
            <a:r>
              <a:rPr spc="140" dirty="0"/>
              <a:t> </a:t>
            </a:r>
            <a:r>
              <a:rPr spc="-5" dirty="0"/>
              <a:t>input</a:t>
            </a:r>
            <a:r>
              <a:rPr spc="135" dirty="0"/>
              <a:t> </a:t>
            </a:r>
            <a:r>
              <a:rPr spc="-5" dirty="0"/>
              <a:t>permite</a:t>
            </a:r>
            <a:r>
              <a:rPr spc="145" dirty="0"/>
              <a:t> </a:t>
            </a:r>
            <a:r>
              <a:rPr dirty="0"/>
              <a:t>al</a:t>
            </a:r>
            <a:r>
              <a:rPr spc="140" dirty="0"/>
              <a:t> </a:t>
            </a:r>
            <a:r>
              <a:rPr spc="-5" dirty="0"/>
              <a:t>usuario</a:t>
            </a:r>
            <a:r>
              <a:rPr spc="165" dirty="0"/>
              <a:t> </a:t>
            </a:r>
            <a:r>
              <a:rPr dirty="0"/>
              <a:t>que</a:t>
            </a:r>
            <a:r>
              <a:rPr spc="145" dirty="0"/>
              <a:t> </a:t>
            </a:r>
            <a:r>
              <a:rPr spc="-10" dirty="0"/>
              <a:t>ejecute</a:t>
            </a:r>
            <a:r>
              <a:rPr spc="165" dirty="0"/>
              <a:t> </a:t>
            </a:r>
            <a:r>
              <a:rPr spc="-5" dirty="0"/>
              <a:t>el</a:t>
            </a:r>
            <a:r>
              <a:rPr spc="140" dirty="0"/>
              <a:t> </a:t>
            </a:r>
            <a:r>
              <a:rPr spc="-5" dirty="0"/>
              <a:t>programa</a:t>
            </a:r>
            <a:r>
              <a:rPr spc="150" dirty="0"/>
              <a:t> </a:t>
            </a:r>
            <a:r>
              <a:rPr spc="-15" dirty="0"/>
              <a:t>introducir</a:t>
            </a:r>
            <a:r>
              <a:rPr spc="145" dirty="0"/>
              <a:t> </a:t>
            </a:r>
            <a:r>
              <a:rPr spc="-10" dirty="0"/>
              <a:t>valores</a:t>
            </a:r>
            <a:r>
              <a:rPr spc="140" dirty="0"/>
              <a:t> </a:t>
            </a:r>
            <a:r>
              <a:rPr spc="-10" dirty="0"/>
              <a:t>para</a:t>
            </a:r>
            <a:r>
              <a:rPr spc="150" dirty="0"/>
              <a:t> </a:t>
            </a:r>
            <a:r>
              <a:rPr dirty="0"/>
              <a:t>que</a:t>
            </a:r>
            <a:r>
              <a:rPr spc="160" dirty="0"/>
              <a:t> </a:t>
            </a:r>
            <a:r>
              <a:rPr spc="-15" dirty="0"/>
              <a:t>estos</a:t>
            </a:r>
            <a:r>
              <a:rPr spc="170" dirty="0"/>
              <a:t> </a:t>
            </a:r>
            <a:r>
              <a:rPr spc="-5" dirty="0"/>
              <a:t>se</a:t>
            </a:r>
          </a:p>
          <a:p>
            <a:pPr marL="1701800">
              <a:lnSpc>
                <a:spcPct val="100000"/>
              </a:lnSpc>
            </a:pPr>
            <a:r>
              <a:rPr spc="-10" dirty="0"/>
              <a:t>utilicen</a:t>
            </a:r>
            <a:r>
              <a:rPr spc="-5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spc="-5" dirty="0"/>
              <a:t>el</a:t>
            </a:r>
            <a:r>
              <a:rPr dirty="0"/>
              <a:t> mismo.</a:t>
            </a:r>
          </a:p>
          <a:p>
            <a:pPr marL="1689100">
              <a:lnSpc>
                <a:spcPct val="100000"/>
              </a:lnSpc>
              <a:spcBef>
                <a:spcPts val="30"/>
              </a:spcBef>
            </a:pPr>
            <a:endParaRPr sz="1550" dirty="0"/>
          </a:p>
          <a:p>
            <a:pPr marL="1701800">
              <a:lnSpc>
                <a:spcPct val="100000"/>
              </a:lnSpc>
            </a:pPr>
            <a:r>
              <a:rPr spc="-15" dirty="0"/>
              <a:t>Esta</a:t>
            </a:r>
            <a:r>
              <a:rPr spc="140" dirty="0"/>
              <a:t> </a:t>
            </a:r>
            <a:r>
              <a:rPr spc="-5" dirty="0"/>
              <a:t>función</a:t>
            </a:r>
            <a:r>
              <a:rPr spc="140" dirty="0"/>
              <a:t> </a:t>
            </a:r>
            <a:r>
              <a:rPr spc="-10" dirty="0"/>
              <a:t>admite</a:t>
            </a:r>
            <a:r>
              <a:rPr spc="140" dirty="0"/>
              <a:t> </a:t>
            </a:r>
            <a:r>
              <a:rPr spc="-5" dirty="0"/>
              <a:t>pasarle</a:t>
            </a:r>
            <a:r>
              <a:rPr spc="140" dirty="0"/>
              <a:t> </a:t>
            </a:r>
            <a:r>
              <a:rPr dirty="0"/>
              <a:t>una</a:t>
            </a:r>
            <a:r>
              <a:rPr spc="145" dirty="0"/>
              <a:t> </a:t>
            </a:r>
            <a:r>
              <a:rPr spc="-5" dirty="0"/>
              <a:t>cadena</a:t>
            </a:r>
            <a:r>
              <a:rPr spc="140" dirty="0"/>
              <a:t> </a:t>
            </a:r>
            <a:r>
              <a:rPr dirty="0"/>
              <a:t>de</a:t>
            </a:r>
            <a:r>
              <a:rPr spc="135" dirty="0"/>
              <a:t> </a:t>
            </a:r>
            <a:r>
              <a:rPr spc="-15" dirty="0"/>
              <a:t>texto</a:t>
            </a:r>
            <a:r>
              <a:rPr spc="135" dirty="0"/>
              <a:t> </a:t>
            </a:r>
            <a:r>
              <a:rPr spc="-10" dirty="0"/>
              <a:t>para</a:t>
            </a:r>
            <a:r>
              <a:rPr spc="145" dirty="0"/>
              <a:t> </a:t>
            </a:r>
            <a:r>
              <a:rPr dirty="0"/>
              <a:t>que</a:t>
            </a:r>
            <a:r>
              <a:rPr spc="135" dirty="0"/>
              <a:t> </a:t>
            </a:r>
            <a:r>
              <a:rPr dirty="0"/>
              <a:t>se</a:t>
            </a:r>
            <a:r>
              <a:rPr spc="135" dirty="0"/>
              <a:t> </a:t>
            </a:r>
            <a:r>
              <a:rPr spc="-5" dirty="0"/>
              <a:t>la</a:t>
            </a:r>
            <a:r>
              <a:rPr spc="145" dirty="0"/>
              <a:t> </a:t>
            </a:r>
            <a:r>
              <a:rPr spc="-10" dirty="0"/>
              <a:t>muestre</a:t>
            </a:r>
            <a:r>
              <a:rPr spc="170" dirty="0"/>
              <a:t> </a:t>
            </a:r>
            <a:r>
              <a:rPr dirty="0"/>
              <a:t>al</a:t>
            </a:r>
            <a:r>
              <a:rPr spc="135" dirty="0"/>
              <a:t> </a:t>
            </a:r>
            <a:r>
              <a:rPr spc="-5" dirty="0"/>
              <a:t>usuario</a:t>
            </a:r>
            <a:r>
              <a:rPr spc="140" dirty="0"/>
              <a:t> </a:t>
            </a:r>
            <a:r>
              <a:rPr spc="-10" dirty="0"/>
              <a:t>antes</a:t>
            </a:r>
            <a:r>
              <a:rPr spc="140" dirty="0"/>
              <a:t> </a:t>
            </a:r>
            <a:r>
              <a:rPr dirty="0"/>
              <a:t>de</a:t>
            </a:r>
            <a:r>
              <a:rPr spc="160" dirty="0"/>
              <a:t> </a:t>
            </a:r>
            <a:r>
              <a:rPr spc="-5" dirty="0"/>
              <a:t>que</a:t>
            </a:r>
          </a:p>
          <a:p>
            <a:pPr marL="1701800">
              <a:lnSpc>
                <a:spcPct val="100000"/>
              </a:lnSpc>
            </a:pPr>
            <a:r>
              <a:rPr spc="-10" dirty="0"/>
              <a:t>él/ella </a:t>
            </a:r>
            <a:r>
              <a:rPr spc="-15" dirty="0"/>
              <a:t>introduzcan</a:t>
            </a:r>
            <a:r>
              <a:rPr spc="40" dirty="0"/>
              <a:t> </a:t>
            </a:r>
            <a:r>
              <a:rPr spc="-5" dirty="0"/>
              <a:t>el</a:t>
            </a:r>
            <a:r>
              <a:rPr spc="-10" dirty="0"/>
              <a:t> valor</a:t>
            </a:r>
            <a:r>
              <a:rPr spc="45" dirty="0"/>
              <a:t> </a:t>
            </a:r>
            <a:r>
              <a:rPr spc="-5" dirty="0"/>
              <a:t>pedido.</a:t>
            </a:r>
            <a:r>
              <a:rPr dirty="0"/>
              <a:t> </a:t>
            </a:r>
            <a:r>
              <a:rPr spc="5" dirty="0"/>
              <a:t>En</a:t>
            </a:r>
            <a:r>
              <a:rPr spc="-5" dirty="0"/>
              <a:t> cualquier</a:t>
            </a:r>
            <a:r>
              <a:rPr spc="-10" dirty="0"/>
              <a:t> </a:t>
            </a:r>
            <a:r>
              <a:rPr spc="-15" dirty="0"/>
              <a:t>caso,</a:t>
            </a:r>
            <a:r>
              <a:rPr spc="25" dirty="0"/>
              <a:t> </a:t>
            </a:r>
            <a:r>
              <a:rPr spc="-20" dirty="0"/>
              <a:t>esta</a:t>
            </a:r>
            <a:r>
              <a:rPr spc="20" dirty="0"/>
              <a:t> </a:t>
            </a:r>
            <a:r>
              <a:rPr spc="-5" dirty="0"/>
              <a:t>función</a:t>
            </a:r>
            <a:r>
              <a:rPr spc="15" dirty="0"/>
              <a:t> </a:t>
            </a:r>
            <a:r>
              <a:rPr spc="-15" dirty="0"/>
              <a:t>devolverá</a:t>
            </a:r>
            <a:r>
              <a:rPr spc="20" dirty="0"/>
              <a:t> </a:t>
            </a:r>
            <a:r>
              <a:rPr spc="-5" dirty="0"/>
              <a:t>el</a:t>
            </a:r>
            <a:r>
              <a:rPr spc="15" dirty="0"/>
              <a:t> </a:t>
            </a:r>
            <a:r>
              <a:rPr spc="-10" dirty="0"/>
              <a:t>valor</a:t>
            </a:r>
            <a:r>
              <a:rPr spc="15" dirty="0"/>
              <a:t> </a:t>
            </a:r>
            <a:r>
              <a:rPr spc="-10" dirty="0"/>
              <a:t>introducido</a:t>
            </a:r>
          </a:p>
          <a:p>
            <a:pPr marL="1689100">
              <a:lnSpc>
                <a:spcPct val="100000"/>
              </a:lnSpc>
              <a:spcBef>
                <a:spcPts val="30"/>
              </a:spcBef>
            </a:pPr>
            <a:endParaRPr sz="1550" dirty="0"/>
          </a:p>
          <a:p>
            <a:pPr marL="1701800">
              <a:lnSpc>
                <a:spcPct val="100000"/>
              </a:lnSpc>
            </a:pPr>
            <a:r>
              <a:rPr spc="-5" dirty="0"/>
              <a:t>Función:</a:t>
            </a:r>
            <a:r>
              <a:rPr spc="-25" dirty="0"/>
              <a:t> </a:t>
            </a:r>
            <a:r>
              <a:rPr spc="-10" dirty="0"/>
              <a:t>input()</a:t>
            </a:r>
          </a:p>
          <a:p>
            <a:pPr marL="1689100">
              <a:lnSpc>
                <a:spcPct val="100000"/>
              </a:lnSpc>
              <a:spcBef>
                <a:spcPts val="30"/>
              </a:spcBef>
            </a:pPr>
            <a:endParaRPr sz="1550" dirty="0"/>
          </a:p>
          <a:p>
            <a:pPr marL="1701800">
              <a:lnSpc>
                <a:spcPct val="100000"/>
              </a:lnSpc>
            </a:pPr>
            <a:r>
              <a:rPr spc="-15" dirty="0"/>
              <a:t>Sintaxis:</a:t>
            </a:r>
            <a:r>
              <a:rPr spc="-5" dirty="0"/>
              <a:t> </a:t>
            </a:r>
            <a:r>
              <a:rPr dirty="0"/>
              <a:t>a=</a:t>
            </a:r>
            <a:r>
              <a:rPr spc="10" dirty="0"/>
              <a:t> </a:t>
            </a:r>
            <a:r>
              <a:rPr spc="-10" dirty="0"/>
              <a:t>input(“Quiero</a:t>
            </a:r>
            <a:r>
              <a:rPr spc="35" dirty="0"/>
              <a:t> </a:t>
            </a:r>
            <a:r>
              <a:rPr dirty="0"/>
              <a:t>un</a:t>
            </a:r>
            <a:r>
              <a:rPr spc="-35" dirty="0"/>
              <a:t> </a:t>
            </a:r>
            <a:r>
              <a:rPr spc="-5" dirty="0"/>
              <a:t>número</a:t>
            </a:r>
            <a:r>
              <a:rPr spc="15" dirty="0"/>
              <a:t> </a:t>
            </a:r>
            <a:r>
              <a:rPr spc="-20" dirty="0"/>
              <a:t>entero:</a:t>
            </a:r>
            <a:r>
              <a:rPr spc="45" dirty="0"/>
              <a:t> </a:t>
            </a:r>
            <a:r>
              <a:rPr spc="-5" dirty="0"/>
              <a:t>“)</a:t>
            </a:r>
          </a:p>
          <a:p>
            <a:pPr marL="1689100">
              <a:lnSpc>
                <a:spcPct val="100000"/>
              </a:lnSpc>
              <a:spcBef>
                <a:spcPts val="30"/>
              </a:spcBef>
            </a:pPr>
            <a:endParaRPr sz="1550" dirty="0"/>
          </a:p>
          <a:p>
            <a:pPr marL="1701800">
              <a:lnSpc>
                <a:spcPct val="100000"/>
              </a:lnSpc>
            </a:pPr>
            <a:r>
              <a:rPr spc="-5" dirty="0"/>
              <a:t>Ejemplo </a:t>
            </a:r>
            <a:r>
              <a:rPr dirty="0"/>
              <a:t>de</a:t>
            </a:r>
            <a:r>
              <a:rPr spc="-10" dirty="0"/>
              <a:t> funcionamiento:</a:t>
            </a:r>
            <a:r>
              <a:rPr spc="50" dirty="0"/>
              <a:t> </a:t>
            </a:r>
            <a:r>
              <a:rPr spc="-10" dirty="0"/>
              <a:t>Quiero</a:t>
            </a:r>
            <a:r>
              <a:rPr spc="15" dirty="0"/>
              <a:t> </a:t>
            </a:r>
            <a:r>
              <a:rPr dirty="0"/>
              <a:t>un</a:t>
            </a:r>
            <a:r>
              <a:rPr spc="-30" dirty="0"/>
              <a:t> </a:t>
            </a:r>
            <a:r>
              <a:rPr spc="-5" dirty="0"/>
              <a:t>número</a:t>
            </a:r>
            <a:r>
              <a:rPr spc="10" dirty="0"/>
              <a:t> </a:t>
            </a:r>
            <a:r>
              <a:rPr spc="-20" dirty="0"/>
              <a:t>entero:</a:t>
            </a:r>
            <a:r>
              <a:rPr spc="50" dirty="0"/>
              <a:t> </a:t>
            </a:r>
            <a:r>
              <a:rPr dirty="0"/>
              <a:t>3.</a:t>
            </a:r>
          </a:p>
          <a:p>
            <a:pPr marL="1701800">
              <a:lnSpc>
                <a:spcPct val="100000"/>
              </a:lnSpc>
              <a:spcBef>
                <a:spcPts val="5"/>
              </a:spcBef>
            </a:pPr>
            <a:r>
              <a:rPr dirty="0"/>
              <a:t>A </a:t>
            </a:r>
            <a:r>
              <a:rPr spc="-10" dirty="0"/>
              <a:t>partir</a:t>
            </a:r>
            <a:r>
              <a:rPr spc="20" dirty="0"/>
              <a:t> </a:t>
            </a:r>
            <a:r>
              <a:rPr dirty="0"/>
              <a:t>de</a:t>
            </a:r>
            <a:r>
              <a:rPr spc="-10" dirty="0"/>
              <a:t> ahora</a:t>
            </a:r>
            <a:r>
              <a:rPr spc="-5" dirty="0"/>
              <a:t> </a:t>
            </a:r>
            <a:r>
              <a:rPr spc="-15" dirty="0"/>
              <a:t>nuestra</a:t>
            </a:r>
            <a:r>
              <a:rPr spc="25" dirty="0"/>
              <a:t> </a:t>
            </a:r>
            <a:r>
              <a:rPr spc="-10" dirty="0"/>
              <a:t>variable</a:t>
            </a:r>
            <a:r>
              <a:rPr spc="1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5" dirty="0"/>
              <a:t>será</a:t>
            </a:r>
            <a:r>
              <a:rPr dirty="0"/>
              <a:t> igual</a:t>
            </a:r>
            <a:r>
              <a:rPr spc="-3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3.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4994" y="1099268"/>
            <a:ext cx="1297054" cy="4422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3385" y="880059"/>
            <a:ext cx="13595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</a:t>
            </a:r>
            <a:r>
              <a:rPr spc="-65" dirty="0"/>
              <a:t>s</a:t>
            </a:r>
            <a:r>
              <a:rPr spc="-70" dirty="0"/>
              <a:t>t</a:t>
            </a:r>
            <a:r>
              <a:rPr dirty="0"/>
              <a:t>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8955" y="1878329"/>
            <a:ext cx="8744585" cy="4045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Las </a:t>
            </a:r>
            <a:r>
              <a:rPr sz="1800" spc="-15" dirty="0">
                <a:latin typeface="Calibri"/>
                <a:cs typeface="Calibri"/>
              </a:rPr>
              <a:t>listas </a:t>
            </a:r>
            <a:r>
              <a:rPr sz="1800" spc="5" dirty="0">
                <a:latin typeface="Calibri"/>
                <a:cs typeface="Calibri"/>
              </a:rPr>
              <a:t>son </a:t>
            </a:r>
            <a:r>
              <a:rPr sz="1800" spc="-5" dirty="0">
                <a:latin typeface="Calibri"/>
                <a:cs typeface="Calibri"/>
              </a:rPr>
              <a:t>unos </a:t>
            </a:r>
            <a:r>
              <a:rPr sz="1800" spc="-10" dirty="0">
                <a:latin typeface="Calibri"/>
                <a:cs typeface="Calibri"/>
              </a:rPr>
              <a:t>contenedores </a:t>
            </a:r>
            <a:r>
              <a:rPr sz="1800" spc="-5" dirty="0">
                <a:latin typeface="Calibri"/>
                <a:cs typeface="Calibri"/>
              </a:rPr>
              <a:t>en las </a:t>
            </a:r>
            <a:r>
              <a:rPr sz="1800" dirty="0">
                <a:latin typeface="Calibri"/>
                <a:cs typeface="Calibri"/>
              </a:rPr>
              <a:t>que </a:t>
            </a:r>
            <a:r>
              <a:rPr sz="1800" spc="-5" dirty="0">
                <a:latin typeface="Calibri"/>
                <a:cs typeface="Calibri"/>
              </a:rPr>
              <a:t>puedes guardar varias cosas.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diferencias </a:t>
            </a:r>
            <a:r>
              <a:rPr sz="1800" spc="5" dirty="0">
                <a:latin typeface="Calibri"/>
                <a:cs typeface="Calibri"/>
              </a:rPr>
              <a:t>de las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variables, </a:t>
            </a:r>
            <a:r>
              <a:rPr sz="1800" spc="-5" dirty="0">
                <a:latin typeface="Calibri"/>
                <a:cs typeface="Calibri"/>
              </a:rPr>
              <a:t>las </a:t>
            </a:r>
            <a:r>
              <a:rPr sz="1800" spc="-10" dirty="0">
                <a:latin typeface="Calibri"/>
                <a:cs typeface="Calibri"/>
              </a:rPr>
              <a:t>listas </a:t>
            </a:r>
            <a:r>
              <a:rPr sz="1800" spc="5" dirty="0">
                <a:latin typeface="Calibri"/>
                <a:cs typeface="Calibri"/>
              </a:rPr>
              <a:t>se </a:t>
            </a:r>
            <a:r>
              <a:rPr sz="1800" spc="-10" dirty="0">
                <a:latin typeface="Calibri"/>
                <a:cs typeface="Calibri"/>
              </a:rPr>
              <a:t>utilizan </a:t>
            </a:r>
            <a:r>
              <a:rPr sz="1800" spc="-5" dirty="0">
                <a:latin typeface="Calibri"/>
                <a:cs typeface="Calibri"/>
              </a:rPr>
              <a:t>para guardar </a:t>
            </a:r>
            <a:r>
              <a:rPr sz="1800" dirty="0">
                <a:latin typeface="Calibri"/>
                <a:cs typeface="Calibri"/>
              </a:rPr>
              <a:t>1 o más </a:t>
            </a:r>
            <a:r>
              <a:rPr sz="1800" spc="-5" dirty="0">
                <a:latin typeface="Calibri"/>
                <a:cs typeface="Calibri"/>
              </a:rPr>
              <a:t>cosas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5" dirty="0">
                <a:latin typeface="Calibri"/>
                <a:cs typeface="Calibri"/>
              </a:rPr>
              <a:t>cada </a:t>
            </a:r>
            <a:r>
              <a:rPr sz="1800" dirty="0">
                <a:latin typeface="Calibri"/>
                <a:cs typeface="Calibri"/>
              </a:rPr>
              <a:t>cosa que </a:t>
            </a:r>
            <a:r>
              <a:rPr sz="1800" spc="-5" dirty="0">
                <a:latin typeface="Calibri"/>
                <a:cs typeface="Calibri"/>
              </a:rPr>
              <a:t>guardes </a:t>
            </a:r>
            <a:r>
              <a:rPr sz="1800" spc="5" dirty="0">
                <a:latin typeface="Calibri"/>
                <a:cs typeface="Calibri"/>
              </a:rPr>
              <a:t>en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spc="-15" dirty="0">
                <a:latin typeface="Calibri"/>
                <a:cs typeface="Calibri"/>
              </a:rPr>
              <a:t>lista </a:t>
            </a:r>
            <a:r>
              <a:rPr sz="1800" spc="-10" dirty="0">
                <a:latin typeface="Calibri"/>
                <a:cs typeface="Calibri"/>
              </a:rPr>
              <a:t> tiene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índice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especifica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posición.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lenguajes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programación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posición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inicial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donde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encuentra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objeto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el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0.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esta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manera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índices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irán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desde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hasta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número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máximo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objetos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lista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menos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1.</a:t>
            </a:r>
            <a:endParaRPr sz="1800" dirty="0">
              <a:latin typeface="Calibri"/>
              <a:cs typeface="Calibri"/>
            </a:endParaRPr>
          </a:p>
          <a:p>
            <a:pPr marL="12700" marR="490220">
              <a:lnSpc>
                <a:spcPts val="4320"/>
              </a:lnSpc>
              <a:spcBef>
                <a:spcPts val="500"/>
              </a:spcBef>
              <a:tabLst>
                <a:tab pos="5499735" algn="l"/>
              </a:tabLst>
            </a:pPr>
            <a:r>
              <a:rPr sz="1800" spc="-25" dirty="0">
                <a:latin typeface="Calibri"/>
                <a:cs typeface="Calibri"/>
              </a:rPr>
              <a:t>Tamaño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lista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	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cualquier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número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entero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Índices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0,1,2,3,…..,n-1</a:t>
            </a: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600" spc="-15" dirty="0">
                <a:latin typeface="Calibri"/>
                <a:cs typeface="Calibri"/>
              </a:rPr>
              <a:t>Sintaxis: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lista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[0,1,2,”hola”,true,’a’]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9249" y="1076473"/>
            <a:ext cx="3382665" cy="4650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9859" y="880059"/>
            <a:ext cx="34194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Condicionales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2605" y="1998725"/>
            <a:ext cx="8797925" cy="3930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condicionales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una</a:t>
            </a:r>
            <a:r>
              <a:rPr sz="1600" spc="-5" dirty="0">
                <a:latin typeface="Calibri"/>
                <a:cs typeface="Calibri"/>
              </a:rPr>
              <a:t> serie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10" dirty="0">
                <a:latin typeface="Calibri"/>
                <a:cs typeface="Calibri"/>
              </a:rPr>
              <a:t> sentencias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que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ejecutan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 función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condición.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ejemplo: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mi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hermana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tiene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ojos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azules,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tengo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ojos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marrones;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mi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hermana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tiene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verdes,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tengo</a:t>
            </a:r>
            <a:r>
              <a:rPr sz="1600" spc="-5" dirty="0">
                <a:latin typeface="Calibri"/>
                <a:cs typeface="Calibri"/>
              </a:rPr>
              <a:t> azules;</a:t>
            </a:r>
            <a:r>
              <a:rPr sz="1600" dirty="0">
                <a:latin typeface="Calibri"/>
                <a:cs typeface="Calibri"/>
              </a:rPr>
              <a:t> si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tiene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ni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azules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ni</a:t>
            </a:r>
            <a:r>
              <a:rPr sz="1600" spc="-15" dirty="0">
                <a:latin typeface="Calibri"/>
                <a:cs typeface="Calibri"/>
              </a:rPr>
              <a:t> verdes,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entonces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tengo </a:t>
            </a:r>
            <a:r>
              <a:rPr sz="1600" spc="-15" dirty="0">
                <a:latin typeface="Calibri"/>
                <a:cs typeface="Calibri"/>
              </a:rPr>
              <a:t>verdes.</a:t>
            </a:r>
            <a:endParaRPr sz="1600" dirty="0">
              <a:latin typeface="Calibri"/>
              <a:cs typeface="Calibri"/>
            </a:endParaRPr>
          </a:p>
          <a:p>
            <a:pPr marL="12700" marR="3054350">
              <a:lnSpc>
                <a:spcPct val="200100"/>
              </a:lnSpc>
            </a:pPr>
            <a:r>
              <a:rPr sz="1600" spc="-15" dirty="0">
                <a:latin typeface="Calibri"/>
                <a:cs typeface="Calibri"/>
              </a:rPr>
              <a:t>Sintaxis: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if(condición),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elif(segunda </a:t>
            </a:r>
            <a:r>
              <a:rPr sz="1600" spc="-10" dirty="0">
                <a:latin typeface="Calibri"/>
                <a:cs typeface="Calibri"/>
              </a:rPr>
              <a:t>condición),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else(en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caso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contrario)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Demostración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uso:</a:t>
            </a:r>
            <a:endParaRPr sz="1600" dirty="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10</a:t>
            </a:r>
          </a:p>
          <a:p>
            <a:pPr marL="697865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b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20</a:t>
            </a:r>
          </a:p>
          <a:p>
            <a:pPr marL="69786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if(a&lt;b):</a:t>
            </a:r>
            <a:endParaRPr sz="1600" dirty="0">
              <a:latin typeface="Calibri"/>
              <a:cs typeface="Calibri"/>
            </a:endParaRPr>
          </a:p>
          <a:p>
            <a:pPr marL="697865" marR="6781800" indent="6858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t(</a:t>
            </a:r>
            <a:r>
              <a:rPr sz="1600" spc="-5" dirty="0">
                <a:latin typeface="Calibri"/>
                <a:cs typeface="Calibri"/>
              </a:rPr>
              <a:t>b)  </a:t>
            </a:r>
            <a:r>
              <a:rPr sz="1600" spc="-10" dirty="0">
                <a:latin typeface="Calibri"/>
                <a:cs typeface="Calibri"/>
              </a:rPr>
              <a:t>elif(a==b):</a:t>
            </a:r>
            <a:endParaRPr sz="1600" dirty="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print(a+b)</a:t>
            </a:r>
            <a:endParaRPr sz="1600" dirty="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else:</a:t>
            </a:r>
            <a:endParaRPr sz="1600" dirty="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print(a)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2846" y="771673"/>
            <a:ext cx="1538290" cy="4650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1465" y="575259"/>
            <a:ext cx="15995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Bucles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47289" y="1566163"/>
            <a:ext cx="8986520" cy="4719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Calibri"/>
                <a:cs typeface="Calibri"/>
              </a:rPr>
              <a:t>Un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bucle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una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secuencia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que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ejecuta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repetidas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veces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sentencias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que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especifiquemos.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En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Python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existen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maneras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hacer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bucles:</a:t>
            </a:r>
            <a:endParaRPr sz="14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400" spc="-10" dirty="0">
                <a:latin typeface="Calibri"/>
                <a:cs typeface="Calibri"/>
              </a:rPr>
              <a:t>El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bucle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endParaRPr sz="14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400" spc="-10" dirty="0">
                <a:latin typeface="Calibri"/>
                <a:cs typeface="Calibri"/>
              </a:rPr>
              <a:t>El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bucle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while(condicion)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Los </a:t>
            </a:r>
            <a:r>
              <a:rPr sz="1400" spc="-5" dirty="0">
                <a:latin typeface="Calibri"/>
                <a:cs typeface="Calibri"/>
              </a:rPr>
              <a:t>bucles </a:t>
            </a:r>
            <a:r>
              <a:rPr sz="1400" b="1" spc="-1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hacen </a:t>
            </a:r>
            <a:r>
              <a:rPr sz="1400" spc="-10" dirty="0">
                <a:latin typeface="Calibri"/>
                <a:cs typeface="Calibri"/>
              </a:rPr>
              <a:t>uso </a:t>
            </a:r>
            <a:r>
              <a:rPr sz="1400" spc="-15" dirty="0">
                <a:latin typeface="Calibri"/>
                <a:cs typeface="Calibri"/>
              </a:rPr>
              <a:t>de </a:t>
            </a:r>
            <a:r>
              <a:rPr sz="1400" spc="-10" dirty="0">
                <a:latin typeface="Calibri"/>
                <a:cs typeface="Calibri"/>
              </a:rPr>
              <a:t>listas para ejecutarse </a:t>
            </a:r>
            <a:r>
              <a:rPr sz="1400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determinado número </a:t>
            </a:r>
            <a:r>
              <a:rPr sz="1400" dirty="0">
                <a:latin typeface="Calibri"/>
                <a:cs typeface="Calibri"/>
              </a:rPr>
              <a:t>de </a:t>
            </a:r>
            <a:r>
              <a:rPr sz="1400" spc="-5" dirty="0">
                <a:latin typeface="Calibri"/>
                <a:cs typeface="Calibri"/>
              </a:rPr>
              <a:t>veces, </a:t>
            </a:r>
            <a:r>
              <a:rPr sz="1400" spc="-10" dirty="0">
                <a:latin typeface="Calibri"/>
                <a:cs typeface="Calibri"/>
              </a:rPr>
              <a:t>cuando queremos </a:t>
            </a:r>
            <a:r>
              <a:rPr sz="1400" spc="-5" dirty="0">
                <a:latin typeface="Calibri"/>
                <a:cs typeface="Calibri"/>
              </a:rPr>
              <a:t>crear </a:t>
            </a:r>
            <a:r>
              <a:rPr sz="1400" spc="-10" dirty="0">
                <a:latin typeface="Calibri"/>
                <a:cs typeface="Calibri"/>
              </a:rPr>
              <a:t>una lista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ordenada </a:t>
            </a:r>
            <a:r>
              <a:rPr sz="1400" spc="-15" dirty="0">
                <a:latin typeface="Calibri"/>
                <a:cs typeface="Calibri"/>
              </a:rPr>
              <a:t>de </a:t>
            </a:r>
            <a:r>
              <a:rPr sz="1400" spc="-10" dirty="0">
                <a:latin typeface="Calibri"/>
                <a:cs typeface="Calibri"/>
              </a:rPr>
              <a:t>números utilizando la </a:t>
            </a:r>
            <a:r>
              <a:rPr sz="1400" dirty="0">
                <a:latin typeface="Calibri"/>
                <a:cs typeface="Calibri"/>
              </a:rPr>
              <a:t>función </a:t>
            </a:r>
            <a:r>
              <a:rPr sz="1400" spc="-15" dirty="0">
                <a:latin typeface="Calibri"/>
                <a:cs typeface="Calibri"/>
              </a:rPr>
              <a:t>‘range(numero)’. </a:t>
            </a:r>
            <a:r>
              <a:rPr sz="1400" spc="-25" dirty="0">
                <a:latin typeface="Calibri"/>
                <a:cs typeface="Calibri"/>
              </a:rPr>
              <a:t>También </a:t>
            </a:r>
            <a:r>
              <a:rPr sz="1400" spc="-5" dirty="0">
                <a:latin typeface="Calibri"/>
                <a:cs typeface="Calibri"/>
              </a:rPr>
              <a:t>admite </a:t>
            </a:r>
            <a:r>
              <a:rPr sz="1400" spc="-10" dirty="0">
                <a:latin typeface="Calibri"/>
                <a:cs typeface="Calibri"/>
              </a:rPr>
              <a:t>la </a:t>
            </a:r>
            <a:r>
              <a:rPr sz="1400" spc="-5" dirty="0">
                <a:latin typeface="Calibri"/>
                <a:cs typeface="Calibri"/>
              </a:rPr>
              <a:t>siguiente </a:t>
            </a:r>
            <a:r>
              <a:rPr sz="1400" spc="-10" dirty="0">
                <a:latin typeface="Calibri"/>
                <a:cs typeface="Calibri"/>
              </a:rPr>
              <a:t>sintaxis: range(inicio intervalo, </a:t>
            </a:r>
            <a:r>
              <a:rPr sz="1400" dirty="0">
                <a:latin typeface="Calibri"/>
                <a:cs typeface="Calibri"/>
              </a:rPr>
              <a:t>fin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intervalo) </a:t>
            </a:r>
            <a:r>
              <a:rPr sz="1400" spc="-5" dirty="0">
                <a:latin typeface="Calibri"/>
                <a:cs typeface="Calibri"/>
              </a:rPr>
              <a:t>y range(inicio </a:t>
            </a:r>
            <a:r>
              <a:rPr sz="1400" spc="-10" dirty="0">
                <a:latin typeface="Calibri"/>
                <a:cs typeface="Calibri"/>
              </a:rPr>
              <a:t>intervalo, </a:t>
            </a:r>
            <a:r>
              <a:rPr sz="1400" dirty="0">
                <a:latin typeface="Calibri"/>
                <a:cs typeface="Calibri"/>
              </a:rPr>
              <a:t>fin </a:t>
            </a:r>
            <a:r>
              <a:rPr sz="1400" spc="-10" dirty="0">
                <a:latin typeface="Calibri"/>
                <a:cs typeface="Calibri"/>
              </a:rPr>
              <a:t>intervalo, incremento). </a:t>
            </a:r>
            <a:r>
              <a:rPr sz="1400" spc="-5" dirty="0">
                <a:latin typeface="Calibri"/>
                <a:cs typeface="Calibri"/>
              </a:rPr>
              <a:t>Se </a:t>
            </a:r>
            <a:r>
              <a:rPr sz="1400" spc="-15" dirty="0">
                <a:latin typeface="Calibri"/>
                <a:cs typeface="Calibri"/>
              </a:rPr>
              <a:t>ha de </a:t>
            </a:r>
            <a:r>
              <a:rPr sz="1400" spc="-5" dirty="0">
                <a:latin typeface="Calibri"/>
                <a:cs typeface="Calibri"/>
              </a:rPr>
              <a:t>destacar </a:t>
            </a:r>
            <a:r>
              <a:rPr sz="1400" dirty="0">
                <a:latin typeface="Calibri"/>
                <a:cs typeface="Calibri"/>
              </a:rPr>
              <a:t>que </a:t>
            </a:r>
            <a:r>
              <a:rPr sz="1400" spc="-5" dirty="0">
                <a:latin typeface="Calibri"/>
                <a:cs typeface="Calibri"/>
              </a:rPr>
              <a:t>el final del intervalo es abierto y </a:t>
            </a:r>
            <a:r>
              <a:rPr sz="1400" spc="-20" dirty="0">
                <a:latin typeface="Calibri"/>
                <a:cs typeface="Calibri"/>
              </a:rPr>
              <a:t>no 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cerrado.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decir,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recorre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hasta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</a:t>
            </a:r>
            <a:r>
              <a:rPr sz="1400" spc="-15" dirty="0">
                <a:latin typeface="Calibri"/>
                <a:cs typeface="Calibri"/>
              </a:rPr>
              <a:t> anterior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numero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especificado.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latin typeface="Calibri"/>
                <a:cs typeface="Calibri"/>
              </a:rPr>
              <a:t>Sintaxis: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range(6):</a:t>
            </a:r>
            <a:endParaRPr sz="1400" dirty="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print(i)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Los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bucles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WHILE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hacen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condicionales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para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repetir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ejecución.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latin typeface="Calibri"/>
                <a:cs typeface="Calibri"/>
              </a:rPr>
              <a:t>Sintaxis: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a=10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while(a&lt;20):</a:t>
            </a:r>
            <a:endParaRPr sz="1400" dirty="0">
              <a:latin typeface="Calibri"/>
              <a:cs typeface="Calibri"/>
            </a:endParaRPr>
          </a:p>
          <a:p>
            <a:pPr marL="698500" marR="7748270">
              <a:lnSpc>
                <a:spcPct val="100000"/>
              </a:lnSpc>
            </a:pPr>
            <a:r>
              <a:rPr sz="1400" spc="-20" dirty="0">
                <a:latin typeface="Calibri"/>
                <a:cs typeface="Calibri"/>
              </a:rPr>
              <a:t>p</a:t>
            </a:r>
            <a:r>
              <a:rPr sz="1400" spc="-15" dirty="0">
                <a:latin typeface="Calibri"/>
                <a:cs typeface="Calibri"/>
              </a:rPr>
              <a:t>ri</a:t>
            </a:r>
            <a:r>
              <a:rPr sz="1400" spc="-45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(</a:t>
            </a:r>
            <a:r>
              <a:rPr sz="1400" spc="-5" dirty="0">
                <a:latin typeface="Calibri"/>
                <a:cs typeface="Calibri"/>
              </a:rPr>
              <a:t>a)  a=a+1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3654" y="495842"/>
            <a:ext cx="4016903" cy="4650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4975">
              <a:lnSpc>
                <a:spcPct val="100000"/>
              </a:lnSpc>
              <a:spcBef>
                <a:spcPts val="100"/>
              </a:spcBef>
              <a:tabLst>
                <a:tab pos="3784600" algn="l"/>
              </a:tabLst>
            </a:pPr>
            <a:r>
              <a:rPr dirty="0"/>
              <a:t>Función	</a:t>
            </a:r>
            <a:r>
              <a:rPr spc="-20" dirty="0"/>
              <a:t>factorial</a:t>
            </a:r>
          </a:p>
        </p:txBody>
      </p:sp>
      <p:sp>
        <p:nvSpPr>
          <p:cNvPr id="4" name="object 4"/>
          <p:cNvSpPr/>
          <p:nvPr/>
        </p:nvSpPr>
        <p:spPr>
          <a:xfrm>
            <a:off x="6984238" y="2284729"/>
            <a:ext cx="628015" cy="189230"/>
          </a:xfrm>
          <a:custGeom>
            <a:avLst/>
            <a:gdLst/>
            <a:ahLst/>
            <a:cxnLst/>
            <a:rect l="l" t="t" r="r" b="b"/>
            <a:pathLst>
              <a:path w="628015" h="189230">
                <a:moveTo>
                  <a:pt x="567562" y="0"/>
                </a:moveTo>
                <a:lnTo>
                  <a:pt x="564895" y="7747"/>
                </a:lnTo>
                <a:lnTo>
                  <a:pt x="575847" y="12483"/>
                </a:lnTo>
                <a:lnTo>
                  <a:pt x="585263" y="19065"/>
                </a:lnTo>
                <a:lnTo>
                  <a:pt x="607837" y="62864"/>
                </a:lnTo>
                <a:lnTo>
                  <a:pt x="610615" y="93725"/>
                </a:lnTo>
                <a:lnTo>
                  <a:pt x="609923" y="110394"/>
                </a:lnTo>
                <a:lnTo>
                  <a:pt x="599439" y="151257"/>
                </a:lnTo>
                <a:lnTo>
                  <a:pt x="565150" y="181483"/>
                </a:lnTo>
                <a:lnTo>
                  <a:pt x="567562" y="189230"/>
                </a:lnTo>
                <a:lnTo>
                  <a:pt x="603746" y="167709"/>
                </a:lnTo>
                <a:lnTo>
                  <a:pt x="623998" y="128063"/>
                </a:lnTo>
                <a:lnTo>
                  <a:pt x="627887" y="94615"/>
                </a:lnTo>
                <a:lnTo>
                  <a:pt x="626911" y="77277"/>
                </a:lnTo>
                <a:lnTo>
                  <a:pt x="612266" y="33147"/>
                </a:lnTo>
                <a:lnTo>
                  <a:pt x="581280" y="5000"/>
                </a:lnTo>
                <a:lnTo>
                  <a:pt x="567562" y="0"/>
                </a:lnTo>
                <a:close/>
              </a:path>
              <a:path w="628015" h="189230">
                <a:moveTo>
                  <a:pt x="60325" y="0"/>
                </a:moveTo>
                <a:lnTo>
                  <a:pt x="24159" y="21574"/>
                </a:lnTo>
                <a:lnTo>
                  <a:pt x="3841" y="61261"/>
                </a:lnTo>
                <a:lnTo>
                  <a:pt x="0" y="94615"/>
                </a:lnTo>
                <a:lnTo>
                  <a:pt x="956" y="112023"/>
                </a:lnTo>
                <a:lnTo>
                  <a:pt x="15493" y="156083"/>
                </a:lnTo>
                <a:lnTo>
                  <a:pt x="46533" y="184247"/>
                </a:lnTo>
                <a:lnTo>
                  <a:pt x="60325" y="189230"/>
                </a:lnTo>
                <a:lnTo>
                  <a:pt x="62610" y="181483"/>
                </a:lnTo>
                <a:lnTo>
                  <a:pt x="51843" y="176724"/>
                </a:lnTo>
                <a:lnTo>
                  <a:pt x="42576" y="170084"/>
                </a:lnTo>
                <a:lnTo>
                  <a:pt x="19986" y="125539"/>
                </a:lnTo>
                <a:lnTo>
                  <a:pt x="17144" y="93725"/>
                </a:lnTo>
                <a:lnTo>
                  <a:pt x="17857" y="77581"/>
                </a:lnTo>
                <a:lnTo>
                  <a:pt x="28447" y="37719"/>
                </a:lnTo>
                <a:lnTo>
                  <a:pt x="62991" y="7747"/>
                </a:lnTo>
                <a:lnTo>
                  <a:pt x="60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10154" y="1282954"/>
            <a:ext cx="8856345" cy="462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5" dirty="0">
                <a:latin typeface="Calibri"/>
                <a:cs typeface="Calibri"/>
              </a:rPr>
              <a:t>Para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explicar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funciones,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vamos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crear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nuestra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propia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función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para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calcular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números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factoriales.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definición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más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simple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número factorial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es: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 dirty="0">
              <a:latin typeface="Calibri"/>
              <a:cs typeface="Calibri"/>
            </a:endParaRPr>
          </a:p>
          <a:p>
            <a:pPr marL="5080" algn="ctr">
              <a:lnSpc>
                <a:spcPct val="100000"/>
              </a:lnSpc>
              <a:tabLst>
                <a:tab pos="867410" algn="l"/>
              </a:tabLst>
            </a:pPr>
            <a:r>
              <a:rPr sz="1600" spc="-5" dirty="0">
                <a:latin typeface="Cambria Math"/>
                <a:cs typeface="Cambria Math"/>
              </a:rPr>
              <a:t>𝒏!</a:t>
            </a:r>
            <a:r>
              <a:rPr sz="1600" spc="100" dirty="0">
                <a:latin typeface="Cambria Math"/>
                <a:cs typeface="Cambria Math"/>
              </a:rPr>
              <a:t> </a:t>
            </a:r>
            <a:r>
              <a:rPr sz="1600" spc="5" dirty="0">
                <a:latin typeface="Cambria Math"/>
                <a:cs typeface="Cambria Math"/>
              </a:rPr>
              <a:t>=</a:t>
            </a:r>
            <a:r>
              <a:rPr sz="1600" spc="105" dirty="0">
                <a:latin typeface="Cambria Math"/>
                <a:cs typeface="Cambria Math"/>
              </a:rPr>
              <a:t> </a:t>
            </a:r>
            <a:r>
              <a:rPr sz="1600" spc="5" dirty="0">
                <a:latin typeface="Cambria Math"/>
                <a:cs typeface="Cambria Math"/>
              </a:rPr>
              <a:t>𝒏</a:t>
            </a:r>
            <a:r>
              <a:rPr sz="1600" spc="-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∗	</a:t>
            </a:r>
            <a:r>
              <a:rPr sz="1600" spc="5" dirty="0">
                <a:latin typeface="Cambria Math"/>
                <a:cs typeface="Cambria Math"/>
              </a:rPr>
              <a:t>𝒏</a:t>
            </a:r>
            <a:r>
              <a:rPr sz="1600" spc="-40" dirty="0">
                <a:latin typeface="Cambria Math"/>
                <a:cs typeface="Cambria Math"/>
              </a:rPr>
              <a:t> </a:t>
            </a:r>
            <a:r>
              <a:rPr sz="1600" spc="5" dirty="0">
                <a:latin typeface="Cambria Math"/>
                <a:cs typeface="Cambria Math"/>
              </a:rPr>
              <a:t>−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𝟏</a:t>
            </a:r>
            <a:r>
              <a:rPr sz="1600" spc="28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!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Cambria Math"/>
              <a:cs typeface="Cambria Math"/>
            </a:endParaRPr>
          </a:p>
          <a:p>
            <a:pPr marL="3442335">
              <a:lnSpc>
                <a:spcPct val="100000"/>
              </a:lnSpc>
            </a:pPr>
            <a:r>
              <a:rPr sz="1600" dirty="0">
                <a:latin typeface="Cambria Math"/>
                <a:cs typeface="Cambria Math"/>
              </a:rPr>
              <a:t>∀𝒏</a:t>
            </a:r>
            <a:r>
              <a:rPr sz="1600" spc="50" dirty="0">
                <a:latin typeface="Cambria Math"/>
                <a:cs typeface="Cambria Math"/>
              </a:rPr>
              <a:t> </a:t>
            </a:r>
            <a:r>
              <a:rPr sz="1600" spc="5" dirty="0">
                <a:latin typeface="Cambria Math"/>
                <a:cs typeface="Cambria Math"/>
              </a:rPr>
              <a:t>∈</a:t>
            </a:r>
            <a:r>
              <a:rPr sz="1600" spc="8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𝑵</a:t>
            </a:r>
            <a:r>
              <a:rPr sz="1600" b="1" spc="-5" dirty="0">
                <a:latin typeface="Calibri"/>
                <a:cs typeface="Calibri"/>
              </a:rPr>
              <a:t>-{0,1}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¿Qué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significa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esto?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Simplemente,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número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factorial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aquel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 </a:t>
            </a:r>
            <a:r>
              <a:rPr sz="1600" spc="-10" dirty="0">
                <a:latin typeface="Calibri"/>
                <a:cs typeface="Calibri"/>
              </a:rPr>
              <a:t>equivale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la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multiplicación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todos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números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anteriores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hasta </a:t>
            </a:r>
            <a:r>
              <a:rPr sz="1600" spc="-5" dirty="0">
                <a:latin typeface="Calibri"/>
                <a:cs typeface="Calibri"/>
              </a:rPr>
              <a:t>llegar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decir:</a:t>
            </a:r>
            <a:endParaRPr sz="1600" dirty="0">
              <a:latin typeface="Calibri"/>
              <a:cs typeface="Calibri"/>
            </a:endParaRPr>
          </a:p>
          <a:p>
            <a:pPr marL="5080" algn="ctr">
              <a:lnSpc>
                <a:spcPct val="100000"/>
              </a:lnSpc>
            </a:pPr>
            <a:r>
              <a:rPr sz="1600" dirty="0">
                <a:latin typeface="Cambria Math"/>
                <a:cs typeface="Cambria Math"/>
              </a:rPr>
              <a:t>7!</a:t>
            </a:r>
            <a:r>
              <a:rPr sz="1600" spc="95" dirty="0">
                <a:latin typeface="Cambria Math"/>
                <a:cs typeface="Cambria Math"/>
              </a:rPr>
              <a:t> </a:t>
            </a:r>
            <a:r>
              <a:rPr sz="1600" spc="5" dirty="0">
                <a:latin typeface="Cambria Math"/>
                <a:cs typeface="Cambria Math"/>
              </a:rPr>
              <a:t>=</a:t>
            </a:r>
            <a:r>
              <a:rPr sz="1600" spc="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7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∗</a:t>
            </a:r>
            <a:r>
              <a:rPr sz="1600" spc="1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6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∗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5 ∗ 4 ∗</a:t>
            </a:r>
            <a:r>
              <a:rPr sz="1600" spc="-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3 ∗</a:t>
            </a:r>
            <a:r>
              <a:rPr sz="1600" spc="-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2 ∗</a:t>
            </a:r>
            <a:r>
              <a:rPr sz="1600" spc="-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latin typeface="Calibri"/>
                <a:cs typeface="Calibri"/>
              </a:rPr>
              <a:t>Teniendo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esto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cuenta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utilizando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condicionales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 los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bucles.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spc="-10" dirty="0">
                <a:latin typeface="Calibri"/>
                <a:cs typeface="Calibri"/>
              </a:rPr>
              <a:t>momento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crear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nuestra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función</a:t>
            </a:r>
            <a:endParaRPr sz="1600" dirty="0">
              <a:latin typeface="Calibri"/>
              <a:cs typeface="Calibri"/>
            </a:endParaRPr>
          </a:p>
          <a:p>
            <a:pPr marL="12700" marR="8113395">
              <a:lnSpc>
                <a:spcPct val="100000"/>
              </a:lnSpc>
              <a:spcBef>
                <a:spcPts val="5"/>
              </a:spcBef>
            </a:pPr>
            <a:r>
              <a:rPr sz="1600" spc="-35" dirty="0">
                <a:latin typeface="Calibri"/>
                <a:cs typeface="Calibri"/>
              </a:rPr>
              <a:t>f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ori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.  </a:t>
            </a:r>
            <a:r>
              <a:rPr sz="1600" spc="-15" dirty="0">
                <a:latin typeface="Calibri"/>
                <a:cs typeface="Calibri"/>
              </a:rPr>
              <a:t>Sintaxis:</a:t>
            </a:r>
            <a:endParaRPr sz="1600" dirty="0">
              <a:latin typeface="Calibri"/>
              <a:cs typeface="Calibri"/>
            </a:endParaRPr>
          </a:p>
          <a:p>
            <a:pPr marL="1384300" marR="5440045" indent="-685800">
              <a:lnSpc>
                <a:spcPct val="100000"/>
              </a:lnSpc>
            </a:pPr>
            <a:r>
              <a:rPr sz="1600" b="1" spc="5" dirty="0">
                <a:latin typeface="Calibri"/>
                <a:cs typeface="Calibri"/>
              </a:rPr>
              <a:t>def </a:t>
            </a:r>
            <a:r>
              <a:rPr sz="1600" spc="-10" dirty="0">
                <a:latin typeface="Calibri"/>
                <a:cs typeface="Calibri"/>
              </a:rPr>
              <a:t>nombreFuncion(argumento):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bucles/condicionales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9138" y="165938"/>
            <a:ext cx="54082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¿Quiénes</a:t>
            </a:r>
            <a:r>
              <a:rPr sz="6000" spc="-114" dirty="0"/>
              <a:t> </a:t>
            </a:r>
            <a:r>
              <a:rPr sz="6000" dirty="0"/>
              <a:t>somos?</a:t>
            </a:r>
            <a:endParaRPr sz="6000"/>
          </a:p>
        </p:txBody>
      </p:sp>
      <p:sp>
        <p:nvSpPr>
          <p:cNvPr id="10" name="object 10"/>
          <p:cNvSpPr txBox="1"/>
          <p:nvPr/>
        </p:nvSpPr>
        <p:spPr>
          <a:xfrm>
            <a:off x="8029891" y="2187714"/>
            <a:ext cx="299633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Héctor Paredes Benavides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7F1056-1132-4349-90D0-262A10C5A277}"/>
              </a:ext>
            </a:extLst>
          </p:cNvPr>
          <p:cNvSpPr txBox="1"/>
          <p:nvPr/>
        </p:nvSpPr>
        <p:spPr>
          <a:xfrm>
            <a:off x="2744950" y="2106681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Sebastián Fco. Gutiérrez Rojas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543614-784D-6345-BB43-D0B019346AAD}"/>
              </a:ext>
            </a:extLst>
          </p:cNvPr>
          <p:cNvSpPr txBox="1"/>
          <p:nvPr/>
        </p:nvSpPr>
        <p:spPr>
          <a:xfrm>
            <a:off x="2744950" y="5571676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dirty="0"/>
              <a:t>Alumno de Ingenieria del Software</a:t>
            </a:r>
          </a:p>
          <a:p>
            <a:pPr algn="ctr"/>
            <a:r>
              <a:rPr lang="en-ES" dirty="0"/>
              <a:t>3er año	</a:t>
            </a:r>
          </a:p>
        </p:txBody>
      </p:sp>
      <p:pic>
        <p:nvPicPr>
          <p:cNvPr id="26" name="object 19">
            <a:extLst>
              <a:ext uri="{FF2B5EF4-FFF2-40B4-BE49-F238E27FC236}">
                <a16:creationId xmlns:a16="http://schemas.microsoft.com/office/drawing/2014/main" id="{DD25859B-EBB6-CC46-A3D0-0638AF3117B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0711" y="2654322"/>
            <a:ext cx="2431872" cy="2739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0DF9654-1501-EF4D-BD1A-454896322AD3}"/>
              </a:ext>
            </a:extLst>
          </p:cNvPr>
          <p:cNvSpPr txBox="1"/>
          <p:nvPr/>
        </p:nvSpPr>
        <p:spPr>
          <a:xfrm>
            <a:off x="7729016" y="5433051"/>
            <a:ext cx="3488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dirty="0"/>
              <a:t>Alumno de Ingenieria del Software </a:t>
            </a:r>
          </a:p>
          <a:p>
            <a:pPr algn="ctr"/>
            <a:r>
              <a:rPr lang="en-ES" dirty="0"/>
              <a:t>2do año	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7773C8F-89B3-7648-8A92-9291E0B3B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138" y="2654322"/>
            <a:ext cx="2380725" cy="27149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3658" y="437930"/>
            <a:ext cx="5185951" cy="5698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7925" y="245109"/>
            <a:ext cx="5272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Instalación</a:t>
            </a:r>
            <a:r>
              <a:rPr spc="-25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spc="-5" dirty="0"/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10689" y="6407911"/>
            <a:ext cx="8623300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Nota: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Este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curso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imparte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sobre</a:t>
            </a:r>
            <a:r>
              <a:rPr sz="1100" dirty="0">
                <a:latin typeface="Calibri"/>
                <a:cs typeface="Calibri"/>
              </a:rPr>
              <a:t> Windows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10.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instalación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 </a:t>
            </a:r>
            <a:r>
              <a:rPr sz="1100" spc="-5" dirty="0">
                <a:latin typeface="Calibri"/>
                <a:cs typeface="Calibri"/>
              </a:rPr>
              <a:t>Mac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Linux</a:t>
            </a:r>
            <a:r>
              <a:rPr sz="1100" dirty="0">
                <a:latin typeface="Calibri"/>
                <a:cs typeface="Calibri"/>
              </a:rPr>
              <a:t> es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muy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parecida.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Puedes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encontrar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instrucciones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detalladas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español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https://tutorial.djangogirls.org/es/python_installation/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2579" y="1482089"/>
            <a:ext cx="9794875" cy="160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10" dirty="0">
                <a:latin typeface="Calibri"/>
                <a:cs typeface="Calibri"/>
              </a:rPr>
              <a:t>Vamos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a </a:t>
            </a:r>
            <a:r>
              <a:rPr sz="1450" dirty="0">
                <a:latin typeface="Calibri"/>
                <a:cs typeface="Calibri"/>
              </a:rPr>
              <a:t>usar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la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distribución</a:t>
            </a:r>
            <a:r>
              <a:rPr sz="1450" spc="8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llamada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spc="-5" dirty="0">
                <a:latin typeface="Calibri"/>
                <a:cs typeface="Calibri"/>
              </a:rPr>
              <a:t>Anaconda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que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5" dirty="0">
                <a:latin typeface="Calibri"/>
                <a:cs typeface="Calibri"/>
              </a:rPr>
              <a:t>contiene</a:t>
            </a:r>
            <a:r>
              <a:rPr sz="1450" spc="7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Python,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un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amplio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juego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de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herramientas</a:t>
            </a:r>
            <a:r>
              <a:rPr sz="1450" spc="85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y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la </a:t>
            </a:r>
            <a:r>
              <a:rPr sz="1450" spc="-5" dirty="0">
                <a:latin typeface="Calibri"/>
                <a:cs typeface="Calibri"/>
              </a:rPr>
              <a:t>mayoría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de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50" dirty="0">
                <a:latin typeface="Calibri"/>
                <a:cs typeface="Calibri"/>
              </a:rPr>
              <a:t>los</a:t>
            </a:r>
            <a:r>
              <a:rPr sz="1450" spc="-5" dirty="0">
                <a:latin typeface="Calibri"/>
                <a:cs typeface="Calibri"/>
              </a:rPr>
              <a:t> paquetes</a:t>
            </a:r>
            <a:r>
              <a:rPr sz="1450" spc="45" dirty="0">
                <a:latin typeface="Calibri"/>
                <a:cs typeface="Calibri"/>
              </a:rPr>
              <a:t> </a:t>
            </a:r>
            <a:r>
              <a:rPr sz="1450" spc="-5" dirty="0">
                <a:latin typeface="Calibri"/>
                <a:cs typeface="Calibri"/>
              </a:rPr>
              <a:t>software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más</a:t>
            </a:r>
            <a:r>
              <a:rPr sz="1450" spc="-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comunes.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Calibri"/>
              <a:cs typeface="Calibri"/>
            </a:endParaRPr>
          </a:p>
          <a:p>
            <a:pPr marL="6347460" marR="5080">
              <a:lnSpc>
                <a:spcPct val="100000"/>
              </a:lnSpc>
            </a:pPr>
            <a:r>
              <a:rPr sz="1600" spc="-35" dirty="0">
                <a:latin typeface="Calibri"/>
                <a:cs typeface="Calibri"/>
              </a:rPr>
              <a:t>Ve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 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https://www.anaconda.com/download/</a:t>
            </a:r>
            <a:r>
              <a:rPr sz="1600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600" dirty="0">
                <a:latin typeface="Calibri"/>
                <a:cs typeface="Calibri"/>
              </a:rPr>
              <a:t>y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haz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click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sobre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botón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Download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90345" y="2307335"/>
            <a:ext cx="6239256" cy="3343910"/>
            <a:chOff x="1990344" y="2307335"/>
            <a:chExt cx="6359525" cy="334391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0344" y="2307335"/>
              <a:ext cx="5538215" cy="33436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57600" y="2359532"/>
              <a:ext cx="4692650" cy="2164715"/>
            </a:xfrm>
            <a:custGeom>
              <a:avLst/>
              <a:gdLst/>
              <a:ahLst/>
              <a:cxnLst/>
              <a:rect l="l" t="t" r="r" b="b"/>
              <a:pathLst>
                <a:path w="4692650" h="2164715">
                  <a:moveTo>
                    <a:pt x="53339" y="2095245"/>
                  </a:moveTo>
                  <a:lnTo>
                    <a:pt x="0" y="2161666"/>
                  </a:lnTo>
                  <a:lnTo>
                    <a:pt x="85089" y="2164460"/>
                  </a:lnTo>
                  <a:lnTo>
                    <a:pt x="74312" y="2140966"/>
                  </a:lnTo>
                  <a:lnTo>
                    <a:pt x="60325" y="2140966"/>
                  </a:lnTo>
                  <a:lnTo>
                    <a:pt x="54990" y="2129409"/>
                  </a:lnTo>
                  <a:lnTo>
                    <a:pt x="66569" y="2124086"/>
                  </a:lnTo>
                  <a:lnTo>
                    <a:pt x="53339" y="2095245"/>
                  </a:lnTo>
                  <a:close/>
                </a:path>
                <a:path w="4692650" h="2164715">
                  <a:moveTo>
                    <a:pt x="66569" y="2124086"/>
                  </a:moveTo>
                  <a:lnTo>
                    <a:pt x="54990" y="2129409"/>
                  </a:lnTo>
                  <a:lnTo>
                    <a:pt x="60325" y="2140966"/>
                  </a:lnTo>
                  <a:lnTo>
                    <a:pt x="71876" y="2135655"/>
                  </a:lnTo>
                  <a:lnTo>
                    <a:pt x="66569" y="2124086"/>
                  </a:lnTo>
                  <a:close/>
                </a:path>
                <a:path w="4692650" h="2164715">
                  <a:moveTo>
                    <a:pt x="71876" y="2135655"/>
                  </a:moveTo>
                  <a:lnTo>
                    <a:pt x="60325" y="2140966"/>
                  </a:lnTo>
                  <a:lnTo>
                    <a:pt x="74312" y="2140966"/>
                  </a:lnTo>
                  <a:lnTo>
                    <a:pt x="71876" y="2135655"/>
                  </a:lnTo>
                  <a:close/>
                </a:path>
                <a:path w="4692650" h="2164715">
                  <a:moveTo>
                    <a:pt x="4686808" y="0"/>
                  </a:moveTo>
                  <a:lnTo>
                    <a:pt x="66569" y="2124086"/>
                  </a:lnTo>
                  <a:lnTo>
                    <a:pt x="71876" y="2135655"/>
                  </a:lnTo>
                  <a:lnTo>
                    <a:pt x="4692142" y="11429"/>
                  </a:lnTo>
                  <a:lnTo>
                    <a:pt x="468680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3658" y="474506"/>
            <a:ext cx="5185951" cy="5698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7925" y="284226"/>
            <a:ext cx="5272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Instalación</a:t>
            </a:r>
            <a:r>
              <a:rPr spc="-25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spc="-5" dirty="0"/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058" y="6175349"/>
            <a:ext cx="8725535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600" spc="-35" dirty="0">
                <a:latin typeface="Calibri"/>
                <a:cs typeface="Calibri"/>
              </a:rPr>
              <a:t>Ve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la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carpeta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 ha</a:t>
            </a:r>
            <a:r>
              <a:rPr sz="1600" spc="-10" dirty="0">
                <a:latin typeface="Calibri"/>
                <a:cs typeface="Calibri"/>
              </a:rPr>
              <a:t> descargado</a:t>
            </a:r>
            <a:r>
              <a:rPr sz="1600" spc="-5" dirty="0">
                <a:latin typeface="Calibri"/>
                <a:cs typeface="Calibri"/>
              </a:rPr>
              <a:t> el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fichero,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haz </a:t>
            </a:r>
            <a:r>
              <a:rPr sz="1600" spc="-5" dirty="0">
                <a:latin typeface="Calibri"/>
                <a:cs typeface="Calibri"/>
              </a:rPr>
              <a:t>click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botón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derecho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 </a:t>
            </a:r>
            <a:r>
              <a:rPr sz="1600" spc="-20" dirty="0">
                <a:latin typeface="Calibri"/>
                <a:cs typeface="Calibri"/>
              </a:rPr>
              <a:t>ratón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selecciona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“Ejecutar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administrador”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6935" y="1360615"/>
            <a:ext cx="7897367" cy="44244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3658" y="468410"/>
            <a:ext cx="5185951" cy="5698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7925" y="275920"/>
            <a:ext cx="52724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Instalación</a:t>
            </a:r>
            <a:r>
              <a:rPr spc="-25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spc="-5" dirty="0"/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4752" y="1440561"/>
            <a:ext cx="9177655" cy="4743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75"/>
              </a:spcBef>
            </a:pPr>
            <a:r>
              <a:rPr sz="1450" spc="5" dirty="0">
                <a:latin typeface="Calibri"/>
                <a:cs typeface="Calibri"/>
              </a:rPr>
              <a:t>Es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posible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que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15" dirty="0">
                <a:latin typeface="Calibri"/>
                <a:cs typeface="Calibri"/>
              </a:rPr>
              <a:t>aparezca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una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5" dirty="0">
                <a:latin typeface="Calibri"/>
                <a:cs typeface="Calibri"/>
              </a:rPr>
              <a:t>advertencia</a:t>
            </a:r>
            <a:r>
              <a:rPr sz="1450" spc="5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de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seguridad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de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Windows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indicando</a:t>
            </a:r>
            <a:r>
              <a:rPr sz="1450" spc="4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que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el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-5" dirty="0">
                <a:latin typeface="Calibri"/>
                <a:cs typeface="Calibri"/>
              </a:rPr>
              <a:t>programa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spc="-5" dirty="0">
                <a:latin typeface="Calibri"/>
                <a:cs typeface="Calibri"/>
              </a:rPr>
              <a:t>quiere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realizar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cambios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en </a:t>
            </a:r>
            <a:r>
              <a:rPr sz="1450" spc="-315" dirty="0">
                <a:latin typeface="Calibri"/>
                <a:cs typeface="Calibri"/>
              </a:rPr>
              <a:t> </a:t>
            </a:r>
            <a:r>
              <a:rPr sz="1450" spc="-5" dirty="0">
                <a:latin typeface="Calibri"/>
                <a:cs typeface="Calibri"/>
              </a:rPr>
              <a:t>tu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máquina.</a:t>
            </a:r>
            <a:r>
              <a:rPr sz="1450" spc="4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Selecciona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SI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5164" y="5662980"/>
            <a:ext cx="2473960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libri"/>
                <a:cs typeface="Calibri"/>
              </a:rPr>
              <a:t>Lo </a:t>
            </a:r>
            <a:r>
              <a:rPr sz="1600" spc="-10" dirty="0">
                <a:latin typeface="Calibri"/>
                <a:cs typeface="Calibri"/>
              </a:rPr>
              <a:t>siguiente </a:t>
            </a:r>
            <a:r>
              <a:rPr sz="1600" spc="-5" dirty="0">
                <a:latin typeface="Calibri"/>
                <a:cs typeface="Calibri"/>
              </a:rPr>
              <a:t>que </a:t>
            </a:r>
            <a:r>
              <a:rPr sz="1600" spc="-15" dirty="0">
                <a:latin typeface="Calibri"/>
                <a:cs typeface="Calibri"/>
              </a:rPr>
              <a:t>verás </a:t>
            </a:r>
            <a:r>
              <a:rPr sz="1600" spc="-5" dirty="0">
                <a:latin typeface="Calibri"/>
                <a:cs typeface="Calibri"/>
              </a:rPr>
              <a:t>es </a:t>
            </a:r>
            <a:r>
              <a:rPr sz="1600" spc="-20" dirty="0">
                <a:latin typeface="Calibri"/>
                <a:cs typeface="Calibri"/>
              </a:rPr>
              <a:t>esta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pantalla. </a:t>
            </a:r>
            <a:r>
              <a:rPr sz="1600" dirty="0">
                <a:latin typeface="Calibri"/>
                <a:cs typeface="Calibri"/>
              </a:rPr>
              <a:t>Haz </a:t>
            </a:r>
            <a:r>
              <a:rPr sz="1600" spc="-10" dirty="0">
                <a:latin typeface="Calibri"/>
                <a:cs typeface="Calibri"/>
              </a:rPr>
              <a:t>click </a:t>
            </a:r>
            <a:r>
              <a:rPr sz="1600" spc="-5" dirty="0">
                <a:latin typeface="Calibri"/>
                <a:cs typeface="Calibri"/>
              </a:rPr>
              <a:t>en el </a:t>
            </a:r>
            <a:r>
              <a:rPr sz="1600" spc="-15" dirty="0">
                <a:latin typeface="Calibri"/>
                <a:cs typeface="Calibri"/>
              </a:rPr>
              <a:t>botón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Next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0672" y="2529839"/>
            <a:ext cx="5071872" cy="3947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3658" y="364778"/>
            <a:ext cx="5185951" cy="56988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47925" y="172669"/>
            <a:ext cx="52724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5" dirty="0">
                <a:solidFill>
                  <a:srgbClr val="5B9BD4"/>
                </a:solidFill>
                <a:latin typeface="Calibri Light"/>
                <a:cs typeface="Calibri Light"/>
              </a:rPr>
              <a:t>Instalación</a:t>
            </a:r>
            <a:r>
              <a:rPr sz="4800" b="0" spc="-25" dirty="0">
                <a:solidFill>
                  <a:srgbClr val="5B9BD4"/>
                </a:solidFill>
                <a:latin typeface="Calibri Light"/>
                <a:cs typeface="Calibri Light"/>
              </a:rPr>
              <a:t> </a:t>
            </a:r>
            <a:r>
              <a:rPr sz="4800" b="0" dirty="0">
                <a:solidFill>
                  <a:srgbClr val="5B9BD4"/>
                </a:solidFill>
                <a:latin typeface="Calibri Light"/>
                <a:cs typeface="Calibri Light"/>
              </a:rPr>
              <a:t>de</a:t>
            </a:r>
            <a:r>
              <a:rPr sz="4800" b="0" spc="-45" dirty="0">
                <a:solidFill>
                  <a:srgbClr val="5B9BD4"/>
                </a:solidFill>
                <a:latin typeface="Calibri Light"/>
                <a:cs typeface="Calibri Light"/>
              </a:rPr>
              <a:t> </a:t>
            </a:r>
            <a:r>
              <a:rPr sz="4800" b="0" spc="-5" dirty="0">
                <a:solidFill>
                  <a:srgbClr val="5B9BD4"/>
                </a:solidFill>
                <a:latin typeface="Calibri Light"/>
                <a:cs typeface="Calibri Light"/>
              </a:rPr>
              <a:t>Python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6095" y="1251026"/>
            <a:ext cx="338709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latin typeface="Calibri"/>
                <a:cs typeface="Calibri"/>
              </a:rPr>
              <a:t>En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este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otro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cuadro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selecciona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“Just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Me”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0791" y="2185416"/>
            <a:ext cx="5608320" cy="43677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3327" y="2313432"/>
            <a:ext cx="5175504" cy="40294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3658" y="1071914"/>
            <a:ext cx="5185951" cy="5698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47925" y="880948"/>
            <a:ext cx="52724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5" dirty="0">
                <a:solidFill>
                  <a:srgbClr val="5B9BD4"/>
                </a:solidFill>
                <a:latin typeface="Calibri Light"/>
                <a:cs typeface="Calibri Light"/>
              </a:rPr>
              <a:t>Instalación</a:t>
            </a:r>
            <a:r>
              <a:rPr sz="4800" b="0" spc="-25" dirty="0">
                <a:solidFill>
                  <a:srgbClr val="5B9BD4"/>
                </a:solidFill>
                <a:latin typeface="Calibri Light"/>
                <a:cs typeface="Calibri Light"/>
              </a:rPr>
              <a:t> </a:t>
            </a:r>
            <a:r>
              <a:rPr sz="4800" b="0" dirty="0">
                <a:solidFill>
                  <a:srgbClr val="5B9BD4"/>
                </a:solidFill>
                <a:latin typeface="Calibri Light"/>
                <a:cs typeface="Calibri Light"/>
              </a:rPr>
              <a:t>de</a:t>
            </a:r>
            <a:r>
              <a:rPr sz="4800" b="0" spc="-45" dirty="0">
                <a:solidFill>
                  <a:srgbClr val="5B9BD4"/>
                </a:solidFill>
                <a:latin typeface="Calibri Light"/>
                <a:cs typeface="Calibri Light"/>
              </a:rPr>
              <a:t> </a:t>
            </a:r>
            <a:r>
              <a:rPr sz="4800" b="0" spc="-5" dirty="0">
                <a:solidFill>
                  <a:srgbClr val="5B9BD4"/>
                </a:solidFill>
                <a:latin typeface="Calibri Light"/>
                <a:cs typeface="Calibri Light"/>
              </a:rPr>
              <a:t>Python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72321" y="496900"/>
            <a:ext cx="135636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0" dirty="0">
                <a:solidFill>
                  <a:srgbClr val="AEABAB"/>
                </a:solidFill>
                <a:latin typeface="Calibri"/>
                <a:cs typeface="Calibri"/>
              </a:rPr>
              <a:t>Python</a:t>
            </a:r>
            <a:r>
              <a:rPr sz="1450" b="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450" b="0" spc="-5" dirty="0">
                <a:solidFill>
                  <a:srgbClr val="AEABAB"/>
                </a:solidFill>
                <a:latin typeface="Calibri"/>
                <a:cs typeface="Calibri"/>
              </a:rPr>
              <a:t>Elemental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2321" y="2504694"/>
            <a:ext cx="2650490" cy="1465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1350" spc="-10" dirty="0">
                <a:latin typeface="Calibri"/>
                <a:cs typeface="Calibri"/>
              </a:rPr>
              <a:t>Aquí </a:t>
            </a:r>
            <a:r>
              <a:rPr sz="1350" dirty="0">
                <a:latin typeface="Calibri"/>
                <a:cs typeface="Calibri"/>
              </a:rPr>
              <a:t>indica </a:t>
            </a:r>
            <a:r>
              <a:rPr sz="1350" spc="-5" dirty="0">
                <a:latin typeface="Calibri"/>
                <a:cs typeface="Calibri"/>
              </a:rPr>
              <a:t>la </a:t>
            </a:r>
            <a:r>
              <a:rPr sz="1350" spc="-10" dirty="0">
                <a:latin typeface="Calibri"/>
                <a:cs typeface="Calibri"/>
              </a:rPr>
              <a:t>carpeta donde </a:t>
            </a:r>
            <a:r>
              <a:rPr sz="1350" spc="-5" dirty="0">
                <a:latin typeface="Calibri"/>
                <a:cs typeface="Calibri"/>
              </a:rPr>
              <a:t>quieres 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que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se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instale.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El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programa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te</a:t>
            </a:r>
            <a:r>
              <a:rPr sz="1350" spc="27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dirá 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una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por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defecto,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puedes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dejar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esa 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misma.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Es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importante</a:t>
            </a:r>
            <a:r>
              <a:rPr sz="1350" spc="29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que</a:t>
            </a:r>
            <a:r>
              <a:rPr sz="1350" spc="30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anotes </a:t>
            </a:r>
            <a:r>
              <a:rPr sz="1350" spc="-5" dirty="0">
                <a:latin typeface="Calibri"/>
                <a:cs typeface="Calibri"/>
              </a:rPr>
              <a:t> cual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es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la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carpeta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de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instalación 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porque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luego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te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va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hacer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falta 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saberlo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2140" y="3228339"/>
            <a:ext cx="2915285" cy="1531620"/>
          </a:xfrm>
          <a:custGeom>
            <a:avLst/>
            <a:gdLst/>
            <a:ahLst/>
            <a:cxnLst/>
            <a:rect l="l" t="t" r="r" b="b"/>
            <a:pathLst>
              <a:path w="2915284" h="1531620">
                <a:moveTo>
                  <a:pt x="112649" y="1376172"/>
                </a:moveTo>
                <a:lnTo>
                  <a:pt x="0" y="1531239"/>
                </a:lnTo>
                <a:lnTo>
                  <a:pt x="191643" y="1528318"/>
                </a:lnTo>
                <a:lnTo>
                  <a:pt x="172125" y="1490726"/>
                </a:lnTo>
                <a:lnTo>
                  <a:pt x="139954" y="1490726"/>
                </a:lnTo>
                <a:lnTo>
                  <a:pt x="113664" y="1440053"/>
                </a:lnTo>
                <a:lnTo>
                  <a:pt x="138991" y="1426909"/>
                </a:lnTo>
                <a:lnTo>
                  <a:pt x="112649" y="1376172"/>
                </a:lnTo>
                <a:close/>
              </a:path>
              <a:path w="2915284" h="1531620">
                <a:moveTo>
                  <a:pt x="138991" y="1426909"/>
                </a:moveTo>
                <a:lnTo>
                  <a:pt x="113664" y="1440053"/>
                </a:lnTo>
                <a:lnTo>
                  <a:pt x="139954" y="1490726"/>
                </a:lnTo>
                <a:lnTo>
                  <a:pt x="165297" y="1477575"/>
                </a:lnTo>
                <a:lnTo>
                  <a:pt x="138991" y="1426909"/>
                </a:lnTo>
                <a:close/>
              </a:path>
              <a:path w="2915284" h="1531620">
                <a:moveTo>
                  <a:pt x="165297" y="1477575"/>
                </a:moveTo>
                <a:lnTo>
                  <a:pt x="139954" y="1490726"/>
                </a:lnTo>
                <a:lnTo>
                  <a:pt x="172125" y="1490726"/>
                </a:lnTo>
                <a:lnTo>
                  <a:pt x="165297" y="1477575"/>
                </a:lnTo>
                <a:close/>
              </a:path>
              <a:path w="2915284" h="1531620">
                <a:moveTo>
                  <a:pt x="2888615" y="0"/>
                </a:moveTo>
                <a:lnTo>
                  <a:pt x="138991" y="1426909"/>
                </a:lnTo>
                <a:lnTo>
                  <a:pt x="165297" y="1477575"/>
                </a:lnTo>
                <a:lnTo>
                  <a:pt x="2914904" y="50800"/>
                </a:lnTo>
                <a:lnTo>
                  <a:pt x="288861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9695" y="1673351"/>
            <a:ext cx="6211824" cy="483412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3658" y="477554"/>
            <a:ext cx="5185951" cy="569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7925" y="286334"/>
            <a:ext cx="52724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Instalación</a:t>
            </a:r>
            <a:r>
              <a:rPr spc="-25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spc="-5" dirty="0"/>
              <a:t>Python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44685" y="2327274"/>
            <a:ext cx="1910080" cy="1978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0795">
              <a:lnSpc>
                <a:spcPct val="100000"/>
              </a:lnSpc>
              <a:spcBef>
                <a:spcPts val="105"/>
              </a:spcBef>
            </a:pPr>
            <a:r>
              <a:rPr sz="1600" spc="-15" dirty="0">
                <a:latin typeface="Calibri"/>
                <a:cs typeface="Calibri"/>
              </a:rPr>
              <a:t>Marca</a:t>
            </a:r>
            <a:r>
              <a:rPr sz="1600" spc="-20" dirty="0">
                <a:latin typeface="Calibri"/>
                <a:cs typeface="Calibri"/>
              </a:rPr>
              <a:t> esta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casilla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está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después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haz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click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 </a:t>
            </a:r>
            <a:r>
              <a:rPr sz="1600" i="1" spc="-15" dirty="0">
                <a:solidFill>
                  <a:srgbClr val="0D0D0D"/>
                </a:solidFill>
                <a:latin typeface="Calibri"/>
                <a:cs typeface="Calibri"/>
              </a:rPr>
              <a:t>Install</a:t>
            </a:r>
            <a:r>
              <a:rPr sz="1600" spc="-1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El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proceso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llevará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unos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minutos. </a:t>
            </a:r>
            <a:r>
              <a:rPr sz="1600" dirty="0">
                <a:latin typeface="Calibri"/>
                <a:cs typeface="Calibri"/>
              </a:rPr>
              <a:t>Al </a:t>
            </a:r>
            <a:r>
              <a:rPr sz="1600" spc="-10" dirty="0">
                <a:latin typeface="Calibri"/>
                <a:cs typeface="Calibri"/>
              </a:rPr>
              <a:t>finalizar </a:t>
            </a:r>
            <a:r>
              <a:rPr sz="1600" spc="-15" dirty="0">
                <a:latin typeface="Calibri"/>
                <a:cs typeface="Calibri"/>
              </a:rPr>
              <a:t>ya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tenemos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Python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nuestra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máquina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50635" y="3147948"/>
            <a:ext cx="3126740" cy="1273175"/>
          </a:xfrm>
          <a:custGeom>
            <a:avLst/>
            <a:gdLst/>
            <a:ahLst/>
            <a:cxnLst/>
            <a:rect l="l" t="t" r="r" b="b"/>
            <a:pathLst>
              <a:path w="3126740" h="1273175">
                <a:moveTo>
                  <a:pt x="128015" y="1113155"/>
                </a:moveTo>
                <a:lnTo>
                  <a:pt x="0" y="1255776"/>
                </a:lnTo>
                <a:lnTo>
                  <a:pt x="191008" y="1272667"/>
                </a:lnTo>
                <a:lnTo>
                  <a:pt x="174156" y="1229995"/>
                </a:lnTo>
                <a:lnTo>
                  <a:pt x="143383" y="1229995"/>
                </a:lnTo>
                <a:lnTo>
                  <a:pt x="122427" y="1176782"/>
                </a:lnTo>
                <a:lnTo>
                  <a:pt x="149002" y="1166298"/>
                </a:lnTo>
                <a:lnTo>
                  <a:pt x="128015" y="1113155"/>
                </a:lnTo>
                <a:close/>
              </a:path>
              <a:path w="3126740" h="1273175">
                <a:moveTo>
                  <a:pt x="149002" y="1166298"/>
                </a:moveTo>
                <a:lnTo>
                  <a:pt x="122427" y="1176782"/>
                </a:lnTo>
                <a:lnTo>
                  <a:pt x="143383" y="1229995"/>
                </a:lnTo>
                <a:lnTo>
                  <a:pt x="170008" y="1219490"/>
                </a:lnTo>
                <a:lnTo>
                  <a:pt x="149002" y="1166298"/>
                </a:lnTo>
                <a:close/>
              </a:path>
              <a:path w="3126740" h="1273175">
                <a:moveTo>
                  <a:pt x="170008" y="1219490"/>
                </a:moveTo>
                <a:lnTo>
                  <a:pt x="143383" y="1229995"/>
                </a:lnTo>
                <a:lnTo>
                  <a:pt x="174156" y="1229995"/>
                </a:lnTo>
                <a:lnTo>
                  <a:pt x="170008" y="1219490"/>
                </a:lnTo>
                <a:close/>
              </a:path>
              <a:path w="3126740" h="1273175">
                <a:moveTo>
                  <a:pt x="3105404" y="0"/>
                </a:moveTo>
                <a:lnTo>
                  <a:pt x="149002" y="1166298"/>
                </a:lnTo>
                <a:lnTo>
                  <a:pt x="170008" y="1219490"/>
                </a:lnTo>
                <a:lnTo>
                  <a:pt x="3126359" y="53086"/>
                </a:lnTo>
                <a:lnTo>
                  <a:pt x="3105404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8776" y="1776983"/>
            <a:ext cx="6545580" cy="4383405"/>
            <a:chOff x="2398776" y="1776983"/>
            <a:chExt cx="6545580" cy="4383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8776" y="1776983"/>
              <a:ext cx="5373624" cy="4383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312920" y="2468625"/>
              <a:ext cx="4631055" cy="163830"/>
            </a:xfrm>
            <a:custGeom>
              <a:avLst/>
              <a:gdLst/>
              <a:ahLst/>
              <a:cxnLst/>
              <a:rect l="l" t="t" r="r" b="b"/>
              <a:pathLst>
                <a:path w="4631055" h="163830">
                  <a:moveTo>
                    <a:pt x="75183" y="87502"/>
                  </a:moveTo>
                  <a:lnTo>
                    <a:pt x="0" y="127508"/>
                  </a:lnTo>
                  <a:lnTo>
                    <a:pt x="77215" y="163575"/>
                  </a:lnTo>
                  <a:lnTo>
                    <a:pt x="76378" y="132207"/>
                  </a:lnTo>
                  <a:lnTo>
                    <a:pt x="63626" y="132207"/>
                  </a:lnTo>
                  <a:lnTo>
                    <a:pt x="63245" y="119507"/>
                  </a:lnTo>
                  <a:lnTo>
                    <a:pt x="76029" y="119172"/>
                  </a:lnTo>
                  <a:lnTo>
                    <a:pt x="75183" y="87502"/>
                  </a:lnTo>
                  <a:close/>
                </a:path>
                <a:path w="4631055" h="163830">
                  <a:moveTo>
                    <a:pt x="76029" y="119172"/>
                  </a:moveTo>
                  <a:lnTo>
                    <a:pt x="63245" y="119507"/>
                  </a:lnTo>
                  <a:lnTo>
                    <a:pt x="63626" y="132207"/>
                  </a:lnTo>
                  <a:lnTo>
                    <a:pt x="76369" y="131873"/>
                  </a:lnTo>
                  <a:lnTo>
                    <a:pt x="76029" y="119172"/>
                  </a:lnTo>
                  <a:close/>
                </a:path>
                <a:path w="4631055" h="163830">
                  <a:moveTo>
                    <a:pt x="76369" y="131873"/>
                  </a:moveTo>
                  <a:lnTo>
                    <a:pt x="63626" y="132207"/>
                  </a:lnTo>
                  <a:lnTo>
                    <a:pt x="76378" y="132207"/>
                  </a:lnTo>
                  <a:lnTo>
                    <a:pt x="76369" y="131873"/>
                  </a:lnTo>
                  <a:close/>
                </a:path>
                <a:path w="4631055" h="163830">
                  <a:moveTo>
                    <a:pt x="4630547" y="0"/>
                  </a:moveTo>
                  <a:lnTo>
                    <a:pt x="76029" y="119172"/>
                  </a:lnTo>
                  <a:lnTo>
                    <a:pt x="76369" y="131873"/>
                  </a:lnTo>
                  <a:lnTo>
                    <a:pt x="4630928" y="12700"/>
                  </a:lnTo>
                  <a:lnTo>
                    <a:pt x="463054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23350" y="1704594"/>
            <a:ext cx="16700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Pulsad </a:t>
            </a:r>
            <a:r>
              <a:rPr sz="2400" spc="5" dirty="0">
                <a:latin typeface="Calibri"/>
                <a:cs typeface="Calibri"/>
              </a:rPr>
              <a:t>aquí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ejecutar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 </a:t>
            </a:r>
            <a:r>
              <a:rPr sz="2400" spc="-5" dirty="0">
                <a:latin typeface="Calibri"/>
                <a:cs typeface="Calibri"/>
              </a:rPr>
              <a:t>consola </a:t>
            </a:r>
            <a:r>
              <a:rPr sz="2400" spc="5" dirty="0">
                <a:latin typeface="Calibri"/>
                <a:cs typeface="Calibri"/>
              </a:rPr>
              <a:t>de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comandos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3658" y="477554"/>
            <a:ext cx="5185951" cy="56988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47925" y="286334"/>
            <a:ext cx="52724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Instalación</a:t>
            </a:r>
            <a:r>
              <a:rPr spc="-25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spc="-5" dirty="0"/>
              <a:t>Python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1246</Words>
  <Application>Microsoft Macintosh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Introducción a la  programación con Python</vt:lpstr>
      <vt:lpstr>¿Quiénes somos?</vt:lpstr>
      <vt:lpstr>Instalación de Python</vt:lpstr>
      <vt:lpstr>Instalación de Python</vt:lpstr>
      <vt:lpstr>Instalación de Python</vt:lpstr>
      <vt:lpstr>PowerPoint Presentation</vt:lpstr>
      <vt:lpstr>Python Elemental</vt:lpstr>
      <vt:lpstr>Instalación de Python</vt:lpstr>
      <vt:lpstr>Instalación de Python</vt:lpstr>
      <vt:lpstr>Instalación de Python</vt:lpstr>
      <vt:lpstr>PowerPoint Presentation</vt:lpstr>
      <vt:lpstr>HELLO WORLD</vt:lpstr>
      <vt:lpstr>Variables</vt:lpstr>
      <vt:lpstr>Operadores</vt:lpstr>
      <vt:lpstr>Input</vt:lpstr>
      <vt:lpstr>Listas</vt:lpstr>
      <vt:lpstr>Condicionales</vt:lpstr>
      <vt:lpstr>Bucles</vt:lpstr>
      <vt:lpstr>Función factorial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 con Python</dc:title>
  <dc:creator>Alexis Gómez</dc:creator>
  <cp:lastModifiedBy>Microsoft Office User</cp:lastModifiedBy>
  <cp:revision>3</cp:revision>
  <dcterms:created xsi:type="dcterms:W3CDTF">2022-03-16T11:07:10Z</dcterms:created>
  <dcterms:modified xsi:type="dcterms:W3CDTF">2022-04-06T10:45:56Z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2022-03-16T00:00:00Z</vt:filetime>
  </property>
</Properties>
</file>