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initials="A" lastIdx="3" clrIdx="0">
    <p:extLst>
      <p:ext uri="{19B8F6BF-5375-455C-9EA6-DF929625EA0E}">
        <p15:presenceInfo xmlns:p15="http://schemas.microsoft.com/office/powerpoint/2012/main" userId="Al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21T11:37:45.661" idx="1">
    <p:pos x="6912" y="2685"/>
    <p:text>Hey Mark,
I believe you said that ya'll have subsequently done this all in a single experiment so that it could be compared, but can't seem to find it myself.
Do you know if opposite-meaning ideophones were learned better, worse than, or equal to normal adjectives?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6-21T12:01:52.040" idx="2">
    <p:pos x="3831" y="2505"/>
    <p:text>This part is obviously the most difficult bit and will require very careful selection of stimuli.
We obviously want our reduplicative ideophones to be only those that never appear in non-reduplicative form
And our non-reduplicative ideophones to be those that never appear in reduplicated form.
Which might of course make things a bit trickier to go through for someone like myself who both doesn't speak japanese and is a shit linguist</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6-21T12:08:55.560" idx="3">
    <p:pos x="7174" y="199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DBBB39-B9EE-4EE0-914B-DE26EE692E45}"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76772-DC57-4C8C-999E-E555EFB0786A}" type="slidenum">
              <a:rPr lang="en-US" smtClean="0"/>
              <a:t>‹#›</a:t>
            </a:fld>
            <a:endParaRPr lang="en-US"/>
          </a:p>
        </p:txBody>
      </p:sp>
    </p:spTree>
    <p:extLst>
      <p:ext uri="{BB962C8B-B14F-4D97-AF65-F5344CB8AC3E}">
        <p14:creationId xmlns:p14="http://schemas.microsoft.com/office/powerpoint/2010/main" val="86772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BB39-B9EE-4EE0-914B-DE26EE692E45}"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76772-DC57-4C8C-999E-E555EFB0786A}" type="slidenum">
              <a:rPr lang="en-US" smtClean="0"/>
              <a:t>‹#›</a:t>
            </a:fld>
            <a:endParaRPr lang="en-US"/>
          </a:p>
        </p:txBody>
      </p:sp>
    </p:spTree>
    <p:extLst>
      <p:ext uri="{BB962C8B-B14F-4D97-AF65-F5344CB8AC3E}">
        <p14:creationId xmlns:p14="http://schemas.microsoft.com/office/powerpoint/2010/main" val="374503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BB39-B9EE-4EE0-914B-DE26EE692E45}"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76772-DC57-4C8C-999E-E555EFB0786A}" type="slidenum">
              <a:rPr lang="en-US" smtClean="0"/>
              <a:t>‹#›</a:t>
            </a:fld>
            <a:endParaRPr lang="en-US"/>
          </a:p>
        </p:txBody>
      </p:sp>
    </p:spTree>
    <p:extLst>
      <p:ext uri="{BB962C8B-B14F-4D97-AF65-F5344CB8AC3E}">
        <p14:creationId xmlns:p14="http://schemas.microsoft.com/office/powerpoint/2010/main" val="304198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BB39-B9EE-4EE0-914B-DE26EE692E45}"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76772-DC57-4C8C-999E-E555EFB0786A}" type="slidenum">
              <a:rPr lang="en-US" smtClean="0"/>
              <a:t>‹#›</a:t>
            </a:fld>
            <a:endParaRPr lang="en-US"/>
          </a:p>
        </p:txBody>
      </p:sp>
    </p:spTree>
    <p:extLst>
      <p:ext uri="{BB962C8B-B14F-4D97-AF65-F5344CB8AC3E}">
        <p14:creationId xmlns:p14="http://schemas.microsoft.com/office/powerpoint/2010/main" val="51887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BBB39-B9EE-4EE0-914B-DE26EE692E45}"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76772-DC57-4C8C-999E-E555EFB0786A}" type="slidenum">
              <a:rPr lang="en-US" smtClean="0"/>
              <a:t>‹#›</a:t>
            </a:fld>
            <a:endParaRPr lang="en-US"/>
          </a:p>
        </p:txBody>
      </p:sp>
    </p:spTree>
    <p:extLst>
      <p:ext uri="{BB962C8B-B14F-4D97-AF65-F5344CB8AC3E}">
        <p14:creationId xmlns:p14="http://schemas.microsoft.com/office/powerpoint/2010/main" val="302323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DBBB39-B9EE-4EE0-914B-DE26EE692E45}"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76772-DC57-4C8C-999E-E555EFB0786A}" type="slidenum">
              <a:rPr lang="en-US" smtClean="0"/>
              <a:t>‹#›</a:t>
            </a:fld>
            <a:endParaRPr lang="en-US"/>
          </a:p>
        </p:txBody>
      </p:sp>
    </p:spTree>
    <p:extLst>
      <p:ext uri="{BB962C8B-B14F-4D97-AF65-F5344CB8AC3E}">
        <p14:creationId xmlns:p14="http://schemas.microsoft.com/office/powerpoint/2010/main" val="284627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DBBB39-B9EE-4EE0-914B-DE26EE692E45}"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76772-DC57-4C8C-999E-E555EFB0786A}" type="slidenum">
              <a:rPr lang="en-US" smtClean="0"/>
              <a:t>‹#›</a:t>
            </a:fld>
            <a:endParaRPr lang="en-US"/>
          </a:p>
        </p:txBody>
      </p:sp>
    </p:spTree>
    <p:extLst>
      <p:ext uri="{BB962C8B-B14F-4D97-AF65-F5344CB8AC3E}">
        <p14:creationId xmlns:p14="http://schemas.microsoft.com/office/powerpoint/2010/main" val="163530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DBBB39-B9EE-4EE0-914B-DE26EE692E45}"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76772-DC57-4C8C-999E-E555EFB0786A}" type="slidenum">
              <a:rPr lang="en-US" smtClean="0"/>
              <a:t>‹#›</a:t>
            </a:fld>
            <a:endParaRPr lang="en-US"/>
          </a:p>
        </p:txBody>
      </p:sp>
    </p:spTree>
    <p:extLst>
      <p:ext uri="{BB962C8B-B14F-4D97-AF65-F5344CB8AC3E}">
        <p14:creationId xmlns:p14="http://schemas.microsoft.com/office/powerpoint/2010/main" val="220007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BBB39-B9EE-4EE0-914B-DE26EE692E45}"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76772-DC57-4C8C-999E-E555EFB0786A}" type="slidenum">
              <a:rPr lang="en-US" smtClean="0"/>
              <a:t>‹#›</a:t>
            </a:fld>
            <a:endParaRPr lang="en-US"/>
          </a:p>
        </p:txBody>
      </p:sp>
    </p:spTree>
    <p:extLst>
      <p:ext uri="{BB962C8B-B14F-4D97-AF65-F5344CB8AC3E}">
        <p14:creationId xmlns:p14="http://schemas.microsoft.com/office/powerpoint/2010/main" val="54988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BB39-B9EE-4EE0-914B-DE26EE692E45}"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76772-DC57-4C8C-999E-E555EFB0786A}" type="slidenum">
              <a:rPr lang="en-US" smtClean="0"/>
              <a:t>‹#›</a:t>
            </a:fld>
            <a:endParaRPr lang="en-US"/>
          </a:p>
        </p:txBody>
      </p:sp>
    </p:spTree>
    <p:extLst>
      <p:ext uri="{BB962C8B-B14F-4D97-AF65-F5344CB8AC3E}">
        <p14:creationId xmlns:p14="http://schemas.microsoft.com/office/powerpoint/2010/main" val="76180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BB39-B9EE-4EE0-914B-DE26EE692E45}"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76772-DC57-4C8C-999E-E555EFB0786A}" type="slidenum">
              <a:rPr lang="en-US" smtClean="0"/>
              <a:t>‹#›</a:t>
            </a:fld>
            <a:endParaRPr lang="en-US"/>
          </a:p>
        </p:txBody>
      </p:sp>
    </p:spTree>
    <p:extLst>
      <p:ext uri="{BB962C8B-B14F-4D97-AF65-F5344CB8AC3E}">
        <p14:creationId xmlns:p14="http://schemas.microsoft.com/office/powerpoint/2010/main" val="127017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BBB39-B9EE-4EE0-914B-DE26EE692E45}" type="datetimeFigureOut">
              <a:rPr lang="en-US" smtClean="0"/>
              <a:t>6/21/2016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76772-DC57-4C8C-999E-E555EFB0786A}" type="slidenum">
              <a:rPr lang="en-US" smtClean="0"/>
              <a:t>‹#›</a:t>
            </a:fld>
            <a:endParaRPr lang="en-US"/>
          </a:p>
        </p:txBody>
      </p:sp>
    </p:spTree>
    <p:extLst>
      <p:ext uri="{BB962C8B-B14F-4D97-AF65-F5344CB8AC3E}">
        <p14:creationId xmlns:p14="http://schemas.microsoft.com/office/powerpoint/2010/main" val="23086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4546"/>
            <a:ext cx="3100144" cy="369332"/>
          </a:xfrm>
          <a:prstGeom prst="rect">
            <a:avLst/>
          </a:prstGeom>
          <a:noFill/>
        </p:spPr>
        <p:txBody>
          <a:bodyPr wrap="none" rtlCol="0">
            <a:spAutoFit/>
          </a:bodyPr>
          <a:lstStyle/>
          <a:p>
            <a:r>
              <a:rPr lang="en-US" dirty="0" err="1" smtClean="0"/>
              <a:t>Ideophones</a:t>
            </a:r>
            <a:r>
              <a:rPr lang="en-US" dirty="0" smtClean="0"/>
              <a:t>- What do they do?</a:t>
            </a:r>
            <a:endParaRPr lang="en-US" dirty="0"/>
          </a:p>
        </p:txBody>
      </p:sp>
      <p:sp>
        <p:nvSpPr>
          <p:cNvPr id="5" name="TextBox 4"/>
          <p:cNvSpPr txBox="1"/>
          <p:nvPr/>
        </p:nvSpPr>
        <p:spPr>
          <a:xfrm>
            <a:off x="0" y="669701"/>
            <a:ext cx="11822806" cy="4247317"/>
          </a:xfrm>
          <a:prstGeom prst="rect">
            <a:avLst/>
          </a:prstGeom>
          <a:noFill/>
        </p:spPr>
        <p:txBody>
          <a:bodyPr wrap="square" rtlCol="0">
            <a:spAutoFit/>
          </a:bodyPr>
          <a:lstStyle/>
          <a:p>
            <a:r>
              <a:rPr lang="en-US" dirty="0" smtClean="0"/>
              <a:t>What do we know:</a:t>
            </a:r>
          </a:p>
          <a:p>
            <a:endParaRPr lang="en-US" dirty="0"/>
          </a:p>
          <a:p>
            <a:pPr marL="342900" indent="-342900">
              <a:buAutoNum type="arabicParenR"/>
            </a:pPr>
            <a:r>
              <a:rPr lang="en-US" dirty="0" err="1" smtClean="0"/>
              <a:t>Ideophones</a:t>
            </a:r>
            <a:r>
              <a:rPr lang="en-US" dirty="0" smtClean="0"/>
              <a:t> appear to be easier to learn than non-</a:t>
            </a:r>
            <a:r>
              <a:rPr lang="en-US" dirty="0" err="1" smtClean="0"/>
              <a:t>ideophones</a:t>
            </a:r>
            <a:endParaRPr lang="en-US" dirty="0" smtClean="0"/>
          </a:p>
          <a:p>
            <a:pPr marL="342900" indent="-342900">
              <a:buAutoNum type="arabicParenR"/>
            </a:pPr>
            <a:r>
              <a:rPr lang="en-US" dirty="0" err="1" smtClean="0"/>
              <a:t>Ideophones</a:t>
            </a:r>
            <a:r>
              <a:rPr lang="en-US" dirty="0" smtClean="0"/>
              <a:t> are marked, distinct, etc.- there is something weird about them in terms of their structure </a:t>
            </a:r>
            <a:r>
              <a:rPr lang="en-US" dirty="0" err="1" smtClean="0"/>
              <a:t>phonotactically</a:t>
            </a:r>
            <a:r>
              <a:rPr lang="en-US" dirty="0" smtClean="0"/>
              <a:t> etc.</a:t>
            </a:r>
          </a:p>
          <a:p>
            <a:endParaRPr lang="en-US" dirty="0"/>
          </a:p>
          <a:p>
            <a:endParaRPr lang="en-US" dirty="0" smtClean="0"/>
          </a:p>
          <a:p>
            <a:r>
              <a:rPr lang="en-US" dirty="0" smtClean="0"/>
              <a:t>One central question is whether or not these two features are related to each other? i.e. is it possible that </a:t>
            </a:r>
            <a:r>
              <a:rPr lang="en-US" dirty="0" err="1" smtClean="0"/>
              <a:t>ideophones</a:t>
            </a:r>
            <a:r>
              <a:rPr lang="en-US" dirty="0" smtClean="0"/>
              <a:t> are easier to learn because they are “weird”?</a:t>
            </a:r>
            <a:br>
              <a:rPr lang="en-US" dirty="0" smtClean="0"/>
            </a:br>
            <a:r>
              <a:rPr lang="en-US" dirty="0" smtClean="0"/>
              <a:t/>
            </a:r>
            <a:br>
              <a:rPr lang="en-US" dirty="0" smtClean="0"/>
            </a:br>
            <a:r>
              <a:rPr lang="en-US" dirty="0" smtClean="0"/>
              <a:t>One answer to this question is of course “yes!”, but that’s an effect that we can trace to </a:t>
            </a:r>
            <a:r>
              <a:rPr lang="en-US" b="1" i="1" dirty="0" smtClean="0"/>
              <a:t>motivatedness </a:t>
            </a:r>
            <a:r>
              <a:rPr lang="en-US" dirty="0" smtClean="0"/>
              <a:t>– </a:t>
            </a:r>
            <a:r>
              <a:rPr lang="en-US" dirty="0" err="1" smtClean="0"/>
              <a:t>Ideophones</a:t>
            </a:r>
            <a:r>
              <a:rPr lang="en-US" dirty="0" smtClean="0"/>
              <a:t> are weird in the sense that they are motivated. But, are they also weird because their </a:t>
            </a:r>
            <a:r>
              <a:rPr lang="en-US" dirty="0" err="1" smtClean="0"/>
              <a:t>markedness</a:t>
            </a:r>
            <a:r>
              <a:rPr lang="en-US" dirty="0" smtClean="0"/>
              <a:t> is </a:t>
            </a:r>
            <a:r>
              <a:rPr lang="en-US" b="1" i="1" dirty="0" smtClean="0"/>
              <a:t>systematic</a:t>
            </a:r>
            <a:r>
              <a:rPr lang="en-US" dirty="0" smtClean="0"/>
              <a:t>.</a:t>
            </a:r>
          </a:p>
          <a:p>
            <a:endParaRPr lang="en-US" dirty="0"/>
          </a:p>
          <a:p>
            <a:r>
              <a:rPr lang="en-US" dirty="0" smtClean="0"/>
              <a:t>Some of the </a:t>
            </a:r>
            <a:r>
              <a:rPr lang="en-US" dirty="0" err="1" smtClean="0"/>
              <a:t>markedness</a:t>
            </a:r>
            <a:r>
              <a:rPr lang="en-US" dirty="0" smtClean="0"/>
              <a:t> of </a:t>
            </a:r>
            <a:r>
              <a:rPr lang="en-US" dirty="0" err="1" smtClean="0"/>
              <a:t>ideophones</a:t>
            </a:r>
            <a:r>
              <a:rPr lang="en-US" dirty="0" smtClean="0"/>
              <a:t> in Japanese appears obviously systematic- 35% of Japanese </a:t>
            </a:r>
            <a:r>
              <a:rPr lang="en-US" dirty="0" err="1" smtClean="0"/>
              <a:t>ideophones</a:t>
            </a:r>
            <a:r>
              <a:rPr lang="en-US" dirty="0" smtClean="0"/>
              <a:t> make use of reduplication- is there a reason for this? </a:t>
            </a:r>
            <a:endParaRPr lang="en-US" dirty="0"/>
          </a:p>
        </p:txBody>
      </p:sp>
    </p:spTree>
    <p:extLst>
      <p:ext uri="{BB962C8B-B14F-4D97-AF65-F5344CB8AC3E}">
        <p14:creationId xmlns:p14="http://schemas.microsoft.com/office/powerpoint/2010/main" val="120091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4546"/>
            <a:ext cx="3100144" cy="369332"/>
          </a:xfrm>
          <a:prstGeom prst="rect">
            <a:avLst/>
          </a:prstGeom>
          <a:noFill/>
        </p:spPr>
        <p:txBody>
          <a:bodyPr wrap="none" rtlCol="0">
            <a:spAutoFit/>
          </a:bodyPr>
          <a:lstStyle/>
          <a:p>
            <a:r>
              <a:rPr lang="en-US" dirty="0" err="1" smtClean="0"/>
              <a:t>Ideophones</a:t>
            </a:r>
            <a:r>
              <a:rPr lang="en-US" dirty="0" smtClean="0"/>
              <a:t>- What do they do?</a:t>
            </a:r>
            <a:endParaRPr lang="en-US" dirty="0"/>
          </a:p>
        </p:txBody>
      </p:sp>
      <p:sp>
        <p:nvSpPr>
          <p:cNvPr id="5" name="TextBox 4"/>
          <p:cNvSpPr txBox="1"/>
          <p:nvPr/>
        </p:nvSpPr>
        <p:spPr>
          <a:xfrm>
            <a:off x="0" y="656822"/>
            <a:ext cx="11822806" cy="3139321"/>
          </a:xfrm>
          <a:prstGeom prst="rect">
            <a:avLst/>
          </a:prstGeom>
          <a:noFill/>
        </p:spPr>
        <p:txBody>
          <a:bodyPr wrap="square" rtlCol="0">
            <a:spAutoFit/>
          </a:bodyPr>
          <a:lstStyle/>
          <a:p>
            <a:r>
              <a:rPr lang="en-US" dirty="0" smtClean="0"/>
              <a:t>How do these help us differentiate between the three possibilities</a:t>
            </a:r>
            <a:endParaRPr lang="en-US" dirty="0" smtClean="0"/>
          </a:p>
          <a:p>
            <a:endParaRPr lang="en-US" b="1" dirty="0" smtClean="0"/>
          </a:p>
          <a:p>
            <a:r>
              <a:rPr lang="en-US" b="1" dirty="0" smtClean="0"/>
              <a:t>3) Reduplication aids in memorability (but not based on either iconicity or systematicity)</a:t>
            </a:r>
          </a:p>
          <a:p>
            <a:endParaRPr lang="en-US" dirty="0" smtClean="0"/>
          </a:p>
          <a:p>
            <a:r>
              <a:rPr lang="en-US" dirty="0" smtClean="0"/>
              <a:t>Predictions:</a:t>
            </a:r>
          </a:p>
          <a:p>
            <a:endParaRPr lang="en-US" dirty="0"/>
          </a:p>
          <a:p>
            <a:pPr marL="400050" indent="-400050">
              <a:buAutoNum type="romanLcParenR"/>
            </a:pPr>
            <a:r>
              <a:rPr lang="en-US" dirty="0" smtClean="0"/>
              <a:t>All types of reduplication (A, D, F) should be learned better than their non-reduplicated counterparts (B, C, E)</a:t>
            </a:r>
          </a:p>
          <a:p>
            <a:endParaRPr lang="en-US" dirty="0"/>
          </a:p>
          <a:p>
            <a:endParaRPr lang="en-US" dirty="0" smtClean="0"/>
          </a:p>
          <a:p>
            <a:endParaRPr lang="en-US" b="1" dirty="0" smtClean="0"/>
          </a:p>
          <a:p>
            <a:endParaRPr lang="en-US" b="1" dirty="0" smtClean="0"/>
          </a:p>
        </p:txBody>
      </p:sp>
    </p:spTree>
    <p:extLst>
      <p:ext uri="{BB962C8B-B14F-4D97-AF65-F5344CB8AC3E}">
        <p14:creationId xmlns:p14="http://schemas.microsoft.com/office/powerpoint/2010/main" val="52345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4546"/>
            <a:ext cx="3100144" cy="369332"/>
          </a:xfrm>
          <a:prstGeom prst="rect">
            <a:avLst/>
          </a:prstGeom>
          <a:noFill/>
        </p:spPr>
        <p:txBody>
          <a:bodyPr wrap="none" rtlCol="0">
            <a:spAutoFit/>
          </a:bodyPr>
          <a:lstStyle/>
          <a:p>
            <a:r>
              <a:rPr lang="en-US" dirty="0" err="1" smtClean="0"/>
              <a:t>Ideophones</a:t>
            </a:r>
            <a:r>
              <a:rPr lang="en-US" dirty="0" smtClean="0"/>
              <a:t>- What do they do?</a:t>
            </a:r>
            <a:endParaRPr lang="en-US" dirty="0"/>
          </a:p>
        </p:txBody>
      </p:sp>
      <p:sp>
        <p:nvSpPr>
          <p:cNvPr id="5" name="TextBox 4"/>
          <p:cNvSpPr txBox="1"/>
          <p:nvPr/>
        </p:nvSpPr>
        <p:spPr>
          <a:xfrm>
            <a:off x="0" y="656822"/>
            <a:ext cx="11822806" cy="5355312"/>
          </a:xfrm>
          <a:prstGeom prst="rect">
            <a:avLst/>
          </a:prstGeom>
          <a:noFill/>
        </p:spPr>
        <p:txBody>
          <a:bodyPr wrap="square" rtlCol="0">
            <a:spAutoFit/>
          </a:bodyPr>
          <a:lstStyle/>
          <a:p>
            <a:r>
              <a:rPr lang="en-US" dirty="0" smtClean="0"/>
              <a:t>Differentiating between hypotheses:</a:t>
            </a:r>
          </a:p>
          <a:p>
            <a:endParaRPr lang="en-US" dirty="0"/>
          </a:p>
          <a:p>
            <a:r>
              <a:rPr lang="en-US" dirty="0" smtClean="0"/>
              <a:t>Some of the hypothesis support multiple hypotheses:</a:t>
            </a:r>
            <a:br>
              <a:rPr lang="en-US" dirty="0" smtClean="0"/>
            </a:br>
            <a:r>
              <a:rPr lang="en-US" dirty="0" smtClean="0"/>
              <a:t/>
            </a:r>
            <a:br>
              <a:rPr lang="en-US" dirty="0" smtClean="0"/>
            </a:br>
            <a:endParaRPr lang="en-US" dirty="0" smtClean="0"/>
          </a:p>
          <a:p>
            <a:endParaRPr lang="en-US" dirty="0"/>
          </a:p>
          <a:p>
            <a:r>
              <a:rPr lang="en-US" dirty="0" smtClean="0"/>
              <a:t>Split reduplicative </a:t>
            </a:r>
            <a:r>
              <a:rPr lang="en-US" dirty="0" err="1" smtClean="0"/>
              <a:t>ideophones</a:t>
            </a:r>
            <a:r>
              <a:rPr lang="en-US" dirty="0" smtClean="0"/>
              <a:t> (B) should be learned worse than their reduplicative counterparts (A)</a:t>
            </a:r>
          </a:p>
          <a:p>
            <a:endParaRPr lang="en-US" dirty="0" smtClean="0"/>
          </a:p>
          <a:p>
            <a:r>
              <a:rPr lang="en-US" dirty="0" smtClean="0"/>
              <a:t>Supports both:</a:t>
            </a:r>
            <a:br>
              <a:rPr lang="en-US" dirty="0" smtClean="0"/>
            </a:br>
            <a:r>
              <a:rPr lang="en-US" dirty="0" smtClean="0"/>
              <a:t/>
            </a:r>
            <a:br>
              <a:rPr lang="en-US" dirty="0" smtClean="0"/>
            </a:br>
            <a:r>
              <a:rPr lang="en-US" dirty="0" smtClean="0"/>
              <a:t>1) </a:t>
            </a:r>
            <a:r>
              <a:rPr lang="en-US" b="1" dirty="0" smtClean="0"/>
              <a:t>Reduplication is, itself, iconic</a:t>
            </a:r>
          </a:p>
          <a:p>
            <a:endParaRPr lang="en-US" dirty="0" smtClean="0"/>
          </a:p>
          <a:p>
            <a:endParaRPr lang="en-US" dirty="0" smtClean="0"/>
          </a:p>
          <a:p>
            <a:r>
              <a:rPr lang="en-US" b="1" dirty="0" smtClean="0"/>
              <a:t>2) Reduplication is a (systematic) disambiguating cue</a:t>
            </a:r>
          </a:p>
          <a:p>
            <a:endParaRPr lang="en-US" b="1" dirty="0" smtClean="0"/>
          </a:p>
          <a:p>
            <a:r>
              <a:rPr lang="en-US" dirty="0" smtClean="0"/>
              <a:t>So, to some extent you need to rely on the outcomes of all predictions to tease these apart.</a:t>
            </a:r>
            <a:br>
              <a:rPr lang="en-US" dirty="0" smtClean="0"/>
            </a:br>
            <a:r>
              <a:rPr lang="en-US" dirty="0" smtClean="0"/>
              <a:t/>
            </a:r>
            <a:br>
              <a:rPr lang="en-US" dirty="0" smtClean="0"/>
            </a:br>
            <a:r>
              <a:rPr lang="en-US" dirty="0" smtClean="0"/>
              <a:t>i.e. if we find this result, do the rest of our findings align better with the two explanations (obviously, the results will never be </a:t>
            </a:r>
            <a:r>
              <a:rPr lang="en-US" smtClean="0"/>
              <a:t>that clean)</a:t>
            </a:r>
            <a:endParaRPr lang="en-US" dirty="0" smtClean="0"/>
          </a:p>
        </p:txBody>
      </p:sp>
    </p:spTree>
    <p:extLst>
      <p:ext uri="{BB962C8B-B14F-4D97-AF65-F5344CB8AC3E}">
        <p14:creationId xmlns:p14="http://schemas.microsoft.com/office/powerpoint/2010/main" val="148763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4546"/>
            <a:ext cx="3100144" cy="369332"/>
          </a:xfrm>
          <a:prstGeom prst="rect">
            <a:avLst/>
          </a:prstGeom>
          <a:noFill/>
        </p:spPr>
        <p:txBody>
          <a:bodyPr wrap="none" rtlCol="0">
            <a:spAutoFit/>
          </a:bodyPr>
          <a:lstStyle/>
          <a:p>
            <a:r>
              <a:rPr lang="en-US" dirty="0" err="1" smtClean="0"/>
              <a:t>Ideophones</a:t>
            </a:r>
            <a:r>
              <a:rPr lang="en-US" dirty="0" smtClean="0"/>
              <a:t>- What do they do?</a:t>
            </a:r>
            <a:endParaRPr lang="en-US" dirty="0"/>
          </a:p>
        </p:txBody>
      </p:sp>
      <p:sp>
        <p:nvSpPr>
          <p:cNvPr id="5" name="TextBox 4"/>
          <p:cNvSpPr txBox="1"/>
          <p:nvPr/>
        </p:nvSpPr>
        <p:spPr>
          <a:xfrm>
            <a:off x="0" y="656822"/>
            <a:ext cx="11822806" cy="6463308"/>
          </a:xfrm>
          <a:prstGeom prst="rect">
            <a:avLst/>
          </a:prstGeom>
          <a:noFill/>
        </p:spPr>
        <p:txBody>
          <a:bodyPr wrap="square" rtlCol="0">
            <a:spAutoFit/>
          </a:bodyPr>
          <a:lstStyle/>
          <a:p>
            <a:r>
              <a:rPr lang="en-US" dirty="0" smtClean="0"/>
              <a:t>3 Possibilities for what Reduplication is doing (and of course these aren’t </a:t>
            </a:r>
            <a:r>
              <a:rPr lang="en-US" dirty="0" err="1" smtClean="0"/>
              <a:t>mutally</a:t>
            </a:r>
            <a:r>
              <a:rPr lang="en-US" dirty="0" smtClean="0"/>
              <a:t> exclusive):</a:t>
            </a:r>
          </a:p>
          <a:p>
            <a:endParaRPr lang="en-US" dirty="0"/>
          </a:p>
          <a:p>
            <a:r>
              <a:rPr lang="en-US" b="1" dirty="0" smtClean="0"/>
              <a:t>1) Reduplication is, itself, iconic</a:t>
            </a:r>
          </a:p>
          <a:p>
            <a:endParaRPr lang="en-US" b="1" dirty="0" smtClean="0"/>
          </a:p>
          <a:p>
            <a:r>
              <a:rPr lang="en-US" b="1" dirty="0" smtClean="0"/>
              <a:t>	</a:t>
            </a:r>
            <a:r>
              <a:rPr lang="en-US" dirty="0" smtClean="0"/>
              <a:t>This seems to be the case for some </a:t>
            </a:r>
            <a:r>
              <a:rPr lang="en-US" dirty="0" err="1" smtClean="0"/>
              <a:t>ideophones</a:t>
            </a:r>
            <a:r>
              <a:rPr lang="en-US" dirty="0" smtClean="0"/>
              <a:t>, certainly, where reduplication can reflect temporal or spatial 	dimensions</a:t>
            </a:r>
          </a:p>
          <a:p>
            <a:endParaRPr lang="en-US" b="1" dirty="0"/>
          </a:p>
          <a:p>
            <a:r>
              <a:rPr lang="en-US" b="1" dirty="0" smtClean="0"/>
              <a:t>	</a:t>
            </a:r>
            <a:r>
              <a:rPr lang="en-US" dirty="0" smtClean="0"/>
              <a:t>e.g. ‘</a:t>
            </a:r>
            <a:r>
              <a:rPr lang="en-US" dirty="0" err="1" smtClean="0"/>
              <a:t>gorogoro</a:t>
            </a:r>
            <a:r>
              <a:rPr lang="en-US" dirty="0" smtClean="0"/>
              <a:t>’ as a large object rolling.</a:t>
            </a:r>
          </a:p>
          <a:p>
            <a:endParaRPr lang="en-US" b="1" dirty="0"/>
          </a:p>
          <a:p>
            <a:r>
              <a:rPr lang="en-US" b="1" dirty="0" smtClean="0"/>
              <a:t>	</a:t>
            </a:r>
            <a:r>
              <a:rPr lang="en-US" dirty="0" smtClean="0"/>
              <a:t>In that case, the repetition of ‘</a:t>
            </a:r>
            <a:r>
              <a:rPr lang="en-US" dirty="0" err="1" smtClean="0"/>
              <a:t>goro</a:t>
            </a:r>
            <a:r>
              <a:rPr lang="en-US" dirty="0" smtClean="0"/>
              <a:t>’ appears to be iconic with regards to the fact that it describes a repeated action 	(rolling)</a:t>
            </a:r>
          </a:p>
          <a:p>
            <a:endParaRPr lang="en-US" b="1" dirty="0"/>
          </a:p>
          <a:p>
            <a:r>
              <a:rPr lang="en-US" b="1" dirty="0" smtClean="0"/>
              <a:t>	</a:t>
            </a:r>
            <a:r>
              <a:rPr lang="en-US" dirty="0" smtClean="0"/>
              <a:t>But what about other reduplicative </a:t>
            </a:r>
            <a:r>
              <a:rPr lang="en-US" dirty="0" err="1" smtClean="0"/>
              <a:t>ideophones</a:t>
            </a:r>
            <a:r>
              <a:rPr lang="en-US" dirty="0" smtClean="0"/>
              <a:t>?</a:t>
            </a:r>
          </a:p>
          <a:p>
            <a:endParaRPr lang="en-US" b="1" dirty="0"/>
          </a:p>
          <a:p>
            <a:r>
              <a:rPr lang="en-US" b="1" dirty="0" smtClean="0"/>
              <a:t>	</a:t>
            </a:r>
            <a:r>
              <a:rPr lang="en-US" dirty="0" smtClean="0"/>
              <a:t>e.g.</a:t>
            </a:r>
            <a:r>
              <a:rPr lang="en-US" b="1" dirty="0" smtClean="0"/>
              <a:t> </a:t>
            </a:r>
            <a:r>
              <a:rPr lang="en-US" dirty="0" smtClean="0"/>
              <a:t>‘</a:t>
            </a:r>
            <a:r>
              <a:rPr lang="en-US" dirty="0" err="1" smtClean="0"/>
              <a:t>iraira</a:t>
            </a:r>
            <a:r>
              <a:rPr lang="en-US" dirty="0" smtClean="0"/>
              <a:t>’ (angry)</a:t>
            </a:r>
          </a:p>
          <a:p>
            <a:endParaRPr lang="en-US" b="1" dirty="0"/>
          </a:p>
          <a:p>
            <a:r>
              <a:rPr lang="en-US" b="1" dirty="0" smtClean="0"/>
              <a:t>	</a:t>
            </a:r>
            <a:r>
              <a:rPr lang="en-US" dirty="0" smtClean="0"/>
              <a:t>This is further complicated by multiple </a:t>
            </a:r>
            <a:r>
              <a:rPr lang="en-US" dirty="0" err="1" smtClean="0"/>
              <a:t>construals</a:t>
            </a:r>
            <a:r>
              <a:rPr lang="en-US" dirty="0" smtClean="0"/>
              <a:t> of a word.</a:t>
            </a:r>
            <a:br>
              <a:rPr lang="en-US" dirty="0" smtClean="0"/>
            </a:br>
            <a:endParaRPr lang="en-US" dirty="0"/>
          </a:p>
          <a:p>
            <a:r>
              <a:rPr lang="en-US" b="1" dirty="0" smtClean="0"/>
              <a:t>	</a:t>
            </a:r>
            <a:r>
              <a:rPr lang="en-US" dirty="0" smtClean="0"/>
              <a:t>e.g. ‘</a:t>
            </a:r>
            <a:r>
              <a:rPr lang="en-US" dirty="0" err="1" smtClean="0"/>
              <a:t>fuwafuwa</a:t>
            </a:r>
            <a:r>
              <a:rPr lang="en-US" dirty="0" smtClean="0"/>
              <a:t>’ (fluffy) does not seem to have reduplication as an iconic cue, but if you think of it as meaning “the 	feeling when you pet the fur of a puppy” or something of the like, then suddenly it does</a:t>
            </a:r>
            <a:endParaRPr lang="en-US" b="1" dirty="0"/>
          </a:p>
          <a:p>
            <a:endParaRPr lang="en-US" b="1" dirty="0" smtClean="0"/>
          </a:p>
          <a:p>
            <a:pPr marL="342900" indent="-342900">
              <a:buAutoNum type="arabicParenR"/>
            </a:pPr>
            <a:endParaRPr lang="en-US" b="1" dirty="0"/>
          </a:p>
          <a:p>
            <a:endParaRPr lang="en-US" b="1" dirty="0"/>
          </a:p>
        </p:txBody>
      </p:sp>
    </p:spTree>
    <p:extLst>
      <p:ext uri="{BB962C8B-B14F-4D97-AF65-F5344CB8AC3E}">
        <p14:creationId xmlns:p14="http://schemas.microsoft.com/office/powerpoint/2010/main" val="135458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4546"/>
            <a:ext cx="3100144" cy="369332"/>
          </a:xfrm>
          <a:prstGeom prst="rect">
            <a:avLst/>
          </a:prstGeom>
          <a:noFill/>
        </p:spPr>
        <p:txBody>
          <a:bodyPr wrap="none" rtlCol="0">
            <a:spAutoFit/>
          </a:bodyPr>
          <a:lstStyle/>
          <a:p>
            <a:r>
              <a:rPr lang="en-US" dirty="0" err="1" smtClean="0"/>
              <a:t>Ideophones</a:t>
            </a:r>
            <a:r>
              <a:rPr lang="en-US" dirty="0" smtClean="0"/>
              <a:t>- What do they do?</a:t>
            </a:r>
            <a:endParaRPr lang="en-US" dirty="0"/>
          </a:p>
        </p:txBody>
      </p:sp>
      <p:sp>
        <p:nvSpPr>
          <p:cNvPr id="5" name="TextBox 4"/>
          <p:cNvSpPr txBox="1"/>
          <p:nvPr/>
        </p:nvSpPr>
        <p:spPr>
          <a:xfrm>
            <a:off x="0" y="631065"/>
            <a:ext cx="11822806" cy="4247317"/>
          </a:xfrm>
          <a:prstGeom prst="rect">
            <a:avLst/>
          </a:prstGeom>
          <a:noFill/>
        </p:spPr>
        <p:txBody>
          <a:bodyPr wrap="square" rtlCol="0">
            <a:spAutoFit/>
          </a:bodyPr>
          <a:lstStyle/>
          <a:p>
            <a:r>
              <a:rPr lang="en-US" dirty="0" smtClean="0"/>
              <a:t>3 Possibilities for what Reduplication is doing:</a:t>
            </a:r>
          </a:p>
          <a:p>
            <a:endParaRPr lang="en-US" b="1" dirty="0"/>
          </a:p>
          <a:p>
            <a:r>
              <a:rPr lang="en-US" b="1" dirty="0" smtClean="0"/>
              <a:t>2) Reduplication is a (systematic) disambiguating cue</a:t>
            </a:r>
          </a:p>
          <a:p>
            <a:endParaRPr lang="en-US" b="1" dirty="0" smtClean="0"/>
          </a:p>
          <a:p>
            <a:r>
              <a:rPr lang="en-US" dirty="0" smtClean="0"/>
              <a:t>Can reduplication point to iconic constructions that are segment-internal and separate from any iconicity that is supplied by reduplication itself?</a:t>
            </a:r>
          </a:p>
          <a:p>
            <a:endParaRPr lang="en-US" dirty="0"/>
          </a:p>
          <a:p>
            <a:r>
              <a:rPr lang="en-US" dirty="0" smtClean="0"/>
              <a:t>‘</a:t>
            </a:r>
            <a:r>
              <a:rPr lang="en-US" dirty="0" err="1" smtClean="0"/>
              <a:t>gorogoro</a:t>
            </a:r>
            <a:r>
              <a:rPr lang="en-US" dirty="0" smtClean="0"/>
              <a:t>’ has the iconic reduplication thing going on, but also some potential internal iconicity- i.e. the repeated use of the round vowel /o/ for a large, heavy object</a:t>
            </a:r>
          </a:p>
          <a:p>
            <a:endParaRPr lang="en-US" dirty="0"/>
          </a:p>
          <a:p>
            <a:r>
              <a:rPr lang="en-US" dirty="0" smtClean="0"/>
              <a:t>Can reduplication thus be a systematic cue that flags a word as iconic?</a:t>
            </a:r>
          </a:p>
          <a:p>
            <a:endParaRPr lang="en-US" dirty="0"/>
          </a:p>
          <a:p>
            <a:endParaRPr lang="en-US" dirty="0" smtClean="0"/>
          </a:p>
          <a:p>
            <a:pPr marL="342900" indent="-342900">
              <a:buAutoNum type="arabicParenR"/>
            </a:pPr>
            <a:endParaRPr lang="en-US" b="1" dirty="0"/>
          </a:p>
          <a:p>
            <a:endParaRPr lang="en-US" b="1" dirty="0"/>
          </a:p>
        </p:txBody>
      </p:sp>
    </p:spTree>
    <p:extLst>
      <p:ext uri="{BB962C8B-B14F-4D97-AF65-F5344CB8AC3E}">
        <p14:creationId xmlns:p14="http://schemas.microsoft.com/office/powerpoint/2010/main" val="36801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4546"/>
            <a:ext cx="3100144" cy="369332"/>
          </a:xfrm>
          <a:prstGeom prst="rect">
            <a:avLst/>
          </a:prstGeom>
          <a:noFill/>
        </p:spPr>
        <p:txBody>
          <a:bodyPr wrap="none" rtlCol="0">
            <a:spAutoFit/>
          </a:bodyPr>
          <a:lstStyle/>
          <a:p>
            <a:r>
              <a:rPr lang="en-US" dirty="0" err="1" smtClean="0"/>
              <a:t>Ideophones</a:t>
            </a:r>
            <a:r>
              <a:rPr lang="en-US" dirty="0" smtClean="0"/>
              <a:t>- What do they do?</a:t>
            </a:r>
            <a:endParaRPr lang="en-US" dirty="0"/>
          </a:p>
        </p:txBody>
      </p:sp>
      <p:sp>
        <p:nvSpPr>
          <p:cNvPr id="5" name="TextBox 4"/>
          <p:cNvSpPr txBox="1"/>
          <p:nvPr/>
        </p:nvSpPr>
        <p:spPr>
          <a:xfrm>
            <a:off x="0" y="656822"/>
            <a:ext cx="11822806" cy="3139321"/>
          </a:xfrm>
          <a:prstGeom prst="rect">
            <a:avLst/>
          </a:prstGeom>
          <a:noFill/>
        </p:spPr>
        <p:txBody>
          <a:bodyPr wrap="square" rtlCol="0">
            <a:spAutoFit/>
          </a:bodyPr>
          <a:lstStyle/>
          <a:p>
            <a:r>
              <a:rPr lang="en-US" dirty="0" smtClean="0"/>
              <a:t>3 Possibilities for what Reduplication is doing:</a:t>
            </a:r>
          </a:p>
          <a:p>
            <a:endParaRPr lang="en-US" b="1" dirty="0"/>
          </a:p>
          <a:p>
            <a:r>
              <a:rPr lang="en-US" b="1" dirty="0" smtClean="0"/>
              <a:t>3) Reduplication aids in memorability (but not based on either iconicity or systematicity)</a:t>
            </a:r>
          </a:p>
          <a:p>
            <a:pPr marL="342900" indent="-342900">
              <a:buAutoNum type="arabicParenR"/>
            </a:pPr>
            <a:endParaRPr lang="en-US" b="1" dirty="0"/>
          </a:p>
          <a:p>
            <a:r>
              <a:rPr lang="en-US" dirty="0" smtClean="0"/>
              <a:t>This is a sensible alternative hypothesis- it suggests that reduplication can make learning easier without leveraging either iconicity or systematicity</a:t>
            </a:r>
          </a:p>
          <a:p>
            <a:endParaRPr lang="en-US" dirty="0"/>
          </a:p>
          <a:p>
            <a:r>
              <a:rPr lang="en-US" dirty="0" smtClean="0"/>
              <a:t>Perhaps it doesn’t seem that likely, but it should at least be excluded (and it helps us look more closely at other possibilities)</a:t>
            </a:r>
          </a:p>
          <a:p>
            <a:endParaRPr lang="en-US" dirty="0"/>
          </a:p>
          <a:p>
            <a:r>
              <a:rPr lang="en-US" dirty="0" smtClean="0"/>
              <a:t>The most straightforward explanation is that reduplication just doubles the amount of exposure to a segment, so it’s effectively twice as much “Training”</a:t>
            </a:r>
            <a:endParaRPr lang="en-US" dirty="0"/>
          </a:p>
        </p:txBody>
      </p:sp>
    </p:spTree>
    <p:extLst>
      <p:ext uri="{BB962C8B-B14F-4D97-AF65-F5344CB8AC3E}">
        <p14:creationId xmlns:p14="http://schemas.microsoft.com/office/powerpoint/2010/main" val="2070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4546"/>
            <a:ext cx="3100144" cy="369332"/>
          </a:xfrm>
          <a:prstGeom prst="rect">
            <a:avLst/>
          </a:prstGeom>
          <a:noFill/>
        </p:spPr>
        <p:txBody>
          <a:bodyPr wrap="none" rtlCol="0">
            <a:spAutoFit/>
          </a:bodyPr>
          <a:lstStyle/>
          <a:p>
            <a:r>
              <a:rPr lang="en-US" dirty="0" err="1" smtClean="0"/>
              <a:t>Ideophones</a:t>
            </a:r>
            <a:r>
              <a:rPr lang="en-US" dirty="0" smtClean="0"/>
              <a:t>- What do they do?</a:t>
            </a:r>
            <a:endParaRPr lang="en-US" dirty="0"/>
          </a:p>
        </p:txBody>
      </p:sp>
      <p:sp>
        <p:nvSpPr>
          <p:cNvPr id="5" name="TextBox 4"/>
          <p:cNvSpPr txBox="1"/>
          <p:nvPr/>
        </p:nvSpPr>
        <p:spPr>
          <a:xfrm>
            <a:off x="0" y="656822"/>
            <a:ext cx="11822806" cy="3693319"/>
          </a:xfrm>
          <a:prstGeom prst="rect">
            <a:avLst/>
          </a:prstGeom>
          <a:noFill/>
        </p:spPr>
        <p:txBody>
          <a:bodyPr wrap="square" rtlCol="0">
            <a:spAutoFit/>
          </a:bodyPr>
          <a:lstStyle/>
          <a:p>
            <a:r>
              <a:rPr lang="en-US" dirty="0" smtClean="0"/>
              <a:t>What we already know (Previous work- Lockwood, </a:t>
            </a:r>
            <a:r>
              <a:rPr lang="en-US" dirty="0" err="1" smtClean="0"/>
              <a:t>Dingemanse</a:t>
            </a:r>
            <a:r>
              <a:rPr lang="en-US" dirty="0" smtClean="0"/>
              <a:t>, &amp; </a:t>
            </a:r>
            <a:r>
              <a:rPr lang="en-US" dirty="0" err="1" smtClean="0"/>
              <a:t>Hagoort</a:t>
            </a:r>
            <a:r>
              <a:rPr lang="en-US" dirty="0" smtClean="0"/>
              <a:t> (2016))</a:t>
            </a:r>
          </a:p>
          <a:p>
            <a:endParaRPr lang="en-US" dirty="0"/>
          </a:p>
          <a:p>
            <a:r>
              <a:rPr lang="en-US" dirty="0" smtClean="0"/>
              <a:t>Participants presented with pairs of </a:t>
            </a:r>
            <a:r>
              <a:rPr lang="en-US" dirty="0" err="1" smtClean="0"/>
              <a:t>ideophones</a:t>
            </a:r>
            <a:r>
              <a:rPr lang="en-US" dirty="0" smtClean="0"/>
              <a:t> and meanings that were either correct (congruent) or associated with the opposite meaning.</a:t>
            </a:r>
          </a:p>
          <a:p>
            <a:endParaRPr lang="en-US" dirty="0"/>
          </a:p>
          <a:p>
            <a:r>
              <a:rPr lang="en-US" dirty="0" smtClean="0"/>
              <a:t>Done with both</a:t>
            </a:r>
            <a:br>
              <a:rPr lang="en-US" dirty="0" smtClean="0"/>
            </a:br>
            <a:r>
              <a:rPr lang="en-US" dirty="0" smtClean="0"/>
              <a:t/>
            </a:r>
            <a:br>
              <a:rPr lang="en-US" dirty="0" smtClean="0"/>
            </a:br>
            <a:r>
              <a:rPr lang="en-US" dirty="0" smtClean="0"/>
              <a:t>a) reduplicative </a:t>
            </a:r>
            <a:r>
              <a:rPr lang="en-US" dirty="0" err="1" smtClean="0"/>
              <a:t>ideophones</a:t>
            </a:r>
            <a:r>
              <a:rPr lang="en-US" dirty="0" smtClean="0"/>
              <a:t> (Experiment 1)</a:t>
            </a:r>
          </a:p>
          <a:p>
            <a:r>
              <a:rPr lang="en-US" dirty="0" smtClean="0"/>
              <a:t>b) Normal adjectives (Experiment 2)</a:t>
            </a:r>
          </a:p>
          <a:p>
            <a:endParaRPr lang="en-US" dirty="0"/>
          </a:p>
          <a:p>
            <a:r>
              <a:rPr lang="en-US" dirty="0" smtClean="0"/>
              <a:t>Reduplicative </a:t>
            </a:r>
            <a:r>
              <a:rPr lang="en-US" dirty="0" err="1" smtClean="0"/>
              <a:t>ideophones</a:t>
            </a:r>
            <a:r>
              <a:rPr lang="en-US" dirty="0" smtClean="0"/>
              <a:t> were easier to learn when paired with the correct meaning than with the incorrect one.</a:t>
            </a:r>
          </a:p>
          <a:p>
            <a:r>
              <a:rPr lang="en-US" dirty="0" smtClean="0"/>
              <a:t>There was no similar difference for normal adjectives- i.e. it doesn’t matter whether you learn a normal adjective with its correct or opposite meaning.</a:t>
            </a:r>
            <a:endParaRPr lang="en-US" dirty="0"/>
          </a:p>
        </p:txBody>
      </p:sp>
    </p:spTree>
    <p:extLst>
      <p:ext uri="{BB962C8B-B14F-4D97-AF65-F5344CB8AC3E}">
        <p14:creationId xmlns:p14="http://schemas.microsoft.com/office/powerpoint/2010/main" val="269036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4546"/>
            <a:ext cx="3100144" cy="369332"/>
          </a:xfrm>
          <a:prstGeom prst="rect">
            <a:avLst/>
          </a:prstGeom>
          <a:noFill/>
        </p:spPr>
        <p:txBody>
          <a:bodyPr wrap="none" rtlCol="0">
            <a:spAutoFit/>
          </a:bodyPr>
          <a:lstStyle/>
          <a:p>
            <a:r>
              <a:rPr lang="en-US" dirty="0" err="1" smtClean="0"/>
              <a:t>Ideophones</a:t>
            </a:r>
            <a:r>
              <a:rPr lang="en-US" dirty="0" smtClean="0"/>
              <a:t>- What do they do?</a:t>
            </a:r>
            <a:endParaRPr lang="en-US" dirty="0"/>
          </a:p>
        </p:txBody>
      </p:sp>
      <p:sp>
        <p:nvSpPr>
          <p:cNvPr id="5" name="TextBox 4"/>
          <p:cNvSpPr txBox="1"/>
          <p:nvPr/>
        </p:nvSpPr>
        <p:spPr>
          <a:xfrm>
            <a:off x="0" y="656822"/>
            <a:ext cx="11822806" cy="4524315"/>
          </a:xfrm>
          <a:prstGeom prst="rect">
            <a:avLst/>
          </a:prstGeom>
          <a:noFill/>
        </p:spPr>
        <p:txBody>
          <a:bodyPr wrap="square" rtlCol="0">
            <a:spAutoFit/>
          </a:bodyPr>
          <a:lstStyle/>
          <a:p>
            <a:r>
              <a:rPr lang="en-US" dirty="0" smtClean="0"/>
              <a:t>What does this tell us?</a:t>
            </a:r>
          </a:p>
          <a:p>
            <a:endParaRPr lang="en-US" dirty="0"/>
          </a:p>
          <a:p>
            <a:r>
              <a:rPr lang="en-US" dirty="0" smtClean="0"/>
              <a:t>Unfortunately, the results of the experiment can’t concretely disambiguate between our three explanations for what reduplication is doing</a:t>
            </a:r>
          </a:p>
          <a:p>
            <a:endParaRPr lang="en-US" dirty="0"/>
          </a:p>
          <a:p>
            <a:pPr marL="342900" indent="-342900">
              <a:buAutoNum type="arabicParenR"/>
            </a:pPr>
            <a:r>
              <a:rPr lang="en-US" b="1" dirty="0" smtClean="0"/>
              <a:t>Reduplication is, itself, iconic</a:t>
            </a:r>
          </a:p>
          <a:p>
            <a:r>
              <a:rPr lang="en-US" b="1" dirty="0" smtClean="0"/>
              <a:t>2) Reduplication is a (systematic) disambiguating cue</a:t>
            </a:r>
          </a:p>
          <a:p>
            <a:r>
              <a:rPr lang="en-US" b="1" dirty="0" smtClean="0"/>
              <a:t>3) Reduplication aids in memorability (but not based on either iconicity or systematicity)</a:t>
            </a:r>
          </a:p>
          <a:p>
            <a:endParaRPr lang="en-US" b="1" dirty="0" smtClean="0"/>
          </a:p>
          <a:p>
            <a:endParaRPr lang="en-US" b="1" dirty="0"/>
          </a:p>
          <a:p>
            <a:r>
              <a:rPr lang="en-US" dirty="0" smtClean="0"/>
              <a:t>The only bit of explanation we get from the data is that 3) probably isn’t particularly likely as the only explanation, or else the reduplicative </a:t>
            </a:r>
            <a:r>
              <a:rPr lang="en-US" dirty="0" err="1" smtClean="0"/>
              <a:t>ideophones</a:t>
            </a:r>
            <a:r>
              <a:rPr lang="en-US" dirty="0" smtClean="0"/>
              <a:t> paired with opposite meanings would be learned better than normal adjectives</a:t>
            </a:r>
            <a:br>
              <a:rPr lang="en-US" dirty="0" smtClean="0"/>
            </a:br>
            <a:r>
              <a:rPr lang="en-US" dirty="0" smtClean="0"/>
              <a:t/>
            </a:r>
            <a:br>
              <a:rPr lang="en-US" dirty="0" smtClean="0"/>
            </a:br>
            <a:r>
              <a:rPr lang="en-US" dirty="0" smtClean="0"/>
              <a:t>(they don’t’ appear to be- but the adjective and </a:t>
            </a:r>
            <a:r>
              <a:rPr lang="en-US" dirty="0" err="1" smtClean="0"/>
              <a:t>ideophone</a:t>
            </a:r>
            <a:r>
              <a:rPr lang="en-US" dirty="0" smtClean="0"/>
              <a:t> learning are separate experiments and are not compared directly)</a:t>
            </a:r>
            <a:endParaRPr lang="en-US" dirty="0" smtClean="0"/>
          </a:p>
          <a:p>
            <a:endParaRPr lang="en-US" b="1" dirty="0" smtClean="0"/>
          </a:p>
        </p:txBody>
      </p:sp>
    </p:spTree>
    <p:extLst>
      <p:ext uri="{BB962C8B-B14F-4D97-AF65-F5344CB8AC3E}">
        <p14:creationId xmlns:p14="http://schemas.microsoft.com/office/powerpoint/2010/main" val="56835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4546"/>
            <a:ext cx="3100144" cy="369332"/>
          </a:xfrm>
          <a:prstGeom prst="rect">
            <a:avLst/>
          </a:prstGeom>
          <a:noFill/>
        </p:spPr>
        <p:txBody>
          <a:bodyPr wrap="none" rtlCol="0">
            <a:spAutoFit/>
          </a:bodyPr>
          <a:lstStyle/>
          <a:p>
            <a:r>
              <a:rPr lang="en-US" dirty="0" err="1" smtClean="0"/>
              <a:t>Ideophones</a:t>
            </a:r>
            <a:r>
              <a:rPr lang="en-US" dirty="0" smtClean="0"/>
              <a:t>- What do they do?</a:t>
            </a:r>
            <a:endParaRPr lang="en-US" dirty="0"/>
          </a:p>
        </p:txBody>
      </p:sp>
      <p:sp>
        <p:nvSpPr>
          <p:cNvPr id="5" name="TextBox 4"/>
          <p:cNvSpPr txBox="1"/>
          <p:nvPr/>
        </p:nvSpPr>
        <p:spPr>
          <a:xfrm>
            <a:off x="0" y="656822"/>
            <a:ext cx="11822806" cy="5355312"/>
          </a:xfrm>
          <a:prstGeom prst="rect">
            <a:avLst/>
          </a:prstGeom>
          <a:noFill/>
        </p:spPr>
        <p:txBody>
          <a:bodyPr wrap="square" rtlCol="0">
            <a:spAutoFit/>
          </a:bodyPr>
          <a:lstStyle/>
          <a:p>
            <a:r>
              <a:rPr lang="en-US" dirty="0" smtClean="0"/>
              <a:t>How do we differentiate between the three possibilities?</a:t>
            </a:r>
          </a:p>
          <a:p>
            <a:endParaRPr lang="en-US" dirty="0"/>
          </a:p>
          <a:p>
            <a:r>
              <a:rPr lang="en-US" dirty="0" smtClean="0"/>
              <a:t>Broadly, we need to introduce a number of additional types of words, both</a:t>
            </a:r>
            <a:br>
              <a:rPr lang="en-US" dirty="0" smtClean="0"/>
            </a:br>
            <a:r>
              <a:rPr lang="en-US" dirty="0" smtClean="0"/>
              <a:t/>
            </a:r>
            <a:br>
              <a:rPr lang="en-US" dirty="0" smtClean="0"/>
            </a:br>
            <a:r>
              <a:rPr lang="en-US" dirty="0" smtClean="0"/>
              <a:t>a) words tha</a:t>
            </a:r>
            <a:r>
              <a:rPr lang="en-US" dirty="0" smtClean="0"/>
              <a:t>t actually exist in the language in question (i.e. non-reduplicative </a:t>
            </a:r>
            <a:r>
              <a:rPr lang="en-US" dirty="0" err="1" smtClean="0"/>
              <a:t>ideophones</a:t>
            </a:r>
            <a:r>
              <a:rPr lang="en-US" dirty="0" smtClean="0"/>
              <a:t>)</a:t>
            </a:r>
          </a:p>
          <a:p>
            <a:endParaRPr lang="en-US" dirty="0"/>
          </a:p>
          <a:p>
            <a:r>
              <a:rPr lang="en-US" dirty="0" smtClean="0"/>
              <a:t>And</a:t>
            </a:r>
          </a:p>
          <a:p>
            <a:endParaRPr lang="en-US" dirty="0"/>
          </a:p>
          <a:p>
            <a:r>
              <a:rPr lang="en-US" dirty="0" smtClean="0"/>
              <a:t>b) Artificially constructed words (e.g. split reduplicative </a:t>
            </a:r>
            <a:r>
              <a:rPr lang="en-US" dirty="0" err="1" smtClean="0"/>
              <a:t>ideophones</a:t>
            </a:r>
            <a:r>
              <a:rPr lang="en-US" dirty="0" smtClean="0"/>
              <a:t>)</a:t>
            </a:r>
          </a:p>
          <a:p>
            <a:endParaRPr lang="en-US" dirty="0"/>
          </a:p>
          <a:p>
            <a:r>
              <a:rPr lang="en-US" dirty="0" smtClean="0"/>
              <a:t>Yields up to 6 types of words overall</a:t>
            </a:r>
          </a:p>
          <a:p>
            <a:endParaRPr lang="en-US" dirty="0"/>
          </a:p>
          <a:p>
            <a:pPr marL="342900" indent="-342900">
              <a:buAutoNum type="alphaLcParenR"/>
            </a:pPr>
            <a:r>
              <a:rPr lang="en-US" dirty="0" smtClean="0"/>
              <a:t>Reduplicative </a:t>
            </a:r>
            <a:r>
              <a:rPr lang="en-US" dirty="0" err="1" smtClean="0"/>
              <a:t>ideophones</a:t>
            </a:r>
            <a:r>
              <a:rPr lang="en-US" dirty="0" smtClean="0"/>
              <a:t> (e.g. </a:t>
            </a:r>
            <a:r>
              <a:rPr lang="en-US" dirty="0" smtClean="0"/>
              <a:t>‘</a:t>
            </a:r>
            <a:r>
              <a:rPr lang="en-US" dirty="0" err="1" smtClean="0"/>
              <a:t>fuwafuwa</a:t>
            </a:r>
            <a:r>
              <a:rPr lang="en-US" dirty="0" smtClean="0"/>
              <a:t>’)</a:t>
            </a:r>
          </a:p>
          <a:p>
            <a:pPr marL="342900" indent="-342900">
              <a:buAutoNum type="alphaLcParenR"/>
            </a:pPr>
            <a:r>
              <a:rPr lang="en-US" dirty="0" smtClean="0"/>
              <a:t>Split reduplicative </a:t>
            </a:r>
            <a:r>
              <a:rPr lang="en-US" dirty="0" err="1" smtClean="0"/>
              <a:t>ideophones</a:t>
            </a:r>
            <a:r>
              <a:rPr lang="en-US" dirty="0" smtClean="0"/>
              <a:t> (e.g. ‘</a:t>
            </a:r>
            <a:r>
              <a:rPr lang="en-US" dirty="0" err="1" smtClean="0"/>
              <a:t>fuwa</a:t>
            </a:r>
            <a:r>
              <a:rPr lang="en-US" dirty="0" smtClean="0"/>
              <a:t>’)</a:t>
            </a:r>
          </a:p>
          <a:p>
            <a:pPr marL="342900" indent="-342900">
              <a:buAutoNum type="alphaLcParenR"/>
            </a:pPr>
            <a:r>
              <a:rPr lang="en-US" dirty="0" smtClean="0"/>
              <a:t>Non-reduplicative </a:t>
            </a:r>
            <a:r>
              <a:rPr lang="en-US" dirty="0" err="1" smtClean="0"/>
              <a:t>ideophones</a:t>
            </a:r>
            <a:r>
              <a:rPr lang="en-US" dirty="0" smtClean="0"/>
              <a:t> (e.g. ‘</a:t>
            </a:r>
            <a:r>
              <a:rPr lang="en-US" dirty="0" err="1" smtClean="0"/>
              <a:t>shiin</a:t>
            </a:r>
            <a:r>
              <a:rPr lang="en-US" dirty="0" smtClean="0"/>
              <a:t>’ (silence))</a:t>
            </a:r>
          </a:p>
          <a:p>
            <a:pPr marL="342900" indent="-342900">
              <a:buAutoNum type="alphaLcParenR"/>
            </a:pPr>
            <a:r>
              <a:rPr lang="en-US" dirty="0" smtClean="0"/>
              <a:t>Reduplicated non-reduplicative </a:t>
            </a:r>
            <a:r>
              <a:rPr lang="en-US" dirty="0" err="1" smtClean="0"/>
              <a:t>ideophones</a:t>
            </a:r>
            <a:r>
              <a:rPr lang="en-US" dirty="0" smtClean="0"/>
              <a:t> (e.g. ‘</a:t>
            </a:r>
            <a:r>
              <a:rPr lang="en-US" dirty="0" err="1" smtClean="0"/>
              <a:t>shiinshiin</a:t>
            </a:r>
            <a:r>
              <a:rPr lang="en-US" dirty="0" smtClean="0"/>
              <a:t>’)</a:t>
            </a:r>
          </a:p>
          <a:p>
            <a:pPr marL="342900" indent="-342900">
              <a:buAutoNum type="alphaLcParenR"/>
            </a:pPr>
            <a:r>
              <a:rPr lang="en-US" dirty="0" smtClean="0"/>
              <a:t>Normal adjectives (e.g. ‘</a:t>
            </a:r>
            <a:r>
              <a:rPr lang="en-US" dirty="0" err="1" smtClean="0"/>
              <a:t>atsui</a:t>
            </a:r>
            <a:r>
              <a:rPr lang="en-US" dirty="0" smtClean="0"/>
              <a:t>’ (hot))</a:t>
            </a:r>
          </a:p>
          <a:p>
            <a:pPr marL="342900" indent="-342900">
              <a:buAutoNum type="alphaLcParenR"/>
            </a:pPr>
            <a:r>
              <a:rPr lang="en-US" dirty="0" smtClean="0"/>
              <a:t>Reduplicated normal adjectives (e.g. ‘</a:t>
            </a:r>
            <a:r>
              <a:rPr lang="en-US" dirty="0" err="1" smtClean="0"/>
              <a:t>atsuiatsui</a:t>
            </a:r>
            <a:r>
              <a:rPr lang="en-US" dirty="0" smtClean="0"/>
              <a:t>’)</a:t>
            </a:r>
          </a:p>
          <a:p>
            <a:endParaRPr lang="en-US" b="1" dirty="0" smtClean="0"/>
          </a:p>
        </p:txBody>
      </p:sp>
    </p:spTree>
    <p:extLst>
      <p:ext uri="{BB962C8B-B14F-4D97-AF65-F5344CB8AC3E}">
        <p14:creationId xmlns:p14="http://schemas.microsoft.com/office/powerpoint/2010/main" val="10142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4546"/>
            <a:ext cx="3100144" cy="369332"/>
          </a:xfrm>
          <a:prstGeom prst="rect">
            <a:avLst/>
          </a:prstGeom>
          <a:noFill/>
        </p:spPr>
        <p:txBody>
          <a:bodyPr wrap="none" rtlCol="0">
            <a:spAutoFit/>
          </a:bodyPr>
          <a:lstStyle/>
          <a:p>
            <a:r>
              <a:rPr lang="en-US" dirty="0" err="1" smtClean="0"/>
              <a:t>Ideophones</a:t>
            </a:r>
            <a:r>
              <a:rPr lang="en-US" dirty="0" smtClean="0"/>
              <a:t>- What do they do?</a:t>
            </a:r>
            <a:endParaRPr lang="en-US" dirty="0"/>
          </a:p>
        </p:txBody>
      </p:sp>
      <p:sp>
        <p:nvSpPr>
          <p:cNvPr id="5" name="TextBox 4"/>
          <p:cNvSpPr txBox="1"/>
          <p:nvPr/>
        </p:nvSpPr>
        <p:spPr>
          <a:xfrm>
            <a:off x="0" y="656822"/>
            <a:ext cx="11822806" cy="3970318"/>
          </a:xfrm>
          <a:prstGeom prst="rect">
            <a:avLst/>
          </a:prstGeom>
          <a:noFill/>
        </p:spPr>
        <p:txBody>
          <a:bodyPr wrap="square" rtlCol="0">
            <a:spAutoFit/>
          </a:bodyPr>
          <a:lstStyle/>
          <a:p>
            <a:r>
              <a:rPr lang="en-US" dirty="0" smtClean="0"/>
              <a:t>How do these help us differentiate between the three possibilities</a:t>
            </a:r>
            <a:endParaRPr lang="en-US" dirty="0" smtClean="0"/>
          </a:p>
          <a:p>
            <a:endParaRPr lang="en-US" b="1" dirty="0" smtClean="0"/>
          </a:p>
          <a:p>
            <a:pPr marL="342900" indent="-342900">
              <a:buAutoNum type="arabicParenR"/>
            </a:pPr>
            <a:r>
              <a:rPr lang="en-US" b="1" dirty="0" smtClean="0"/>
              <a:t>Reduplication is, itself, iconic</a:t>
            </a:r>
          </a:p>
          <a:p>
            <a:pPr marL="342900" indent="-342900">
              <a:buAutoNum type="arabicParenR"/>
            </a:pPr>
            <a:endParaRPr lang="en-US" b="1" dirty="0"/>
          </a:p>
          <a:p>
            <a:r>
              <a:rPr lang="en-US" dirty="0" smtClean="0"/>
              <a:t>Predictions:</a:t>
            </a:r>
          </a:p>
          <a:p>
            <a:endParaRPr lang="en-US" dirty="0"/>
          </a:p>
          <a:p>
            <a:pPr marL="400050" indent="-400050">
              <a:buAutoNum type="romanLcParenR"/>
            </a:pPr>
            <a:r>
              <a:rPr lang="en-US" dirty="0" smtClean="0"/>
              <a:t>Split reduplicative </a:t>
            </a:r>
            <a:r>
              <a:rPr lang="en-US" dirty="0" err="1" smtClean="0"/>
              <a:t>ideophones</a:t>
            </a:r>
            <a:r>
              <a:rPr lang="en-US" dirty="0" smtClean="0"/>
              <a:t> (B) should be learned worse than their reduplicative counterparts (A)</a:t>
            </a:r>
          </a:p>
          <a:p>
            <a:pPr marL="400050" indent="-400050">
              <a:buAutoNum type="romanLcParenR"/>
            </a:pPr>
            <a:r>
              <a:rPr lang="en-US" dirty="0" smtClean="0"/>
              <a:t>Reduplicated non-reduplicative </a:t>
            </a:r>
            <a:r>
              <a:rPr lang="en-US" dirty="0" err="1" smtClean="0"/>
              <a:t>ideophones</a:t>
            </a:r>
            <a:r>
              <a:rPr lang="en-US" dirty="0" smtClean="0"/>
              <a:t> (D) should not be learned any better than their normal counterparts (C)</a:t>
            </a:r>
          </a:p>
          <a:p>
            <a:pPr marL="400050" indent="-400050">
              <a:buAutoNum type="romanLcParenR"/>
            </a:pPr>
            <a:r>
              <a:rPr lang="en-US" dirty="0" smtClean="0"/>
              <a:t>Normal (E) and reduplicated normal adjectives (</a:t>
            </a:r>
            <a:r>
              <a:rPr lang="en-US" dirty="0" smtClean="0"/>
              <a:t>F) </a:t>
            </a:r>
            <a:r>
              <a:rPr lang="en-US" dirty="0" smtClean="0"/>
              <a:t>should be learned equally well to one another </a:t>
            </a:r>
          </a:p>
          <a:p>
            <a:endParaRPr lang="en-US" dirty="0" smtClean="0"/>
          </a:p>
          <a:p>
            <a:endParaRPr lang="en-US" dirty="0"/>
          </a:p>
          <a:p>
            <a:endParaRPr lang="en-US" dirty="0" smtClean="0"/>
          </a:p>
          <a:p>
            <a:endParaRPr lang="en-US" b="1" dirty="0" smtClean="0"/>
          </a:p>
          <a:p>
            <a:endParaRPr lang="en-US" b="1" dirty="0" smtClean="0"/>
          </a:p>
        </p:txBody>
      </p:sp>
    </p:spTree>
    <p:extLst>
      <p:ext uri="{BB962C8B-B14F-4D97-AF65-F5344CB8AC3E}">
        <p14:creationId xmlns:p14="http://schemas.microsoft.com/office/powerpoint/2010/main" val="62580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4546"/>
            <a:ext cx="3100144" cy="369332"/>
          </a:xfrm>
          <a:prstGeom prst="rect">
            <a:avLst/>
          </a:prstGeom>
          <a:noFill/>
        </p:spPr>
        <p:txBody>
          <a:bodyPr wrap="none" rtlCol="0">
            <a:spAutoFit/>
          </a:bodyPr>
          <a:lstStyle/>
          <a:p>
            <a:r>
              <a:rPr lang="en-US" dirty="0" err="1" smtClean="0"/>
              <a:t>Ideophones</a:t>
            </a:r>
            <a:r>
              <a:rPr lang="en-US" dirty="0" smtClean="0"/>
              <a:t>- What do they do?</a:t>
            </a:r>
            <a:endParaRPr lang="en-US" dirty="0"/>
          </a:p>
        </p:txBody>
      </p:sp>
      <p:sp>
        <p:nvSpPr>
          <p:cNvPr id="5" name="TextBox 4"/>
          <p:cNvSpPr txBox="1"/>
          <p:nvPr/>
        </p:nvSpPr>
        <p:spPr>
          <a:xfrm>
            <a:off x="0" y="656822"/>
            <a:ext cx="11822806" cy="3970318"/>
          </a:xfrm>
          <a:prstGeom prst="rect">
            <a:avLst/>
          </a:prstGeom>
          <a:noFill/>
        </p:spPr>
        <p:txBody>
          <a:bodyPr wrap="square" rtlCol="0">
            <a:spAutoFit/>
          </a:bodyPr>
          <a:lstStyle/>
          <a:p>
            <a:r>
              <a:rPr lang="en-US" dirty="0" smtClean="0"/>
              <a:t>How do these help us differentiate between the three possibilities</a:t>
            </a:r>
            <a:endParaRPr lang="en-US" dirty="0" smtClean="0"/>
          </a:p>
          <a:p>
            <a:endParaRPr lang="en-US" b="1" dirty="0" smtClean="0"/>
          </a:p>
          <a:p>
            <a:r>
              <a:rPr lang="en-US" b="1" dirty="0" smtClean="0"/>
              <a:t>2) Reduplication is a (systematic) disambiguating cue</a:t>
            </a:r>
          </a:p>
          <a:p>
            <a:endParaRPr lang="en-US" dirty="0" smtClean="0"/>
          </a:p>
          <a:p>
            <a:r>
              <a:rPr lang="en-US" dirty="0" smtClean="0"/>
              <a:t>Predictions:</a:t>
            </a:r>
          </a:p>
          <a:p>
            <a:endParaRPr lang="en-US" dirty="0"/>
          </a:p>
          <a:p>
            <a:pPr marL="400050" indent="-400050">
              <a:buAutoNum type="romanLcParenR"/>
            </a:pPr>
            <a:r>
              <a:rPr lang="en-US" dirty="0" smtClean="0"/>
              <a:t>Split reduplicative </a:t>
            </a:r>
            <a:r>
              <a:rPr lang="en-US" dirty="0" err="1" smtClean="0"/>
              <a:t>ideophones</a:t>
            </a:r>
            <a:r>
              <a:rPr lang="en-US" dirty="0" smtClean="0"/>
              <a:t> (B) should be learned worse than their reduplicative counterparts (A)</a:t>
            </a:r>
          </a:p>
          <a:p>
            <a:pPr marL="400050" indent="-400050">
              <a:buAutoNum type="romanLcParenR"/>
            </a:pPr>
            <a:r>
              <a:rPr lang="en-US" dirty="0" smtClean="0"/>
              <a:t>Reduplicated non-reduplicative </a:t>
            </a:r>
            <a:r>
              <a:rPr lang="en-US" dirty="0" err="1" smtClean="0"/>
              <a:t>ideophones</a:t>
            </a:r>
            <a:r>
              <a:rPr lang="en-US" dirty="0" smtClean="0"/>
              <a:t> (D) should be learned better than their non-reduplicative counterparts (C)</a:t>
            </a:r>
          </a:p>
          <a:p>
            <a:pPr marL="400050" indent="-400050">
              <a:buAutoNum type="romanLcParenR"/>
            </a:pPr>
            <a:r>
              <a:rPr lang="en-US" dirty="0" smtClean="0"/>
              <a:t>Reduplicated (F) and normal adjectives (E) should be learned equally well</a:t>
            </a:r>
          </a:p>
          <a:p>
            <a:pPr marL="400050" indent="-400050">
              <a:buAutoNum type="romanLcParenR"/>
            </a:pPr>
            <a:endParaRPr lang="en-US" dirty="0" smtClean="0"/>
          </a:p>
          <a:p>
            <a:endParaRPr lang="en-US" dirty="0"/>
          </a:p>
          <a:p>
            <a:endParaRPr lang="en-US" dirty="0" smtClean="0"/>
          </a:p>
          <a:p>
            <a:endParaRPr lang="en-US" b="1" dirty="0" smtClean="0"/>
          </a:p>
          <a:p>
            <a:endParaRPr lang="en-US" b="1" dirty="0" smtClean="0"/>
          </a:p>
        </p:txBody>
      </p:sp>
    </p:spTree>
    <p:extLst>
      <p:ext uri="{BB962C8B-B14F-4D97-AF65-F5344CB8AC3E}">
        <p14:creationId xmlns:p14="http://schemas.microsoft.com/office/powerpoint/2010/main" val="2053653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714</Words>
  <Application>Microsoft Office PowerPoint</Application>
  <PresentationFormat>Widescreen</PresentationFormat>
  <Paragraphs>137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dc:creator>
  <cp:lastModifiedBy>Alan</cp:lastModifiedBy>
  <cp:revision>15</cp:revision>
  <dcterms:created xsi:type="dcterms:W3CDTF">2016-06-21T08:07:24Z</dcterms:created>
  <dcterms:modified xsi:type="dcterms:W3CDTF">2016-06-21T10:23:34Z</dcterms:modified>
</cp:coreProperties>
</file>