
<file path=[Content_Types].xml><?xml version="1.0" encoding="utf-8"?>
<Types xmlns="http://schemas.openxmlformats.org/package/2006/content-types">
  <Default Extension="png" ContentType="image/png"/>
  <Default Extension="mp3" ContentType="audio/m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80" r:id="rId2"/>
    <p:sldId id="584" r:id="rId3"/>
    <p:sldId id="585" r:id="rId4"/>
    <p:sldId id="586" r:id="rId5"/>
    <p:sldId id="587" r:id="rId6"/>
    <p:sldId id="588" r:id="rId7"/>
    <p:sldId id="579" r:id="rId8"/>
    <p:sldId id="581" r:id="rId9"/>
    <p:sldId id="582" r:id="rId10"/>
    <p:sldId id="583" r:id="rId11"/>
    <p:sldId id="589" r:id="rId12"/>
    <p:sldId id="590" r:id="rId13"/>
    <p:sldId id="591" r:id="rId14"/>
    <p:sldId id="592" r:id="rId15"/>
    <p:sldId id="594" r:id="rId16"/>
    <p:sldId id="593" r:id="rId17"/>
    <p:sldId id="595" r:id="rId18"/>
    <p:sldId id="597" r:id="rId19"/>
    <p:sldId id="596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6" r:id="rId28"/>
    <p:sldId id="607" r:id="rId29"/>
    <p:sldId id="608" r:id="rId30"/>
    <p:sldId id="609" r:id="rId31"/>
    <p:sldId id="610" r:id="rId32"/>
    <p:sldId id="611" r:id="rId33"/>
    <p:sldId id="616" r:id="rId34"/>
    <p:sldId id="612" r:id="rId35"/>
    <p:sldId id="613" r:id="rId36"/>
    <p:sldId id="614" r:id="rId37"/>
    <p:sldId id="61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343" autoAdjust="0"/>
  </p:normalViewPr>
  <p:slideViewPr>
    <p:cSldViewPr>
      <p:cViewPr>
        <p:scale>
          <a:sx n="60" d="100"/>
          <a:sy n="60" d="100"/>
        </p:scale>
        <p:origin x="12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47B7-3842-4E13-87B6-FD4D3D89C06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8EEA-74A8-4442-8787-4D2C06DF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EF79-44EB-4DC2-903C-A957A659D9D3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41AC-DF31-4CB3-AEDC-8315E5D1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image" Target="../media/image5.png"/><Relationship Id="rId5" Type="http://schemas.microsoft.com/office/2007/relationships/media" Target="../media/media5.mp3"/><Relationship Id="rId10" Type="http://schemas.openxmlformats.org/officeDocument/2006/relationships/image" Target="../media/image2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5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3.mp3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9.mp3"/><Relationship Id="rId7" Type="http://schemas.openxmlformats.org/officeDocument/2006/relationships/image" Target="../media/image5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9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11.mp3"/><Relationship Id="rId7" Type="http://schemas.openxmlformats.org/officeDocument/2006/relationships/image" Target="../media/image5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11.mp3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8.gif"/><Relationship Id="rId7" Type="http://schemas.openxmlformats.org/officeDocument/2006/relationships/image" Target="../media/image4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10" Type="http://schemas.openxmlformats.org/officeDocument/2006/relationships/image" Target="../media/image43.gif"/><Relationship Id="rId4" Type="http://schemas.openxmlformats.org/officeDocument/2006/relationships/image" Target="../media/image6.gif"/><Relationship Id="rId9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98513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Affect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72400" y="36576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Density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67000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Size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98513" y="1676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30026" y="2209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Brightness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67000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Speed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98513" y="56388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Pitch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30026" y="5105400"/>
            <a:ext cx="1143000" cy="1143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Amplitude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Hypotheses: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The majority of tested associations will be biased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Participants will show a clearer bias when asked to make the same judgement repeatedly (task demand)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Associations between emotion and other domains mediate other associations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Color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Pitch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2133600"/>
            <a:ext cx="1371600" cy="137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4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77200" y="2514600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34" y="2133600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30" name="Pitch-Tone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38800" y="5686016"/>
            <a:ext cx="609600" cy="609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2200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5613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5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96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10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  <p:bldLst>
      <p:bldP spid="20" grpId="0" animBg="1"/>
      <p:bldP spid="21" grpId="0" animBg="1"/>
      <p:bldP spid="22" grpId="0" animBg="1"/>
      <p:bldP spid="3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Mediation: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Are all biases “real”?</a:t>
            </a:r>
          </a:p>
        </p:txBody>
      </p:sp>
      <p:sp>
        <p:nvSpPr>
          <p:cNvPr id="20" name="Oval 19"/>
          <p:cNvSpPr/>
          <p:nvPr/>
        </p:nvSpPr>
        <p:spPr>
          <a:xfrm>
            <a:off x="4495800" y="23609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Affect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7432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Shape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248400" y="4418350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Brightness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7"/>
            <a:endCxn id="20" idx="3"/>
          </p:cNvCxnSpPr>
          <p:nvPr/>
        </p:nvCxnSpPr>
        <p:spPr>
          <a:xfrm flipV="1">
            <a:off x="39139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1"/>
            <a:endCxn id="20" idx="5"/>
          </p:cNvCxnSpPr>
          <p:nvPr/>
        </p:nvCxnSpPr>
        <p:spPr>
          <a:xfrm flipH="1" flipV="1">
            <a:off x="5666534" y="3531684"/>
            <a:ext cx="782732" cy="1087532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6"/>
          </p:cNvCxnSpPr>
          <p:nvPr/>
        </p:nvCxnSpPr>
        <p:spPr>
          <a:xfrm flipH="1">
            <a:off x="4114800" y="5104150"/>
            <a:ext cx="213360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05700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2535011" y="249623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5067300" y="5667651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=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147058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2" y="211848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26" y="237565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66" y="553361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43" y="5533616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17" y="2347083"/>
            <a:ext cx="914400" cy="91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032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3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Procedures: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Population: (nominally) U.S. Mechanical Turk Workers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Selection: Task Completion Rate, Attention Checks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Payment: $6 USD/</a:t>
            </a:r>
            <a:r>
              <a:rPr lang="en-US" sz="2400" dirty="0" err="1" smtClean="0">
                <a:latin typeface="Bodoni MT" panose="02070603080606020203" pitchFamily="18" charset="0"/>
              </a:rPr>
              <a:t>hr</a:t>
            </a:r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4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Dependent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Response Direction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What do participants associate with what? This is a raw measure of simply how they respond on each trial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</a:t>
            </a:r>
            <a:r>
              <a:rPr lang="en-US" sz="2400" dirty="0">
                <a:latin typeface="Bodoni MT" panose="02070603080606020203" pitchFamily="18" charset="0"/>
              </a:rPr>
              <a:t>Response </a:t>
            </a:r>
            <a:r>
              <a:rPr lang="en-US" sz="2400" dirty="0" smtClean="0">
                <a:latin typeface="Bodoni MT" panose="02070603080606020203" pitchFamily="18" charset="0"/>
              </a:rPr>
              <a:t>Correctness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a few sets of predictions that one could make about how participants will respond- which best accounts for the data?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3- Reaction Time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We are unlikely to look at this, other than perhaps as a data exclusion criteria, but we include it anyway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36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97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Sound Domains: Pitch, Amplitude (Loudness), Noise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2- Object Domains: Shape, Size, Speed, Color, Brightness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3- “Affect” Domain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55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Four Sets of Tokens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08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Hum</a:t>
            </a:r>
            <a:endParaRPr lang="en-US" dirty="0"/>
          </a:p>
        </p:txBody>
      </p:sp>
      <p:pic>
        <p:nvPicPr>
          <p:cNvPr id="5" name="Amp-Hum-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286000" y="2386975"/>
            <a:ext cx="609600" cy="609600"/>
          </a:xfrm>
          <a:prstGeom prst="rect">
            <a:avLst/>
          </a:prstGeom>
        </p:spPr>
      </p:pic>
      <p:pic>
        <p:nvPicPr>
          <p:cNvPr id="6" name="Amp-Pulse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696200" y="2386975"/>
            <a:ext cx="609600" cy="609600"/>
          </a:xfrm>
          <a:prstGeom prst="rect">
            <a:avLst/>
          </a:prstGeom>
        </p:spPr>
      </p:pic>
      <p:pic>
        <p:nvPicPr>
          <p:cNvPr id="10" name="Amp-Tone-L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43600" y="2386975"/>
            <a:ext cx="609600" cy="609600"/>
          </a:xfrm>
          <a:prstGeom prst="rect">
            <a:avLst/>
          </a:prstGeom>
        </p:spPr>
      </p:pic>
      <p:pic>
        <p:nvPicPr>
          <p:cNvPr id="15" name="Amp-Piano-L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14800" y="2386975"/>
            <a:ext cx="609600" cy="609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696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Piano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98448" y="3135213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Tone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1048" y="3100864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Pulse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61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9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5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8" grpId="0"/>
      <p:bldP spid="4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752600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Amplitude (Loudness)-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Amp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55323" y="2362200"/>
            <a:ext cx="609600" cy="609600"/>
          </a:xfrm>
          <a:prstGeom prst="rect">
            <a:avLst/>
          </a:prstGeom>
        </p:spPr>
      </p:pic>
      <p:pic>
        <p:nvPicPr>
          <p:cNvPr id="3" name="Amp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8448" y="2413546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10171" y="302314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 (Loud)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53296" y="3075266"/>
            <a:ext cx="89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 (Quiet)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69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Pitch-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5" name="Pitch-Piano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21312"/>
            <a:ext cx="609600" cy="609600"/>
          </a:xfrm>
          <a:prstGeom prst="rect">
            <a:avLst/>
          </a:prstGeom>
        </p:spPr>
      </p:pic>
      <p:pic>
        <p:nvPicPr>
          <p:cNvPr id="6" name="Pitch-Piano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26856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90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9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D:\Google Drive\Experiments\MPI Experiments\Crossmodality Toolkit\Stimuli\Objects\Brightness-Circles-H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D:\Google Drive\Experiments\MPI Experiments\Crossmodality Toolkit\Stimuli\Objects\Brightness-Circles-L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64660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tch-Pulse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52305" y="4800600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77400"/>
            <a:ext cx="971550" cy="971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2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Sound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Noise-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5371" y="318774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High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48496" y="3239869"/>
            <a:ext cx="89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Low</a:t>
            </a:r>
            <a:endParaRPr lang="en-US" dirty="0"/>
          </a:p>
        </p:txBody>
      </p:sp>
      <p:pic>
        <p:nvPicPr>
          <p:cNvPr id="2" name="Noise-Hum-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350523" y="2578149"/>
            <a:ext cx="609600" cy="609600"/>
          </a:xfrm>
          <a:prstGeom prst="rect">
            <a:avLst/>
          </a:prstGeom>
        </p:spPr>
      </p:pic>
      <p:pic>
        <p:nvPicPr>
          <p:cNvPr id="3" name="Noise-Hum-L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93648" y="2583850"/>
            <a:ext cx="6096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1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9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5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Shape-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4216536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2362200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15" y="4187426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362200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2376755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42" y="4216536"/>
            <a:ext cx="1371600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83" y="2362200"/>
            <a:ext cx="1371600" cy="13716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759601" y="2852037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Jagged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Curvy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4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Size-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74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Large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Small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4212429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78" y="2406460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94" y="4212429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2411593"/>
            <a:ext cx="13716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09" y="4212429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406460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4212429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55" y="2346230"/>
            <a:ext cx="1374463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69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Speed-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60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Fast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Slow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2406460"/>
            <a:ext cx="1371600" cy="1371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1" y="4212429"/>
            <a:ext cx="1371600" cy="1371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406460"/>
            <a:ext cx="1371600" cy="1371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4212429"/>
            <a:ext cx="1371600" cy="1371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28" y="2406460"/>
            <a:ext cx="1371600" cy="1371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09" y="4212429"/>
            <a:ext cx="1371600" cy="1371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2406460"/>
            <a:ext cx="1371600" cy="1371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0" y="4212429"/>
            <a:ext cx="1371600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86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Brightness-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59601" y="2852037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Bright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59601" y="4713563"/>
            <a:ext cx="679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Dark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85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211179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00" y="2405003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07" y="42071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2405003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32" y="4207131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05" y="2350903"/>
            <a:ext cx="1374463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42" y="4207131"/>
            <a:ext cx="1374463" cy="1371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2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Object Domains: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Bodoni MT" panose="02070603080606020203" pitchFamily="18" charset="0"/>
              </a:rPr>
              <a:t>Colour</a:t>
            </a:r>
            <a:r>
              <a:rPr lang="en-US" sz="2400" dirty="0" smtClean="0">
                <a:latin typeface="Bodoni MT" panose="02070603080606020203" pitchFamily="18" charset="0"/>
              </a:rPr>
              <a:t>-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4193951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4195826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2286000"/>
            <a:ext cx="1374463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04" y="4193951"/>
            <a:ext cx="1374463" cy="1371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47" y="2410763"/>
            <a:ext cx="1371600" cy="1371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95" y="2405003"/>
            <a:ext cx="13716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207131"/>
            <a:ext cx="13716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38" y="2405003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Yellow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Green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Red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64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Affect Domain: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66275"/>
            <a:ext cx="7995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 </a:t>
            </a:r>
            <a:endParaRPr lang="en-US" sz="2000" dirty="0"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2405003"/>
            <a:ext cx="137160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81" y="4193951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2405003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22" y="4193951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2405003"/>
            <a:ext cx="13716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63" y="4193951"/>
            <a:ext cx="1371600" cy="137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2405003"/>
            <a:ext cx="1371600" cy="137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04" y="4193951"/>
            <a:ext cx="1371600" cy="1371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62838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Stressed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Calm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06295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Pleased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Disgusted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9752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Happy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Sad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22004" y="5715000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Excited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vs.</a:t>
            </a:r>
          </a:p>
          <a:p>
            <a:pPr algn="ctr"/>
            <a:r>
              <a:rPr lang="en-US" dirty="0" smtClean="0">
                <a:latin typeface="Bodoni MT" panose="02070603080606020203" pitchFamily="18" charset="0"/>
              </a:rPr>
              <a:t>Bored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Manipulated Variables: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1- Comparisons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Participants will see stimuli from a large number of stimulus domains (9 in main experiment, 5 additional in planned follow-up)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Conditions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Not all participants will see all comparisons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43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With 9 Domains, there are 72 Comparisons to be made (ignoring token sets)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At 4 trials/comparison (a minimal number), this would be 288 trials/participant – that’s too long (~45 minutes) for an online experiment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75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6674" y="2971800"/>
            <a:ext cx="7564126" cy="22860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The solution?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Query only a sample of associations for any given subject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Each participant makes 24 comparisons based on 3 “Focal Domains”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9800" y="2739559"/>
            <a:ext cx="762000" cy="2108079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19600" y="2739559"/>
            <a:ext cx="762000" cy="2108079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56674" y="3581400"/>
            <a:ext cx="7564126" cy="24318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73683" y="2739559"/>
            <a:ext cx="762000" cy="211536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62054" y="4633619"/>
            <a:ext cx="7558746" cy="21401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74" y="2739559"/>
            <a:ext cx="7564126" cy="21080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13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D:\Google Drive\Experiments\MPI Experiments\Crossmodality Toolkit\Stimuli\Objects\Size-Triangles-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5" y="1758553"/>
            <a:ext cx="26466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D:\Google Drive\Experiments\MPI Experiments\Crossmodality Toolkit\Stimuli\Objects\Size-Triangles-H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0153"/>
            <a:ext cx="138928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84" y="4800600"/>
            <a:ext cx="1489645" cy="14896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47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Conditions and Tractability: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6 Configurations of Focal Domains (6 Conditions)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endParaRPr lang="en-US" sz="2400" dirty="0" smtClean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But there are lots of ways we could have done this!</a:t>
            </a:r>
          </a:p>
          <a:p>
            <a:endParaRPr lang="en-US" sz="2400" dirty="0" smtClean="0">
              <a:latin typeface="Bodoni MT" panose="02070603080606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53" y="2410100"/>
            <a:ext cx="7759051" cy="159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64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Variables: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Data Aggregation: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Aggregated per Participant by Comparison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Control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There are no control groups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96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Pilot data produced many significant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results (108 of 186 comparisons significant). 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06" y="2971800"/>
            <a:ext cx="58031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Effect size of lowest significant result was 0.34 with 30 participants (of 60 collected) making that comparison at least once.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Assuming we want 90% Power at an alpha level that is corrected for the large number of comparisons we will make (</a:t>
            </a:r>
            <a:r>
              <a:rPr lang="el-GR" sz="2000" dirty="0">
                <a:solidFill>
                  <a:schemeClr val="accent5">
                    <a:lumMod val="75000"/>
                  </a:schemeClr>
                </a:solidFill>
              </a:rPr>
              <a:t>α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 = 0.00054), we should need 200 observations (400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With our corrected p-value, and 100 observations (200 participants), we have a power of ~44%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39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Sample Size Rationale: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But this is just our *lowest* effect size we are interested in- the pilot suggests that most effect sizes are far larger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The average number of participants required based on the data collected from our pilot suggests N= 83 (166 participants)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That is a number we can shoot for!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80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Exclusion Policy: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Pilot Data: 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1- Failing attention checks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2- RTs too fast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Bodoni MT" panose="02070603080606020203" pitchFamily="18" charset="0"/>
              </a:rPr>
              <a:t>3- Not trying (e.g. clicking same button on every trial)</a:t>
            </a: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08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Data Collection Plan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Phase 1- Pilot Data- Collected and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2- Affect-Centric Data- Collected, not </a:t>
            </a:r>
            <a:r>
              <a:rPr lang="en-US" sz="2400" dirty="0" err="1" smtClean="0">
                <a:latin typeface="Bodoni MT" panose="02070603080606020203" pitchFamily="18" charset="0"/>
              </a:rPr>
              <a:t>Analysed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3- Main Experiment- Not Collected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Phase 4- “Linguistic” Experiment- Not Collected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Final Product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6701459" cy="41912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rgbClr val="FFC000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4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91618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91618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72943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048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7400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66925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37" y="4953000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The </a:t>
            </a:r>
            <a:r>
              <a:rPr lang="en-US" sz="4000" dirty="0" err="1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Crossmodality</a:t>
            </a:r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 Toolkit</a:t>
            </a:r>
            <a: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  <a:t/>
            </a:r>
            <a:br>
              <a:rPr lang="en-US" sz="2400" dirty="0" smtClean="0">
                <a:solidFill>
                  <a:srgbClr val="225C6C"/>
                </a:solidFill>
                <a:latin typeface="Bodoni MT" panose="02070603080606020203" pitchFamily="18" charset="0"/>
              </a:rPr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11" y="1965759"/>
            <a:ext cx="5535489" cy="45112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73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Types of Preregistration</a:t>
            </a: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prior to creation of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any human observation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accessing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Registration prior to analysis of the data </a:t>
            </a:r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Bodoni MT" panose="02070603080606020203" pitchFamily="18" charset="0"/>
              </a:rPr>
              <a:t>Registration following analysis of the data </a:t>
            </a:r>
            <a:endParaRPr lang="en-US" sz="3200" dirty="0">
              <a:solidFill>
                <a:srgbClr val="00B050"/>
              </a:solidFill>
              <a:latin typeface="Bodoni MT" panose="02070603080606020203" pitchFamily="18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4" y="0"/>
            <a:ext cx="1142999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525" y="0"/>
            <a:ext cx="1143000" cy="6858000"/>
          </a:xfrm>
          <a:prstGeom prst="rect">
            <a:avLst/>
          </a:prstGeom>
          <a:solidFill>
            <a:srgbClr val="2B75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475" y="0"/>
            <a:ext cx="8010525" cy="1143000"/>
          </a:xfrm>
          <a:prstGeom prst="rect">
            <a:avLst/>
          </a:prstGeom>
          <a:solidFill>
            <a:srgbClr val="73BED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Copperplate Gothic Light" panose="020E0507020206020404" pitchFamily="34" charset="0"/>
              </a:rPr>
              <a:t>Set-Up and Experimental Basics</a:t>
            </a:r>
            <a:endParaRPr lang="en-US" sz="3000" dirty="0" smtClean="0">
              <a:latin typeface="Copperplate Gothic Light" panose="020E05070202060204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8358" y="1143000"/>
            <a:ext cx="7995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1A4652"/>
                </a:solidFill>
                <a:latin typeface="Tw Cen MT Condensed Extra Bold" panose="020B0803020202020204" pitchFamily="34" charset="0"/>
              </a:rPr>
              <a:t>Research Questions: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225C6C"/>
              </a:solidFill>
              <a:latin typeface="Bodoni MT" panose="02070603080606020203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4883"/>
            <a:ext cx="1157883" cy="11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8358" y="1814929"/>
            <a:ext cx="7995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1- What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do we have?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2- How strong are they?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>
                <a:latin typeface="Bodoni MT" panose="02070603080606020203" pitchFamily="18" charset="0"/>
              </a:rPr>
              <a:t>3</a:t>
            </a:r>
            <a:r>
              <a:rPr lang="en-US" sz="2400" dirty="0" smtClean="0">
                <a:latin typeface="Bodoni MT" panose="02070603080606020203" pitchFamily="18" charset="0"/>
              </a:rPr>
              <a:t>- How are they related to each other?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4- What explains the large number of such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5- How well do current overarching theories account for the number and strength of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biases?</a:t>
            </a:r>
          </a:p>
          <a:p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6- Are </a:t>
            </a:r>
            <a:r>
              <a:rPr lang="en-US" sz="2400" dirty="0" err="1" smtClean="0">
                <a:latin typeface="Bodoni MT" panose="02070603080606020203" pitchFamily="18" charset="0"/>
              </a:rPr>
              <a:t>crossmodal</a:t>
            </a:r>
            <a:r>
              <a:rPr lang="en-US" sz="2400" dirty="0" smtClean="0">
                <a:latin typeface="Bodoni MT" panose="02070603080606020203" pitchFamily="18" charset="0"/>
              </a:rPr>
              <a:t> biases universal (shared by humans </a:t>
            </a:r>
            <a:r>
              <a:rPr lang="en-US" sz="2400" dirty="0" err="1" smtClean="0">
                <a:latin typeface="Bodoni MT" panose="02070603080606020203" pitchFamily="18" charset="0"/>
              </a:rPr>
              <a:t>crossculturally</a:t>
            </a:r>
            <a:r>
              <a:rPr lang="en-US" sz="2400" dirty="0" smtClean="0">
                <a:latin typeface="Bodoni MT" panose="02070603080606020203" pitchFamily="18" charset="0"/>
              </a:rPr>
              <a:t>/</a:t>
            </a:r>
            <a:r>
              <a:rPr lang="en-US" sz="2400" dirty="0" err="1" smtClean="0">
                <a:latin typeface="Bodoni MT" panose="02070603080606020203" pitchFamily="18" charset="0"/>
              </a:rPr>
              <a:t>crosslinguistically</a:t>
            </a:r>
            <a:r>
              <a:rPr lang="en-US" sz="2400" dirty="0" smtClean="0">
                <a:latin typeface="Bodoni MT" panose="02070603080606020203" pitchFamily="18" charset="0"/>
              </a:rPr>
              <a:t>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3155" y="1143000"/>
            <a:ext cx="1146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Contents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Examples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Research Qs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Hypotheses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Mediation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Data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Variables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Stimuli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Conditions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Sample Size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Plan</a:t>
            </a:r>
            <a:endParaRPr lang="en-US" sz="2000" u="sng" dirty="0" smtClean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39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12764</TotalTime>
  <Words>1516</Words>
  <Application>Microsoft Office PowerPoint</Application>
  <PresentationFormat>On-screen Show (4:3)</PresentationFormat>
  <Paragraphs>719</Paragraphs>
  <Slides>37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Aharoni</vt:lpstr>
      <vt:lpstr>Arial</vt:lpstr>
      <vt:lpstr>Bodoni MT</vt:lpstr>
      <vt:lpstr>Calibri</vt:lpstr>
      <vt:lpstr>Copperplate Gothic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Nielsen</dc:creator>
  <cp:lastModifiedBy>Alan Nielsen</cp:lastModifiedBy>
  <cp:revision>500</cp:revision>
  <dcterms:created xsi:type="dcterms:W3CDTF">2016-11-28T08:29:21Z</dcterms:created>
  <dcterms:modified xsi:type="dcterms:W3CDTF">2017-09-20T08:28:33Z</dcterms:modified>
</cp:coreProperties>
</file>