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579" r:id="rId2"/>
    <p:sldId id="582" r:id="rId3"/>
    <p:sldId id="583" r:id="rId4"/>
    <p:sldId id="585" r:id="rId5"/>
    <p:sldId id="699" r:id="rId6"/>
    <p:sldId id="700" r:id="rId7"/>
    <p:sldId id="709" r:id="rId8"/>
    <p:sldId id="586" r:id="rId9"/>
    <p:sldId id="592" r:id="rId10"/>
    <p:sldId id="705" r:id="rId11"/>
    <p:sldId id="706" r:id="rId12"/>
    <p:sldId id="708" r:id="rId13"/>
    <p:sldId id="69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43" autoAdjust="0"/>
  </p:normalViewPr>
  <p:slideViewPr>
    <p:cSldViewPr>
      <p:cViewPr varScale="1">
        <p:scale>
          <a:sx n="115" d="100"/>
          <a:sy n="115" d="100"/>
        </p:scale>
        <p:origin x="97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447B7-3842-4E13-87B6-FD4D3D89C064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C8EEA-74A8-4442-8787-4D2C06DFD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5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39386-73F4-42D5-984C-166A258F6A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16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39386-73F4-42D5-984C-166A258F6A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63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39386-73F4-42D5-984C-166A258F6A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76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39386-73F4-42D5-984C-166A258F6A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2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39386-73F4-42D5-984C-166A258F6A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91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39386-73F4-42D5-984C-166A258F6A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27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39386-73F4-42D5-984C-166A258F6A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72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39386-73F4-42D5-984C-166A258F6A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98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39386-73F4-42D5-984C-166A258F6A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32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39386-73F4-42D5-984C-166A258F6A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2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39386-73F4-42D5-984C-166A258F6A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47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39386-73F4-42D5-984C-166A258F6A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2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EF79-44EB-4DC2-903C-A957A659D9D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41AC-DF31-4CB3-AEDC-8315E5D1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4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EF79-44EB-4DC2-903C-A957A659D9D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41AC-DF31-4CB3-AEDC-8315E5D1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1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EF79-44EB-4DC2-903C-A957A659D9D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41AC-DF31-4CB3-AEDC-8315E5D1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0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EF79-44EB-4DC2-903C-A957A659D9D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41AC-DF31-4CB3-AEDC-8315E5D1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EF79-44EB-4DC2-903C-A957A659D9D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41AC-DF31-4CB3-AEDC-8315E5D1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4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EF79-44EB-4DC2-903C-A957A659D9D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41AC-DF31-4CB3-AEDC-8315E5D1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2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EF79-44EB-4DC2-903C-A957A659D9D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41AC-DF31-4CB3-AEDC-8315E5D1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0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EF79-44EB-4DC2-903C-A957A659D9D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41AC-DF31-4CB3-AEDC-8315E5D1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6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EF79-44EB-4DC2-903C-A957A659D9D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41AC-DF31-4CB3-AEDC-8315E5D1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9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EF79-44EB-4DC2-903C-A957A659D9D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41AC-DF31-4CB3-AEDC-8315E5D1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82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EF79-44EB-4DC2-903C-A957A659D9D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41AC-DF31-4CB3-AEDC-8315E5D1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5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FEF79-44EB-4DC2-903C-A957A659D9D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841AC-DF31-4CB3-AEDC-8315E5D1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4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Introduction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Summer Tutorial in Empiricism:</a:t>
            </a:r>
          </a:p>
          <a:p>
            <a:pPr algn="ctr"/>
            <a:r>
              <a:rPr lang="en-US" sz="3200" dirty="0" smtClean="0">
                <a:solidFill>
                  <a:srgbClr val="FFC000"/>
                </a:solidFill>
                <a:latin typeface="Tw Cen MT Condensed Extra Bold" panose="020B0803020202020204" pitchFamily="34" charset="0"/>
              </a:rPr>
              <a:t>Practical Help for Experimental Novices</a:t>
            </a:r>
          </a:p>
          <a:p>
            <a:pPr algn="ctr"/>
            <a:endParaRPr lang="en-US" sz="2400" dirty="0" smtClean="0">
              <a:solidFill>
                <a:srgbClr val="225C6C"/>
              </a:solidFill>
              <a:latin typeface="Bodoni MT" panose="02070603080606020203" pitchFamily="18" charset="0"/>
            </a:endParaRPr>
          </a:p>
          <a:p>
            <a:pPr algn="ctr"/>
            <a:r>
              <a:rPr lang="en-US" sz="2400" dirty="0" err="1" smtClean="0">
                <a:solidFill>
                  <a:srgbClr val="225C6C"/>
                </a:solidFill>
                <a:latin typeface="Bodoni MT" panose="02070603080606020203" pitchFamily="18" charset="0"/>
              </a:rPr>
              <a:t>LEvInSoN</a:t>
            </a:r>
            <a:r>
              <a:rPr lang="en-US" sz="2400" dirty="0" smtClean="0">
                <a:solidFill>
                  <a:srgbClr val="225C6C"/>
                </a:solidFill>
                <a:latin typeface="Bodoni MT" panose="02070603080606020203" pitchFamily="18" charset="0"/>
              </a:rPr>
              <a:t> Group - Language and Cognition Department</a:t>
            </a:r>
            <a:br>
              <a:rPr lang="en-US" sz="2400" dirty="0" smtClean="0">
                <a:solidFill>
                  <a:srgbClr val="225C6C"/>
                </a:solidFill>
                <a:latin typeface="Bodoni MT" panose="02070603080606020203" pitchFamily="18" charset="0"/>
              </a:rPr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13155" y="1143000"/>
            <a:ext cx="11466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Intro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Boom!</a:t>
            </a:r>
            <a:endParaRPr lang="en-US" sz="1400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Questions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Explanations</a:t>
            </a:r>
            <a:endParaRPr lang="en-US" sz="1400" dirty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9737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Need To Know</a:t>
            </a:r>
            <a:endParaRPr lang="en-US" sz="2400" dirty="0">
              <a:latin typeface="Copperplate Gothic Light" panose="020E0507020206020404" pitchFamily="34" charset="0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148358" y="1140674"/>
            <a:ext cx="7995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What we need to know: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8358" y="1814929"/>
            <a:ext cx="799564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1- What mechanism(s) underpin </a:t>
            </a:r>
            <a:r>
              <a:rPr lang="en-US" sz="2400" dirty="0" smtClean="0">
                <a:latin typeface="Bodoni MT" panose="02070603080606020203" pitchFamily="18" charset="0"/>
              </a:rPr>
              <a:t>iconic </a:t>
            </a:r>
            <a:r>
              <a:rPr lang="en-US" sz="2400" dirty="0" smtClean="0">
                <a:latin typeface="Bodoni MT" panose="02070603080606020203" pitchFamily="18" charset="0"/>
              </a:rPr>
              <a:t>biases?</a:t>
            </a:r>
          </a:p>
          <a:p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2- To what degree are those biases shared between individuals?</a:t>
            </a:r>
          </a:p>
          <a:p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>
                <a:latin typeface="Bodoni MT" panose="02070603080606020203" pitchFamily="18" charset="0"/>
              </a:rPr>
              <a:t>3</a:t>
            </a:r>
            <a:r>
              <a:rPr lang="en-US" sz="2400" dirty="0" smtClean="0">
                <a:latin typeface="Bodoni MT" panose="02070603080606020203" pitchFamily="18" charset="0"/>
              </a:rPr>
              <a:t>- To what degree are those biases shared between populations?</a:t>
            </a:r>
            <a:endParaRPr lang="en-US" sz="2800" dirty="0" smtClean="0">
              <a:latin typeface="Bodoni MT" panose="02070603080606020203" pitchFamily="18" charset="0"/>
            </a:endParaRPr>
          </a:p>
          <a:p>
            <a:pPr algn="ctr"/>
            <a:endParaRPr lang="en-US" sz="2800" b="1" dirty="0">
              <a:latin typeface="Bodoni MT" panose="02070603080606020203" pitchFamily="18" charset="0"/>
            </a:endParaRPr>
          </a:p>
          <a:p>
            <a:endParaRPr lang="en-US" sz="2400" dirty="0" smtClean="0">
              <a:latin typeface="Bodoni MT" panose="02070603080606020203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13155" y="1143000"/>
            <a:ext cx="11466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Intro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Boom!</a:t>
            </a:r>
            <a:endParaRPr lang="en-US" sz="1400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Questions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Explanations</a:t>
            </a:r>
            <a:endParaRPr lang="en-US" sz="1400" dirty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5407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Goals</a:t>
            </a:r>
            <a:endParaRPr lang="en-US" sz="2400" dirty="0">
              <a:latin typeface="Copperplate Gothic Light" panose="020E0507020206020404" pitchFamily="34" charset="0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148358" y="1140674"/>
            <a:ext cx="7995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A sensible starting point: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8358" y="1814929"/>
            <a:ext cx="799564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1- What biases do we have?</a:t>
            </a:r>
          </a:p>
          <a:p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2- How strong are they?</a:t>
            </a:r>
          </a:p>
          <a:p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>
                <a:latin typeface="Bodoni MT" panose="02070603080606020203" pitchFamily="18" charset="0"/>
              </a:rPr>
              <a:t>3</a:t>
            </a:r>
            <a:r>
              <a:rPr lang="en-US" sz="2400" dirty="0" smtClean="0">
                <a:latin typeface="Bodoni MT" panose="02070603080606020203" pitchFamily="18" charset="0"/>
              </a:rPr>
              <a:t>- How are they related to each other?</a:t>
            </a:r>
            <a:endParaRPr lang="en-US" sz="2800" dirty="0" smtClean="0">
              <a:latin typeface="Bodoni MT" panose="02070603080606020203" pitchFamily="18" charset="0"/>
            </a:endParaRPr>
          </a:p>
          <a:p>
            <a:pPr algn="ctr"/>
            <a:endParaRPr lang="en-US" sz="2800" b="1" dirty="0">
              <a:latin typeface="Bodoni MT" panose="02070603080606020203" pitchFamily="18" charset="0"/>
            </a:endParaRPr>
          </a:p>
          <a:p>
            <a:endParaRPr lang="en-US" sz="2400" dirty="0" smtClean="0">
              <a:latin typeface="Bodoni MT" panose="02070603080606020203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-13155" y="1143000"/>
            <a:ext cx="11466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Intro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Boom!</a:t>
            </a:r>
            <a:endParaRPr lang="en-US" sz="1400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Questions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Explanations</a:t>
            </a:r>
            <a:endParaRPr lang="en-US" sz="1400" dirty="0">
              <a:solidFill>
                <a:srgbClr val="FFC000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0512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latin typeface="Copperplate Gothic Light" panose="020E0507020206020404" pitchFamily="34" charset="0"/>
              </a:rPr>
              <a:t>Crossmodal</a:t>
            </a:r>
            <a:r>
              <a:rPr lang="en-US" sz="4000" dirty="0" smtClean="0">
                <a:latin typeface="Copperplate Gothic Light" panose="020E0507020206020404" pitchFamily="34" charset="0"/>
              </a:rPr>
              <a:t> Biases</a:t>
            </a:r>
            <a:endParaRPr lang="en-US" sz="2400" dirty="0">
              <a:latin typeface="Copperplate Gothic Light" panose="020E0507020206020404" pitchFamily="34" charset="0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133474" y="1140674"/>
            <a:ext cx="8010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A Network of </a:t>
            </a:r>
            <a:r>
              <a:rPr lang="en-US" sz="3200" dirty="0" err="1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Crossmodal</a:t>
            </a:r>
            <a:r>
              <a:rPr lang="en-US" sz="32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 Biases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9311" y="1965759"/>
            <a:ext cx="5535489" cy="451124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-13155" y="1143000"/>
            <a:ext cx="11466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Intro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Boom!</a:t>
            </a:r>
            <a:endParaRPr lang="en-US" sz="1400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Questions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Explanations</a:t>
            </a:r>
            <a:endParaRPr lang="en-US" sz="1400" dirty="0">
              <a:solidFill>
                <a:srgbClr val="FFC000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1838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Questions?</a:t>
            </a:r>
            <a:endParaRPr lang="en-US" sz="2400" dirty="0">
              <a:latin typeface="Copperplate Gothic Light" panose="020E0507020206020404" pitchFamily="34" charset="0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33474" y="2895600"/>
            <a:ext cx="80105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Have you got any?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13155" y="1143000"/>
            <a:ext cx="11466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Intro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Boom!</a:t>
            </a:r>
            <a:endParaRPr lang="en-US" sz="1400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Questions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Explanations</a:t>
            </a:r>
            <a:endParaRPr lang="en-US" sz="1400" dirty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8573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Introduction</a:t>
            </a:r>
            <a:endParaRPr lang="en-US" sz="2400" dirty="0">
              <a:latin typeface="Copperplate Gothic Light" panose="020E0507020206020404" pitchFamily="34" charset="0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3155191" y="5483876"/>
            <a:ext cx="3967089" cy="1479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  <a:latin typeface="Bodoni MT" pitchFamily="16" charset="0"/>
              </a:rPr>
              <a:t>Ferdinand de </a:t>
            </a:r>
            <a:r>
              <a:rPr lang="en-US" sz="2400" dirty="0" smtClean="0">
                <a:solidFill>
                  <a:srgbClr val="000000"/>
                </a:solidFill>
                <a:latin typeface="Bodoni MT" pitchFamily="16" charset="0"/>
              </a:rPr>
              <a:t>Saussure-</a:t>
            </a:r>
            <a:endParaRPr lang="en-US" sz="2400" dirty="0">
              <a:solidFill>
                <a:srgbClr val="000000"/>
              </a:solidFill>
              <a:latin typeface="Bodoni MT" pitchFamily="16" charset="0"/>
            </a:endParaRPr>
          </a:p>
          <a:p>
            <a:pPr algn="ctr"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  <a:latin typeface="Bodoni MT" pitchFamily="16" charset="0"/>
              </a:rPr>
              <a:t>Father of Modern Linguistics</a:t>
            </a:r>
          </a:p>
          <a:p>
            <a:pPr algn="ctr">
              <a:buClrTx/>
              <a:buFontTx/>
              <a:buNone/>
            </a:pPr>
            <a:r>
              <a:rPr lang="en-US" sz="2400" b="1" i="1" dirty="0">
                <a:solidFill>
                  <a:srgbClr val="000000"/>
                </a:solidFill>
                <a:latin typeface="Bodoni MT" pitchFamily="16" charset="0"/>
              </a:rPr>
              <a:t>“The symbol is arbitrary”</a:t>
            </a:r>
          </a:p>
          <a:p>
            <a:pPr>
              <a:buClrTx/>
              <a:buFontTx/>
              <a:buNone/>
            </a:pPr>
            <a:endParaRPr lang="en-US" i="1" dirty="0">
              <a:solidFill>
                <a:srgbClr val="000000"/>
              </a:solidFill>
              <a:latin typeface="Bodoni MT" pitchFamily="16" charset="0"/>
            </a:endParaRP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3155190" y="1524000"/>
            <a:ext cx="3967089" cy="3827703"/>
          </a:xfrm>
          <a:prstGeom prst="rect">
            <a:avLst/>
          </a:prstGeom>
          <a:blipFill dpi="0" rotWithShape="1">
            <a:blip r:embed="rId4">
              <a:alphaModFix amt="8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-13155" y="1143000"/>
            <a:ext cx="11466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Intro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Boom!</a:t>
            </a:r>
            <a:endParaRPr lang="en-US" sz="1400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Questions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Explanations</a:t>
            </a:r>
          </a:p>
        </p:txBody>
      </p:sp>
    </p:spTree>
    <p:extLst>
      <p:ext uri="{BB962C8B-B14F-4D97-AF65-F5344CB8AC3E}">
        <p14:creationId xmlns:p14="http://schemas.microsoft.com/office/powerpoint/2010/main" val="284081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Introduction</a:t>
            </a:r>
            <a:endParaRPr lang="en-US" sz="2400" dirty="0">
              <a:latin typeface="Copperplate Gothic Light" panose="020E0507020206020404" pitchFamily="34" charset="0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148358" y="1140674"/>
            <a:ext cx="7995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Language is Arbitrary</a:t>
            </a:r>
          </a:p>
        </p:txBody>
      </p:sp>
      <p:pic>
        <p:nvPicPr>
          <p:cNvPr id="4098" name="Picture 2" descr="https://pbs.twimg.com/media/DF6bMMIXkAAOf2Q.jpg:larg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818181"/>
              </a:clrFrom>
              <a:clrTo>
                <a:srgbClr val="81818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78039"/>
            <a:ext cx="5238499" cy="525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-13155" y="1143000"/>
            <a:ext cx="11466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Intro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Boom!</a:t>
            </a:r>
            <a:endParaRPr lang="en-US" sz="1400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Questions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Explanations</a:t>
            </a:r>
            <a:endParaRPr lang="en-US" sz="1400" dirty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0640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Introduction</a:t>
            </a:r>
            <a:endParaRPr lang="en-US" sz="2400" dirty="0">
              <a:latin typeface="Copperplate Gothic Light" panose="020E0507020206020404" pitchFamily="34" charset="0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148358" y="1140674"/>
            <a:ext cx="7995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Language is Not Arbitrary</a:t>
            </a:r>
          </a:p>
        </p:txBody>
      </p:sp>
      <p:sp>
        <p:nvSpPr>
          <p:cNvPr id="15" name="TextBox 62"/>
          <p:cNvSpPr txBox="1">
            <a:spLocks noChangeArrowheads="1"/>
          </p:cNvSpPr>
          <p:nvPr/>
        </p:nvSpPr>
        <p:spPr bwMode="auto">
          <a:xfrm>
            <a:off x="1133474" y="1692057"/>
            <a:ext cx="8010525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Bodoni MT" pitchFamily="18" charset="0"/>
              </a:rPr>
              <a:t>Iconicity</a:t>
            </a:r>
          </a:p>
          <a:p>
            <a:pPr eaLnBrk="1" hangingPunct="1"/>
            <a:endParaRPr lang="en-US" sz="2400" b="1" dirty="0" smtClean="0">
              <a:solidFill>
                <a:schemeClr val="tx2">
                  <a:lumMod val="75000"/>
                </a:schemeClr>
              </a:solidFill>
              <a:latin typeface="Bodoni MT" pitchFamily="18" charset="0"/>
            </a:endParaRPr>
          </a:p>
          <a:p>
            <a:r>
              <a:rPr lang="en-US" sz="2400" i="1" dirty="0">
                <a:latin typeface="Bodoni MT" panose="02070603080606020203" pitchFamily="18" charset="0"/>
              </a:rPr>
              <a:t>Any connection between some feature of a word’s meaning and a feature of its representation</a:t>
            </a:r>
          </a:p>
          <a:p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>
                <a:latin typeface="Bodoni MT" panose="02070603080606020203" pitchFamily="18" charset="0"/>
              </a:rPr>
              <a:t>e.g. Onomatopoeia</a:t>
            </a:r>
          </a:p>
          <a:p>
            <a:pPr eaLnBrk="1" hangingPunct="1"/>
            <a:endParaRPr lang="en-US" sz="2400" b="1" dirty="0">
              <a:solidFill>
                <a:schemeClr val="tx2">
                  <a:lumMod val="75000"/>
                </a:schemeClr>
              </a:solidFill>
              <a:latin typeface="Bodoni MT" pitchFamily="18" charset="0"/>
            </a:endParaRPr>
          </a:p>
          <a:p>
            <a:pPr eaLnBrk="1" hangingPunct="1"/>
            <a:endParaRPr lang="en-US" sz="2400" b="1" dirty="0">
              <a:solidFill>
                <a:schemeClr val="tx2">
                  <a:lumMod val="75000"/>
                </a:schemeClr>
              </a:solidFill>
              <a:latin typeface="Bodoni MT" pitchFamily="18" charset="0"/>
            </a:endParaRP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5638800" y="3482102"/>
            <a:ext cx="3200400" cy="3200400"/>
          </a:xfrm>
          <a:prstGeom prst="rect">
            <a:avLst/>
          </a:prstGeom>
          <a:blipFill dpi="0" rotWithShape="1">
            <a:blip r:embed="rId4">
              <a:alphaModFix amt="8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-13155" y="1143000"/>
            <a:ext cx="11466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Intro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Boom!</a:t>
            </a:r>
            <a:endParaRPr lang="en-US" sz="1400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Questions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Explanations</a:t>
            </a:r>
            <a:endParaRPr lang="en-US" sz="1400" dirty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6330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Introduction</a:t>
            </a:r>
            <a:endParaRPr lang="en-US" sz="2400" dirty="0">
              <a:latin typeface="Copperplate Gothic Light" panose="020E0507020206020404" pitchFamily="34" charset="0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148358" y="1140674"/>
            <a:ext cx="7995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The Iconicity Boom</a:t>
            </a:r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1371600" y="1752600"/>
            <a:ext cx="7543800" cy="4495800"/>
          </a:xfrm>
          <a:prstGeom prst="rect">
            <a:avLst/>
          </a:prstGeom>
          <a:blipFill dpi="0" rotWithShape="1">
            <a:blip r:embed="rId4">
              <a:alphaModFix amt="8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-13155" y="1143000"/>
            <a:ext cx="11466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Intro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Boom!</a:t>
            </a:r>
            <a:endParaRPr lang="en-US" sz="1400" dirty="0" smtClean="0">
              <a:solidFill>
                <a:srgbClr val="FFC000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Questions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Explanations</a:t>
            </a:r>
            <a:endParaRPr lang="en-US" sz="1400" dirty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3727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Introduction</a:t>
            </a:r>
            <a:endParaRPr lang="en-US" sz="2400" dirty="0">
              <a:latin typeface="Copperplate Gothic Light" panose="020E0507020206020404" pitchFamily="34" charset="0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148358" y="1140674"/>
            <a:ext cx="7995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The Iconicity Boom</a:t>
            </a:r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1371600" y="1752600"/>
            <a:ext cx="7543800" cy="4495800"/>
          </a:xfrm>
          <a:prstGeom prst="rect">
            <a:avLst/>
          </a:prstGeom>
          <a:blipFill dpi="0" rotWithShape="1">
            <a:blip r:embed="rId4">
              <a:alphaModFix amt="8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-13155" y="1143000"/>
            <a:ext cx="11466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Intro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Boom!</a:t>
            </a:r>
            <a:endParaRPr lang="en-US" sz="1400" dirty="0" smtClean="0">
              <a:solidFill>
                <a:srgbClr val="FFC000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Questions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Explanations</a:t>
            </a:r>
            <a:endParaRPr lang="en-US" sz="1400" dirty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9288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Terminology</a:t>
            </a:r>
            <a:endParaRPr lang="en-US" sz="2400" dirty="0">
              <a:latin typeface="Copperplate Gothic Light" panose="020E0507020206020404" pitchFamily="34" charset="0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148358" y="1140674"/>
            <a:ext cx="79956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The relationship between Iconicity and </a:t>
            </a:r>
            <a:r>
              <a:rPr lang="en-US" sz="3200" dirty="0" err="1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Crossmodality</a:t>
            </a:r>
            <a:endParaRPr lang="en-US" sz="3200" dirty="0" smtClean="0">
              <a:solidFill>
                <a:srgbClr val="1A4652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8358" y="2209800"/>
            <a:ext cx="799564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Why is ‘mil’ smaller than ‘mal’? Why is ‘</a:t>
            </a:r>
            <a:r>
              <a:rPr lang="en-US" sz="2400" dirty="0" err="1" smtClean="0">
                <a:latin typeface="Bodoni MT" panose="02070603080606020203" pitchFamily="18" charset="0"/>
              </a:rPr>
              <a:t>kiki</a:t>
            </a:r>
            <a:r>
              <a:rPr lang="en-US" sz="2400" dirty="0" smtClean="0">
                <a:latin typeface="Bodoni MT" panose="02070603080606020203" pitchFamily="18" charset="0"/>
              </a:rPr>
              <a:t>’ spikier than ‘</a:t>
            </a:r>
            <a:r>
              <a:rPr lang="en-US" sz="2400" dirty="0" err="1" smtClean="0">
                <a:latin typeface="Bodoni MT" panose="02070603080606020203" pitchFamily="18" charset="0"/>
              </a:rPr>
              <a:t>bouba</a:t>
            </a:r>
            <a:r>
              <a:rPr lang="en-US" sz="2400" dirty="0" smtClean="0">
                <a:latin typeface="Bodoni MT" panose="02070603080606020203" pitchFamily="18" charset="0"/>
              </a:rPr>
              <a:t>’?</a:t>
            </a:r>
          </a:p>
          <a:p>
            <a:endParaRPr lang="en-US" sz="2400" dirty="0">
              <a:latin typeface="Bodoni MT" panose="02070603080606020203" pitchFamily="18" charset="0"/>
            </a:endParaRPr>
          </a:p>
          <a:p>
            <a:endParaRPr lang="en-US" sz="2400" dirty="0" smtClean="0">
              <a:latin typeface="Bodoni MT" panose="02070603080606020203" pitchFamily="18" charset="0"/>
            </a:endParaRPr>
          </a:p>
          <a:p>
            <a:endParaRPr lang="en-US" sz="2400" dirty="0">
              <a:latin typeface="Bodoni MT" panose="02070603080606020203" pitchFamily="18" charset="0"/>
            </a:endParaRPr>
          </a:p>
          <a:p>
            <a:endParaRPr lang="en-US" sz="2400" dirty="0" smtClean="0">
              <a:latin typeface="Bodoni MT" panose="02070603080606020203" pitchFamily="18" charset="0"/>
            </a:endParaRPr>
          </a:p>
          <a:p>
            <a:endParaRPr lang="en-US" sz="2400" dirty="0">
              <a:latin typeface="Bodoni MT" panose="02070603080606020203" pitchFamily="18" charset="0"/>
            </a:endParaRPr>
          </a:p>
          <a:p>
            <a:endParaRPr lang="en-US" sz="2400" dirty="0" smtClean="0">
              <a:latin typeface="Bodoni MT" panose="02070603080606020203" pitchFamily="18" charset="0"/>
            </a:endParaRPr>
          </a:p>
          <a:p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Assumption: Iconicity is underpinned (at least partially) by </a:t>
            </a:r>
            <a:r>
              <a:rPr lang="en-US" sz="2400" dirty="0" err="1" smtClean="0">
                <a:latin typeface="Bodoni MT" panose="02070603080606020203" pitchFamily="18" charset="0"/>
              </a:rPr>
              <a:t>crossmodal</a:t>
            </a:r>
            <a:r>
              <a:rPr lang="en-US" sz="2400" dirty="0" smtClean="0">
                <a:latin typeface="Bodoni MT" panose="02070603080606020203" pitchFamily="18" charset="0"/>
              </a:rPr>
              <a:t> associations (generally)</a:t>
            </a:r>
            <a:endParaRPr lang="en-US" sz="2800" dirty="0" smtClean="0">
              <a:latin typeface="Bodoni MT" panose="02070603080606020203" pitchFamily="18" charset="0"/>
            </a:endParaRPr>
          </a:p>
          <a:p>
            <a:pPr algn="ctr"/>
            <a:endParaRPr lang="en-US" sz="2800" b="1" dirty="0">
              <a:latin typeface="Bodoni MT" panose="02070603080606020203" pitchFamily="18" charset="0"/>
            </a:endParaRPr>
          </a:p>
          <a:p>
            <a:endParaRPr lang="en-US" sz="2400" dirty="0" smtClean="0">
              <a:latin typeface="Bodoni MT" panose="020706030806060202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0458" y="3124200"/>
            <a:ext cx="7751142" cy="244861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-13155" y="1143000"/>
            <a:ext cx="11466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Intro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Boom!</a:t>
            </a:r>
            <a:endParaRPr lang="en-US" sz="1400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Questions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Explanations</a:t>
            </a:r>
            <a:endParaRPr lang="en-US" sz="1400" dirty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6359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Examples</a:t>
            </a:r>
            <a:endParaRPr lang="en-US" sz="2400" dirty="0">
              <a:latin typeface="Copperplate Gothic Light" panose="020E0507020206020404" pitchFamily="34" charset="0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148358" y="1140674"/>
            <a:ext cx="7995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Iconicity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514600" y="2078859"/>
            <a:ext cx="2296710" cy="2017954"/>
            <a:chOff x="3276600" y="2497574"/>
            <a:chExt cx="2296710" cy="201795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6600" y="2497574"/>
              <a:ext cx="2296710" cy="1388626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3823670" y="3684531"/>
              <a:ext cx="12025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 smtClean="0"/>
                <a:t>takete</a:t>
              </a:r>
              <a:endParaRPr lang="en-US" sz="2400" dirty="0" smtClean="0"/>
            </a:p>
            <a:p>
              <a:pPr algn="ctr"/>
              <a:r>
                <a:rPr lang="en-US" sz="2400" dirty="0" err="1" smtClean="0"/>
                <a:t>maluma</a:t>
              </a:r>
              <a:endParaRPr lang="en-US" sz="2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410200" y="2276860"/>
            <a:ext cx="2295525" cy="1819953"/>
            <a:chOff x="6172200" y="2695575"/>
            <a:chExt cx="2295525" cy="1819953"/>
          </a:xfrm>
        </p:grpSpPr>
        <p:sp>
          <p:nvSpPr>
            <p:cNvPr id="18" name="TextBox 17"/>
            <p:cNvSpPr txBox="1"/>
            <p:nvPr/>
          </p:nvSpPr>
          <p:spPr>
            <a:xfrm>
              <a:off x="6989584" y="3684531"/>
              <a:ext cx="64793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mil</a:t>
              </a:r>
            </a:p>
            <a:p>
              <a:pPr algn="ctr"/>
              <a:r>
                <a:rPr lang="en-US" sz="2400" dirty="0" smtClean="0"/>
                <a:t>mal</a:t>
              </a:r>
              <a:endParaRPr lang="en-US" sz="2400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172200" y="2695575"/>
              <a:ext cx="2295525" cy="1038225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4340831" y="4188653"/>
            <a:ext cx="1486845" cy="2243239"/>
            <a:chOff x="5102831" y="4607368"/>
            <a:chExt cx="1486845" cy="2243239"/>
          </a:xfrm>
        </p:grpSpPr>
        <p:sp>
          <p:nvSpPr>
            <p:cNvPr id="23" name="TextBox 22"/>
            <p:cNvSpPr txBox="1"/>
            <p:nvPr/>
          </p:nvSpPr>
          <p:spPr>
            <a:xfrm>
              <a:off x="5132226" y="6019610"/>
              <a:ext cx="145745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fuwafuwa</a:t>
              </a:r>
              <a:endParaRPr lang="en-US" sz="2400" dirty="0" smtClean="0"/>
            </a:p>
            <a:p>
              <a:pPr algn="ctr"/>
              <a:r>
                <a:rPr lang="en-US" sz="2400" dirty="0" err="1" smtClean="0"/>
                <a:t>korokoro</a:t>
              </a:r>
              <a:endParaRPr lang="en-US" sz="2400" dirty="0"/>
            </a:p>
          </p:txBody>
        </p:sp>
        <p:pic>
          <p:nvPicPr>
            <p:cNvPr id="24" name="Picture 8" descr="Image result for fluffy do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2831" y="4607368"/>
              <a:ext cx="1448745" cy="1369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extBox 21"/>
          <p:cNvSpPr txBox="1"/>
          <p:nvPr/>
        </p:nvSpPr>
        <p:spPr>
          <a:xfrm>
            <a:off x="-13155" y="1143000"/>
            <a:ext cx="11466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Intro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Boom!</a:t>
            </a:r>
            <a:endParaRPr lang="en-US" sz="1400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Questions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Explanations</a:t>
            </a:r>
            <a:endParaRPr lang="en-US" sz="1400" dirty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727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The Big Q</a:t>
            </a:r>
            <a:endParaRPr lang="en-US" sz="2400" dirty="0">
              <a:latin typeface="Copperplate Gothic Light" panose="020E0507020206020404" pitchFamily="34" charset="0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148358" y="1140674"/>
            <a:ext cx="7995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The Big Question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8358" y="1814929"/>
            <a:ext cx="799564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1- What function(s) does iconicity serve?</a:t>
            </a:r>
          </a:p>
          <a:p>
            <a:pPr algn="ctr"/>
            <a:endParaRPr lang="en-US" sz="2800" b="1" dirty="0">
              <a:latin typeface="Bodoni MT" panose="02070603080606020203" pitchFamily="18" charset="0"/>
            </a:endParaRPr>
          </a:p>
          <a:p>
            <a:endParaRPr lang="en-US" sz="2400" dirty="0" smtClean="0">
              <a:latin typeface="Bodoni MT" panose="02070603080606020203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13155" y="1143000"/>
            <a:ext cx="11466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Intro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Boom!</a:t>
            </a:r>
            <a:endParaRPr lang="en-US" sz="1400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Questions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Explanations</a:t>
            </a:r>
            <a:endParaRPr lang="en-US" sz="1400" dirty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0888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12608</TotalTime>
  <Words>317</Words>
  <Application>Microsoft Office PowerPoint</Application>
  <PresentationFormat>On-screen Show (4:3)</PresentationFormat>
  <Paragraphs>152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Microsoft YaHei</vt:lpstr>
      <vt:lpstr>ＭＳ Ｐゴシック</vt:lpstr>
      <vt:lpstr>Aharoni</vt:lpstr>
      <vt:lpstr>Arial</vt:lpstr>
      <vt:lpstr>Bodoni MT</vt:lpstr>
      <vt:lpstr>Calibri</vt:lpstr>
      <vt:lpstr>Copperplate Gothic Light</vt:lpstr>
      <vt:lpstr>Tw Cen MT Condensed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Nielsen</dc:creator>
  <cp:lastModifiedBy>Alan Nielsen</cp:lastModifiedBy>
  <cp:revision>465</cp:revision>
  <dcterms:created xsi:type="dcterms:W3CDTF">2016-11-28T08:29:21Z</dcterms:created>
  <dcterms:modified xsi:type="dcterms:W3CDTF">2017-09-19T16:54:07Z</dcterms:modified>
</cp:coreProperties>
</file>