
<file path=[Content_Types].xml><?xml version="1.0" encoding="utf-8"?>
<Types xmlns="http://schemas.openxmlformats.org/package/2006/content-types">
  <Default Extension="png" ContentType="image/png"/>
  <Default Extension="mp3" ContentType="audio/m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580" r:id="rId2"/>
    <p:sldId id="584" r:id="rId3"/>
    <p:sldId id="585" r:id="rId4"/>
    <p:sldId id="586" r:id="rId5"/>
    <p:sldId id="587" r:id="rId6"/>
    <p:sldId id="588" r:id="rId7"/>
    <p:sldId id="579" r:id="rId8"/>
    <p:sldId id="581" r:id="rId9"/>
    <p:sldId id="582" r:id="rId10"/>
    <p:sldId id="583" r:id="rId11"/>
    <p:sldId id="589" r:id="rId12"/>
    <p:sldId id="590" r:id="rId13"/>
    <p:sldId id="591" r:id="rId14"/>
    <p:sldId id="592" r:id="rId15"/>
    <p:sldId id="594" r:id="rId16"/>
    <p:sldId id="593" r:id="rId17"/>
    <p:sldId id="595" r:id="rId18"/>
    <p:sldId id="597" r:id="rId19"/>
    <p:sldId id="596" r:id="rId20"/>
    <p:sldId id="598" r:id="rId21"/>
    <p:sldId id="599" r:id="rId22"/>
    <p:sldId id="600" r:id="rId23"/>
    <p:sldId id="601" r:id="rId24"/>
    <p:sldId id="602" r:id="rId25"/>
    <p:sldId id="603" r:id="rId26"/>
    <p:sldId id="604" r:id="rId27"/>
    <p:sldId id="606" r:id="rId28"/>
    <p:sldId id="607" r:id="rId29"/>
    <p:sldId id="608" r:id="rId30"/>
    <p:sldId id="609" r:id="rId31"/>
    <p:sldId id="610" r:id="rId32"/>
    <p:sldId id="611" r:id="rId33"/>
    <p:sldId id="612" r:id="rId34"/>
    <p:sldId id="613" r:id="rId35"/>
    <p:sldId id="614" r:id="rId36"/>
    <p:sldId id="61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343" autoAdjust="0"/>
  </p:normalViewPr>
  <p:slideViewPr>
    <p:cSldViewPr>
      <p:cViewPr>
        <p:scale>
          <a:sx n="100" d="100"/>
          <a:sy n="100" d="100"/>
        </p:scale>
        <p:origin x="1602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447B7-3842-4E13-87B6-FD4D3D89C064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8EEA-74A8-4442-8787-4D2C06D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4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1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4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0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FEF79-44EB-4DC2-903C-A957A659D9D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4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11" Type="http://schemas.openxmlformats.org/officeDocument/2006/relationships/image" Target="../media/image5.png"/><Relationship Id="rId5" Type="http://schemas.microsoft.com/office/2007/relationships/media" Target="../media/media5.mp3"/><Relationship Id="rId10" Type="http://schemas.openxmlformats.org/officeDocument/2006/relationships/image" Target="../media/image2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5.png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3.mp3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media" Target="../media/media9.mp3"/><Relationship Id="rId7" Type="http://schemas.openxmlformats.org/officeDocument/2006/relationships/image" Target="../media/image5.png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9.mp3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media" Target="../media/media11.mp3"/><Relationship Id="rId7" Type="http://schemas.openxmlformats.org/officeDocument/2006/relationships/image" Target="../media/image5.png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11.mp3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gif"/><Relationship Id="rId3" Type="http://schemas.openxmlformats.org/officeDocument/2006/relationships/image" Target="../media/image38.gif"/><Relationship Id="rId7" Type="http://schemas.openxmlformats.org/officeDocument/2006/relationships/image" Target="../media/image4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gif"/><Relationship Id="rId5" Type="http://schemas.openxmlformats.org/officeDocument/2006/relationships/image" Target="../media/image39.gif"/><Relationship Id="rId10" Type="http://schemas.openxmlformats.org/officeDocument/2006/relationships/image" Target="../media/image43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4498513" y="36576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Affect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24000" y="36576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Color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2400" y="36576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Density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7000" y="22098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Size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498513" y="16764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Shape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30026" y="22098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Brightness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667000" y="51054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Speed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98513" y="56388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Pitch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30026" y="51054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Amplitude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9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Hypotheses: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1- </a:t>
            </a:r>
            <a:r>
              <a:rPr lang="en-US" sz="2400" dirty="0" smtClean="0">
                <a:latin typeface="Bodoni MT" panose="02070603080606020203" pitchFamily="18" charset="0"/>
              </a:rPr>
              <a:t>The majority of tested associations will be biased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2- Participants will show a clearer bias when asked to make the same judgement repeatedly (task demand)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3- Associations between emotion and other domains mediate other associations</a:t>
            </a:r>
            <a:endParaRPr lang="en-US" sz="2400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Mediation: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Are all biases “real”?</a:t>
            </a:r>
            <a:endParaRPr lang="en-US" sz="2400" dirty="0" smtClean="0">
              <a:latin typeface="Bodoni MT" panose="02070603080606020203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95800" y="23609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Affect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43200" y="44183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Color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248400" y="44183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Pitch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3913934" y="3531684"/>
            <a:ext cx="782732" cy="1087532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  <a:endCxn id="20" idx="5"/>
          </p:cNvCxnSpPr>
          <p:nvPr/>
        </p:nvCxnSpPr>
        <p:spPr>
          <a:xfrm flipH="1" flipV="1">
            <a:off x="5666534" y="3531684"/>
            <a:ext cx="782732" cy="1087532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1" idx="6"/>
          </p:cNvCxnSpPr>
          <p:nvPr/>
        </p:nvCxnSpPr>
        <p:spPr>
          <a:xfrm flipH="1">
            <a:off x="4114800" y="5104150"/>
            <a:ext cx="213360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2133600"/>
            <a:ext cx="1371600" cy="1371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05700" y="2496235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pic>
        <p:nvPicPr>
          <p:cNvPr id="4" name="Pitch-Tone-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077200" y="2514600"/>
            <a:ext cx="60960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34" y="2133600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914400" cy="9144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535011" y="2496235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533616"/>
            <a:ext cx="914400" cy="9144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067300" y="5667651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pic>
        <p:nvPicPr>
          <p:cNvPr id="30" name="Pitch-Tone-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638800" y="568601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3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5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596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  <p:bldLst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Mediation: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Are all biases “real”?</a:t>
            </a:r>
            <a:endParaRPr lang="en-US" sz="2400" dirty="0" smtClean="0">
              <a:latin typeface="Bodoni MT" panose="02070603080606020203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95800" y="23609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Affect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43200" y="44183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Shape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248400" y="44183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Brightness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3913934" y="3531684"/>
            <a:ext cx="782732" cy="1087532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  <a:endCxn id="20" idx="5"/>
          </p:cNvCxnSpPr>
          <p:nvPr/>
        </p:nvCxnSpPr>
        <p:spPr>
          <a:xfrm flipH="1" flipV="1">
            <a:off x="5666534" y="3531684"/>
            <a:ext cx="782732" cy="1087532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1" idx="6"/>
          </p:cNvCxnSpPr>
          <p:nvPr/>
        </p:nvCxnSpPr>
        <p:spPr>
          <a:xfrm flipH="1">
            <a:off x="4114800" y="5104150"/>
            <a:ext cx="213360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505700" y="2496235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2535011" y="2496235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sp>
        <p:nvSpPr>
          <p:cNvPr id="29" name="Rectangle 28"/>
          <p:cNvSpPr/>
          <p:nvPr/>
        </p:nvSpPr>
        <p:spPr>
          <a:xfrm>
            <a:off x="5067300" y="5667651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147058"/>
            <a:ext cx="1371600" cy="1371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42" y="2118483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26" y="2375658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66" y="5533616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43" y="5533616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17" y="23470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Data Collection Procedures: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Population: (nominally) U.S. Mechanical Turk Workers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Selection: Task Completion Rate, Attention Checks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Payment: $6 USD/</a:t>
            </a:r>
            <a:r>
              <a:rPr lang="en-US" sz="2400" dirty="0" err="1" smtClean="0">
                <a:latin typeface="Bodoni MT" panose="02070603080606020203" pitchFamily="18" charset="0"/>
              </a:rPr>
              <a:t>hr</a:t>
            </a:r>
            <a:endParaRPr lang="en-US" sz="2400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Variables: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Dependent Variables: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1- Response Direction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What do participants associate with what? This is a raw measure of simply how they respond on each trial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2- </a:t>
            </a:r>
            <a:r>
              <a:rPr lang="en-US" sz="2400" dirty="0">
                <a:latin typeface="Bodoni MT" panose="02070603080606020203" pitchFamily="18" charset="0"/>
              </a:rPr>
              <a:t>Response </a:t>
            </a:r>
            <a:r>
              <a:rPr lang="en-US" sz="2400" dirty="0" smtClean="0">
                <a:latin typeface="Bodoni MT" panose="02070603080606020203" pitchFamily="18" charset="0"/>
              </a:rPr>
              <a:t>Correctness</a:t>
            </a:r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There are a few sets of predictions that one could make about how participants will respond- which best accounts for the data?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3- Reaction Time</a:t>
            </a:r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We are unlikely to look at this, other than perhaps as a data exclusion criteria, but we include it anyway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Variables: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Manipulated Variables: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1- Comparisons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Participants will see stimuli from a large number of stimulus domains (9 in main experiment, 5 additional in planned follow-up)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Domains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1- Sound Domains: Pitch, Amplitude (Loudness), Noise</a:t>
            </a:r>
          </a:p>
          <a:p>
            <a:r>
              <a:rPr lang="en-US" sz="2400" dirty="0" smtClean="0">
                <a:latin typeface="Bodoni MT" panose="02070603080606020203" pitchFamily="18" charset="0"/>
              </a:rPr>
              <a:t>2- Object Domains: Shape, Size, Speed, Color, Brightness</a:t>
            </a:r>
          </a:p>
          <a:p>
            <a:r>
              <a:rPr lang="en-US" sz="2400" dirty="0" smtClean="0">
                <a:latin typeface="Bodoni MT" panose="02070603080606020203" pitchFamily="18" charset="0"/>
              </a:rPr>
              <a:t>3- “Affect” Domain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Sound Domains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752600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Four Sets of Tokens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0848" y="3135213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Hum</a:t>
            </a:r>
            <a:endParaRPr lang="en-US" dirty="0"/>
          </a:p>
        </p:txBody>
      </p:sp>
      <p:pic>
        <p:nvPicPr>
          <p:cNvPr id="5" name="Amp-Hum-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286000" y="2386975"/>
            <a:ext cx="609600" cy="609600"/>
          </a:xfrm>
          <a:prstGeom prst="rect">
            <a:avLst/>
          </a:prstGeom>
        </p:spPr>
      </p:pic>
      <p:pic>
        <p:nvPicPr>
          <p:cNvPr id="6" name="Amp-Pulse-L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7696200" y="2386975"/>
            <a:ext cx="609600" cy="609600"/>
          </a:xfrm>
          <a:prstGeom prst="rect">
            <a:avLst/>
          </a:prstGeom>
        </p:spPr>
      </p:pic>
      <p:pic>
        <p:nvPicPr>
          <p:cNvPr id="10" name="Amp-Tone-L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943600" y="2386975"/>
            <a:ext cx="609600" cy="609600"/>
          </a:xfrm>
          <a:prstGeom prst="rect">
            <a:avLst/>
          </a:prstGeom>
        </p:spPr>
      </p:pic>
      <p:pic>
        <p:nvPicPr>
          <p:cNvPr id="15" name="Amp-Piano-L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114800" y="2386975"/>
            <a:ext cx="609600" cy="609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969648" y="3135213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Piano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98448" y="3135213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Tone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51048" y="3100864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Pulse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3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5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59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59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59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Sound Domains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752600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Amplitude (Loudness)-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2" name="Amp-Hum-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655323" y="2362200"/>
            <a:ext cx="609600" cy="609600"/>
          </a:xfrm>
          <a:prstGeom prst="rect">
            <a:avLst/>
          </a:prstGeom>
        </p:spPr>
      </p:pic>
      <p:pic>
        <p:nvPicPr>
          <p:cNvPr id="3" name="Amp-Hum-L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8448" y="2413546"/>
            <a:ext cx="609600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0171" y="3023146"/>
            <a:ext cx="899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High (Loud)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53296" y="3075266"/>
            <a:ext cx="899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Low (Quiet)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5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59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Sound Domains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Pitch-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5371" y="3187749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High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48496" y="3239869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Low</a:t>
            </a:r>
            <a:endParaRPr lang="en-US" dirty="0"/>
          </a:p>
        </p:txBody>
      </p:sp>
      <p:pic>
        <p:nvPicPr>
          <p:cNvPr id="5" name="Pitch-Piano-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350523" y="2521312"/>
            <a:ext cx="609600" cy="609600"/>
          </a:xfrm>
          <a:prstGeom prst="rect">
            <a:avLst/>
          </a:prstGeom>
        </p:spPr>
      </p:pic>
      <p:pic>
        <p:nvPicPr>
          <p:cNvPr id="6" name="Pitch-Piano-L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493648" y="25268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5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59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22" name="Picture 2" descr="D:\Google Drive\Experiments\MPI Experiments\Crossmodality Toolkit\Stimuli\Objects\Brightness-Circles-H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264660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D:\Google Drive\Experiments\MPI Experiments\Crossmodality Toolkit\Stimuli\Objects\Brightness-Circles-L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264660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tch-Pulse-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752305" y="4800600"/>
            <a:ext cx="6096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777400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Sound Domains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Noise-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5371" y="3187749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High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48496" y="3239869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Low</a:t>
            </a:r>
            <a:endParaRPr lang="en-US" dirty="0"/>
          </a:p>
        </p:txBody>
      </p:sp>
      <p:pic>
        <p:nvPicPr>
          <p:cNvPr id="2" name="Noise-Hum-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350523" y="2578149"/>
            <a:ext cx="609600" cy="609600"/>
          </a:xfrm>
          <a:prstGeom prst="rect">
            <a:avLst/>
          </a:prstGeom>
        </p:spPr>
      </p:pic>
      <p:pic>
        <p:nvPicPr>
          <p:cNvPr id="3" name="Noise-Hum-L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493648" y="25838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59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59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Object Domains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Shape-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83" y="4216536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15" y="2362200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15" y="4187426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4" y="2362200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4" y="4212429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42" y="2376755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42" y="4216536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83" y="2362200"/>
            <a:ext cx="1371600" cy="13716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759601" y="2852037"/>
            <a:ext cx="86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Jagged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59601" y="471356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Curvy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Object Domains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Size-</a:t>
            </a:r>
            <a:r>
              <a:rPr lang="en-US" sz="2400" dirty="0" smtClean="0">
                <a:latin typeface="Bodoni MT" panose="02070603080606020203" pitchFamily="18" charset="0"/>
              </a:rPr>
              <a:t>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59601" y="2852037"/>
            <a:ext cx="743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Large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59601" y="471356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Small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55" y="4212429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78" y="2406460"/>
            <a:ext cx="137160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94" y="4212429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09" y="2411593"/>
            <a:ext cx="13716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09" y="4212429"/>
            <a:ext cx="1371600" cy="1371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4" y="2406460"/>
            <a:ext cx="13716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4" y="4212429"/>
            <a:ext cx="1371600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55" y="2346230"/>
            <a:ext cx="137446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5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Object Domains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Speed-</a:t>
            </a:r>
            <a:r>
              <a:rPr lang="en-US" sz="2400" dirty="0" smtClean="0">
                <a:latin typeface="Bodoni MT" panose="02070603080606020203" pitchFamily="18" charset="0"/>
              </a:rPr>
              <a:t>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59601" y="2852037"/>
            <a:ext cx="603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Fast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59601" y="4713563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Slow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01" y="2406460"/>
            <a:ext cx="1371600" cy="1371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01" y="4212429"/>
            <a:ext cx="1371600" cy="1371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05" y="2406460"/>
            <a:ext cx="1371600" cy="1371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05" y="4212429"/>
            <a:ext cx="1371600" cy="1371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828" y="2406460"/>
            <a:ext cx="1371600" cy="1371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09" y="4212429"/>
            <a:ext cx="1371600" cy="1371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10" y="2406460"/>
            <a:ext cx="1371600" cy="1371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10" y="421242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Object Domains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Brightness-</a:t>
            </a:r>
            <a:r>
              <a:rPr lang="en-US" sz="2400" dirty="0" smtClean="0">
                <a:latin typeface="Bodoni MT" panose="02070603080606020203" pitchFamily="18" charset="0"/>
              </a:rPr>
              <a:t>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59601" y="2852037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Bright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59601" y="4713563"/>
            <a:ext cx="679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Dark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85" y="2405003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8" y="4211179"/>
            <a:ext cx="137160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00" y="2405003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07" y="4207131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32" y="2405003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32" y="4207131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05" y="2350903"/>
            <a:ext cx="1374463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42" y="4207131"/>
            <a:ext cx="137446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2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Object Domains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Bodoni MT" panose="02070603080606020203" pitchFamily="18" charset="0"/>
              </a:rPr>
              <a:t>Colour</a:t>
            </a:r>
            <a:r>
              <a:rPr lang="en-US" sz="2400" dirty="0" smtClean="0">
                <a:latin typeface="Bodoni MT" panose="02070603080606020203" pitchFamily="18" charset="0"/>
              </a:rPr>
              <a:t>-</a:t>
            </a:r>
            <a:r>
              <a:rPr lang="en-US" sz="2400" dirty="0" smtClean="0">
                <a:latin typeface="Bodoni MT" panose="02070603080606020203" pitchFamily="18" charset="0"/>
              </a:rPr>
              <a:t>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47" y="4193951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8" y="4195826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04" y="2286000"/>
            <a:ext cx="1374463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04" y="4193951"/>
            <a:ext cx="1374463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47" y="2410763"/>
            <a:ext cx="1371600" cy="1371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95" y="2405003"/>
            <a:ext cx="13716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63" y="4207131"/>
            <a:ext cx="1371600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8" y="2405003"/>
            <a:ext cx="1371600" cy="13716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62838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Yellow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Blue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06295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Red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Yellow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49752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Red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Green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22004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Red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2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Affect Domain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81" y="2405003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81" y="4193951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22" y="2405003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22" y="4193951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63" y="2405003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63" y="4193951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06" y="2405003"/>
            <a:ext cx="1371600" cy="137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04" y="4193951"/>
            <a:ext cx="1371600" cy="13716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62838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Stressed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Calm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06295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Pleased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Disgusted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49752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Happy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Sad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22004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Excited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Bored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Variables: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Manipulated Variables: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1- Comparisons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Participants will see stimuli from a large number of stimulus domains (9 in main experiment, 5 additional in planned follow-up)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2- Conditions</a:t>
            </a:r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Not all participants will see all comparisons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Conditions and Tractability: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With 9 Domains, there are 72 Comparisons to be made (ignoring token sets)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At 4 trials/comparison (a minimal number), this would be 288 trials/participant – that’s too long (~45 minutes) for an online experiment</a:t>
            </a:r>
            <a:endParaRPr lang="en-US" sz="2000" dirty="0">
              <a:latin typeface="Bodoni MT" panose="020706030806060202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74" y="2739559"/>
            <a:ext cx="7564126" cy="21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8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6674" y="2971800"/>
            <a:ext cx="7564126" cy="22860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Conditions and Tractability: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The solution?</a:t>
            </a:r>
          </a:p>
          <a:p>
            <a:r>
              <a:rPr lang="en-US" sz="2400" dirty="0" smtClean="0">
                <a:latin typeface="Bodoni MT" panose="02070603080606020203" pitchFamily="18" charset="0"/>
              </a:rPr>
              <a:t>Query only a sample of associations for any given subject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Each participant makes 24 comparisons based on 3 “Focal Domains”</a:t>
            </a:r>
          </a:p>
          <a:p>
            <a:endParaRPr lang="en-US" sz="2400" dirty="0" smtClean="0">
              <a:latin typeface="Bodoni MT" panose="020706030806060202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09800" y="2739559"/>
            <a:ext cx="762000" cy="2108079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19600" y="2739559"/>
            <a:ext cx="762000" cy="2108079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56674" y="3581400"/>
            <a:ext cx="7564126" cy="24318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73683" y="2739559"/>
            <a:ext cx="762000" cy="2115369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62054" y="4633619"/>
            <a:ext cx="7558746" cy="214019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74" y="2739559"/>
            <a:ext cx="7564126" cy="21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3" name="Picture 2" descr="D:\Google Drive\Experiments\MPI Experiments\Crossmodality Toolkit\Stimuli\Objects\Size-Triangles-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155" y="1758553"/>
            <a:ext cx="264661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D:\Google Drive\Experiments\MPI Experiments\Crossmodality Toolkit\Stimuli\Objects\Size-Triangles-H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10153"/>
            <a:ext cx="138928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84" y="4800600"/>
            <a:ext cx="1489645" cy="148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Conditions and Tractability: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6 Configurations of Focal Domains (6 Conditions)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But there are lots of ways we could have done this!</a:t>
            </a:r>
          </a:p>
          <a:p>
            <a:endParaRPr lang="en-US" sz="2400" dirty="0" smtClean="0"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53" y="2410100"/>
            <a:ext cx="7759051" cy="15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4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Variables: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Data Aggregation: 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Aggregated per Participant by Comparison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Control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There are no control groups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Sample Size Rationale: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Pilot Data: 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Pilot data produced many significant results. Effect size of lowest significant result was 0.34 with 30 participants (of 60 collected) making that comparison at least once.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Assuming we want 90% Power at an alpha level that is corrected for the large number of comparisons we will make (</a:t>
            </a:r>
            <a:r>
              <a:rPr lang="el-GR" sz="2000" dirty="0" smtClean="0">
                <a:solidFill>
                  <a:schemeClr val="accent5">
                    <a:lumMod val="75000"/>
                  </a:schemeClr>
                </a:solidFill>
              </a:rPr>
              <a:t>α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 = 0.00054), we should need 200 observations (400 participants)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With our corrected p-value, and 100 observations (200 participants), we have a power of ~44%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Sample Size Rationale: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Pilot Data: 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But this is just our *lowest* effect size we are interested in- the pilot suggests that most effect sizes are far larger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The average number of participants required based on the data collected from our pilot suggests N= 83 (166 participants)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That is a number we can shoot for!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804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Data Exclusion Policy: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Pilot Data: 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1- Failing attention checks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2- RTs too fast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3- Not trying (e.g. clicking same button on every trial)</a:t>
            </a: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2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Data Collection Plan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Phase 1- Pilot Data- Collected and </a:t>
            </a:r>
            <a:r>
              <a:rPr lang="en-US" sz="2400" dirty="0" err="1" smtClean="0">
                <a:latin typeface="Bodoni MT" panose="02070603080606020203" pitchFamily="18" charset="0"/>
              </a:rPr>
              <a:t>Analysed</a:t>
            </a:r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Phase 2- Affect-Centric Data- Collected, not </a:t>
            </a:r>
            <a:r>
              <a:rPr lang="en-US" sz="2400" dirty="0" err="1" smtClean="0">
                <a:latin typeface="Bodoni MT" panose="02070603080606020203" pitchFamily="18" charset="0"/>
              </a:rPr>
              <a:t>Analysed</a:t>
            </a:r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Phase 3- Main Experiment- Not Collected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Phase 4- “Linguistic” Experiment- Not Collected</a:t>
            </a:r>
            <a:endParaRPr lang="en-US" sz="2000" dirty="0" smtClean="0"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6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Final Product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981200"/>
            <a:ext cx="6701459" cy="41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91618"/>
            <a:ext cx="27432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991618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97294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066925"/>
            <a:ext cx="27432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37" y="49530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311" y="1965759"/>
            <a:ext cx="5535489" cy="451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Types of Preregistration</a:t>
            </a: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creation of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any human observation of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accessing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analysis of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following analysis of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73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Types of Preregistration</a:t>
            </a:r>
          </a:p>
          <a:p>
            <a:r>
              <a:rPr lang="en-US" sz="2400" dirty="0">
                <a:solidFill>
                  <a:srgbClr val="00B050"/>
                </a:solidFill>
                <a:latin typeface="Bodoni MT" panose="02070603080606020203" pitchFamily="18" charset="0"/>
              </a:rPr>
              <a:t>Registration prior to creation of data </a:t>
            </a:r>
            <a:endParaRPr lang="en-US" sz="3200" dirty="0">
              <a:solidFill>
                <a:srgbClr val="00B050"/>
              </a:solidFill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any human observation of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accessing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analysis of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Bodoni MT" panose="02070603080606020203" pitchFamily="18" charset="0"/>
              </a:rPr>
              <a:t>Registration following analysis of the data </a:t>
            </a:r>
            <a:endParaRPr lang="en-US" sz="3200" dirty="0">
              <a:solidFill>
                <a:srgbClr val="00B050"/>
              </a:solidFill>
              <a:latin typeface="Bodoni MT" panose="02070603080606020203" pitchFamily="18" charset="0"/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90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Research Questions: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u="sng" dirty="0" err="1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adsdsf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358" y="1814929"/>
            <a:ext cx="7995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1- What </a:t>
            </a:r>
            <a:r>
              <a:rPr lang="en-US" sz="2400" dirty="0" err="1" smtClean="0">
                <a:latin typeface="Bodoni MT" panose="02070603080606020203" pitchFamily="18" charset="0"/>
              </a:rPr>
              <a:t>crossmodal</a:t>
            </a:r>
            <a:r>
              <a:rPr lang="en-US" sz="2400" dirty="0" smtClean="0">
                <a:latin typeface="Bodoni MT" panose="02070603080606020203" pitchFamily="18" charset="0"/>
              </a:rPr>
              <a:t> biases </a:t>
            </a:r>
            <a:r>
              <a:rPr lang="en-US" sz="2400" dirty="0" smtClean="0">
                <a:latin typeface="Bodoni MT" panose="02070603080606020203" pitchFamily="18" charset="0"/>
              </a:rPr>
              <a:t>do we have?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2- How strong are they?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3</a:t>
            </a:r>
            <a:r>
              <a:rPr lang="en-US" sz="2400" dirty="0" smtClean="0">
                <a:latin typeface="Bodoni MT" panose="02070603080606020203" pitchFamily="18" charset="0"/>
              </a:rPr>
              <a:t>- How are they related to each other</a:t>
            </a:r>
            <a:r>
              <a:rPr lang="en-US" sz="2400" dirty="0" smtClean="0">
                <a:latin typeface="Bodoni MT" panose="02070603080606020203" pitchFamily="18" charset="0"/>
              </a:rPr>
              <a:t>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4- What explains the large number of suc</a:t>
            </a:r>
            <a:r>
              <a:rPr lang="en-US" sz="2400" dirty="0" smtClean="0">
                <a:latin typeface="Bodoni MT" panose="02070603080606020203" pitchFamily="18" charset="0"/>
              </a:rPr>
              <a:t>h biases?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5- How well do current overarching theories account for the number and strength of </a:t>
            </a:r>
            <a:r>
              <a:rPr lang="en-US" sz="2400" dirty="0" err="1" smtClean="0">
                <a:latin typeface="Bodoni MT" panose="02070603080606020203" pitchFamily="18" charset="0"/>
              </a:rPr>
              <a:t>crossmodal</a:t>
            </a:r>
            <a:r>
              <a:rPr lang="en-US" sz="2400" dirty="0" smtClean="0">
                <a:latin typeface="Bodoni MT" panose="02070603080606020203" pitchFamily="18" charset="0"/>
              </a:rPr>
              <a:t> biases?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6- Are </a:t>
            </a:r>
            <a:r>
              <a:rPr lang="en-US" sz="2400" dirty="0" err="1" smtClean="0">
                <a:latin typeface="Bodoni MT" panose="02070603080606020203" pitchFamily="18" charset="0"/>
              </a:rPr>
              <a:t>crossmodal</a:t>
            </a:r>
            <a:r>
              <a:rPr lang="en-US" sz="2400" dirty="0" smtClean="0">
                <a:latin typeface="Bodoni MT" panose="02070603080606020203" pitchFamily="18" charset="0"/>
              </a:rPr>
              <a:t> biases universal (shared by humans </a:t>
            </a:r>
            <a:r>
              <a:rPr lang="en-US" sz="2400" dirty="0" err="1" smtClean="0">
                <a:latin typeface="Bodoni MT" panose="02070603080606020203" pitchFamily="18" charset="0"/>
              </a:rPr>
              <a:t>crossculturally</a:t>
            </a:r>
            <a:r>
              <a:rPr lang="en-US" sz="2400" dirty="0" smtClean="0">
                <a:latin typeface="Bodoni MT" panose="02070603080606020203" pitchFamily="18" charset="0"/>
              </a:rPr>
              <a:t>/</a:t>
            </a:r>
            <a:r>
              <a:rPr lang="en-US" sz="2400" dirty="0" err="1" smtClean="0">
                <a:latin typeface="Bodoni MT" panose="02070603080606020203" pitchFamily="18" charset="0"/>
              </a:rPr>
              <a:t>crosslinguistically</a:t>
            </a:r>
            <a:r>
              <a:rPr lang="en-US" sz="2400" dirty="0" smtClean="0">
                <a:latin typeface="Bodoni MT" panose="02070603080606020203" pitchFamily="18" charset="0"/>
              </a:rPr>
              <a:t>)?</a:t>
            </a:r>
            <a:endParaRPr lang="en-US" sz="2400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12730</TotalTime>
  <Words>1090</Words>
  <Application>Microsoft Office PowerPoint</Application>
  <PresentationFormat>On-screen Show (4:3)</PresentationFormat>
  <Paragraphs>375</Paragraphs>
  <Slides>36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Aharoni</vt:lpstr>
      <vt:lpstr>Arial</vt:lpstr>
      <vt:lpstr>Bodoni MT</vt:lpstr>
      <vt:lpstr>Calibri</vt:lpstr>
      <vt:lpstr>Copperplate Gothic Light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Nielsen</dc:creator>
  <cp:lastModifiedBy>Alan Nielsen</cp:lastModifiedBy>
  <cp:revision>493</cp:revision>
  <dcterms:created xsi:type="dcterms:W3CDTF">2016-11-28T08:29:21Z</dcterms:created>
  <dcterms:modified xsi:type="dcterms:W3CDTF">2017-09-20T00:12:06Z</dcterms:modified>
</cp:coreProperties>
</file>