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8" r:id="rId3"/>
    <p:sldId id="257" r:id="rId4"/>
    <p:sldId id="259" r:id="rId5"/>
    <p:sldId id="267" r:id="rId6"/>
    <p:sldId id="262" r:id="rId7"/>
    <p:sldId id="263" r:id="rId8"/>
    <p:sldId id="264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457D-FCDF-43EE-A4F4-53D7D33BB0B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D36E-113A-427E-8868-3AB20B3070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457D-FCDF-43EE-A4F4-53D7D33BB0B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D36E-113A-427E-8868-3AB20B30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0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457D-FCDF-43EE-A4F4-53D7D33BB0B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D36E-113A-427E-8868-3AB20B30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7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457D-FCDF-43EE-A4F4-53D7D33BB0B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D36E-113A-427E-8868-3AB20B30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7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457D-FCDF-43EE-A4F4-53D7D33BB0B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D36E-113A-427E-8868-3AB20B3070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8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457D-FCDF-43EE-A4F4-53D7D33BB0B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D36E-113A-427E-8868-3AB20B30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457D-FCDF-43EE-A4F4-53D7D33BB0B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D36E-113A-427E-8868-3AB20B30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457D-FCDF-43EE-A4F4-53D7D33BB0B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D36E-113A-427E-8868-3AB20B30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457D-FCDF-43EE-A4F4-53D7D33BB0B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D36E-113A-427E-8868-3AB20B30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F4457D-FCDF-43EE-A4F4-53D7D33BB0B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9D36E-113A-427E-8868-3AB20B30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457D-FCDF-43EE-A4F4-53D7D33BB0B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D36E-113A-427E-8868-3AB20B30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F4457D-FCDF-43EE-A4F4-53D7D33BB0B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79D36E-113A-427E-8868-3AB20B3070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[z] Arista Light" panose="02000506000000020004" pitchFamily="2" charset="0"/>
              </a:rPr>
              <a:t>Online Shop Management System</a:t>
            </a:r>
            <a:endParaRPr lang="en-US" dirty="0">
              <a:latin typeface="[z] Arista Light" panose="02000506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5831" y="4481020"/>
            <a:ext cx="3179849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Presented By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Md.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Nayeem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Khan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Emran Mostofa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57531" y="4481020"/>
            <a:ext cx="3179849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Supervised By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Dr. ABU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sayed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md.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Latiful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hoque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1270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lowchart: Process 17"/>
          <p:cNvSpPr>
            <a:spLocks noChangeArrowheads="1"/>
          </p:cNvSpPr>
          <p:nvPr/>
        </p:nvSpPr>
        <p:spPr bwMode="auto">
          <a:xfrm>
            <a:off x="4733905" y="3448066"/>
            <a:ext cx="1038224" cy="610629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Products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lowchart: Decision 24"/>
          <p:cNvSpPr>
            <a:spLocks noChangeArrowheads="1"/>
          </p:cNvSpPr>
          <p:nvPr/>
        </p:nvSpPr>
        <p:spPr bwMode="auto">
          <a:xfrm>
            <a:off x="4509086" y="2446676"/>
            <a:ext cx="1466849" cy="624867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Contains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Process 29"/>
          <p:cNvSpPr>
            <a:spLocks noChangeArrowheads="1"/>
          </p:cNvSpPr>
          <p:nvPr/>
        </p:nvSpPr>
        <p:spPr bwMode="auto">
          <a:xfrm>
            <a:off x="6365948" y="1926289"/>
            <a:ext cx="1038224" cy="610629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Cart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179393" y="3073850"/>
            <a:ext cx="104268" cy="3745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7113" y="2193638"/>
            <a:ext cx="113341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205604" y="2190914"/>
            <a:ext cx="45719" cy="255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7065305" y="1449563"/>
            <a:ext cx="1049994" cy="45132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Cart_ID</a:t>
            </a:r>
            <a:endParaRPr lang="en-US" sz="1200" b="1" dirty="0"/>
          </a:p>
        </p:txBody>
      </p:sp>
      <p:sp>
        <p:nvSpPr>
          <p:cNvPr id="12" name="Oval Callout 11"/>
          <p:cNvSpPr/>
          <p:nvPr/>
        </p:nvSpPr>
        <p:spPr>
          <a:xfrm rot="19557362" flipH="1">
            <a:off x="3934479" y="3136721"/>
            <a:ext cx="991205" cy="45132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Product_ID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307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294774"/>
            <a:ext cx="10515600" cy="553928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9600" u="sng" dirty="0" err="1" smtClean="0">
                <a:solidFill>
                  <a:schemeClr val="accent1"/>
                </a:solidFill>
              </a:rPr>
              <a:t>ERD:Online</a:t>
            </a:r>
            <a:r>
              <a:rPr lang="en-US" sz="9600" u="sng" dirty="0" smtClean="0">
                <a:solidFill>
                  <a:schemeClr val="accent1"/>
                </a:solidFill>
              </a:rPr>
              <a:t> </a:t>
            </a:r>
            <a:r>
              <a:rPr lang="en-US" sz="9600" u="sng" dirty="0">
                <a:solidFill>
                  <a:schemeClr val="accent1"/>
                </a:solidFill>
              </a:rPr>
              <a:t>Shop “”HUTUM PECHA” Management System</a:t>
            </a:r>
            <a:endParaRPr lang="en-US" sz="96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9600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6400" b="1" dirty="0"/>
              <a:t>Employees –Customer-Product Module</a:t>
            </a:r>
            <a:endParaRPr lang="en-US" sz="6400" dirty="0"/>
          </a:p>
          <a:p>
            <a:pPr marL="0" indent="0">
              <a:buNone/>
            </a:pPr>
            <a:r>
              <a:rPr lang="en-US" sz="6400" dirty="0"/>
              <a:t>Our “HUTUM PECHA.COM” online shop has many employees and customers. Employees are identified by </a:t>
            </a:r>
            <a:r>
              <a:rPr lang="en-US" sz="6400" b="1" dirty="0" err="1"/>
              <a:t>Employee_Id</a:t>
            </a:r>
            <a:r>
              <a:rPr lang="en-US" sz="6400" dirty="0"/>
              <a:t> and described by </a:t>
            </a:r>
            <a:r>
              <a:rPr lang="en-US" sz="6400" b="1" dirty="0" err="1"/>
              <a:t>Name,Address,Email_Id,Mobile_Num</a:t>
            </a:r>
            <a:r>
              <a:rPr lang="en-US" sz="6400" dirty="0"/>
              <a:t> and </a:t>
            </a:r>
            <a:r>
              <a:rPr lang="en-US" sz="6400" b="1" dirty="0" err="1"/>
              <a:t>Categorization</a:t>
            </a:r>
            <a:r>
              <a:rPr lang="en-US" sz="6400" dirty="0" err="1"/>
              <a:t>.Employees</a:t>
            </a:r>
            <a:r>
              <a:rPr lang="en-US" sz="6400" dirty="0"/>
              <a:t> are </a:t>
            </a:r>
            <a:r>
              <a:rPr lang="en-US" sz="6400" dirty="0" err="1"/>
              <a:t>devided</a:t>
            </a:r>
            <a:r>
              <a:rPr lang="en-US" sz="6400" dirty="0"/>
              <a:t> by their departments such as </a:t>
            </a:r>
            <a:r>
              <a:rPr lang="en-US" sz="6400" b="1" dirty="0"/>
              <a:t>Marketing </a:t>
            </a:r>
            <a:r>
              <a:rPr lang="en-US" sz="6400" b="1" dirty="0" err="1"/>
              <a:t>Dept</a:t>
            </a:r>
            <a:r>
              <a:rPr lang="en-US" sz="6400" dirty="0"/>
              <a:t>, </a:t>
            </a:r>
            <a:r>
              <a:rPr lang="en-US" sz="6400" b="1" dirty="0" err="1"/>
              <a:t>Logitics</a:t>
            </a:r>
            <a:r>
              <a:rPr lang="en-US" sz="6400" b="1" dirty="0"/>
              <a:t> </a:t>
            </a:r>
            <a:r>
              <a:rPr lang="en-US" sz="6400" b="1" dirty="0" err="1"/>
              <a:t>Dept</a:t>
            </a:r>
            <a:r>
              <a:rPr lang="en-US" sz="6400" b="1" dirty="0"/>
              <a:t>, Analytics </a:t>
            </a:r>
            <a:r>
              <a:rPr lang="en-US" sz="6400" b="1" dirty="0" err="1"/>
              <a:t>Dept</a:t>
            </a:r>
            <a:r>
              <a:rPr lang="en-US" sz="6400" b="1" dirty="0"/>
              <a:t>, Product Management </a:t>
            </a:r>
            <a:r>
              <a:rPr lang="en-US" sz="6400" b="1" dirty="0" err="1"/>
              <a:t>Dept</a:t>
            </a:r>
            <a:r>
              <a:rPr lang="en-US" sz="6400" b="1" dirty="0"/>
              <a:t>, Order Management </a:t>
            </a:r>
            <a:r>
              <a:rPr lang="en-US" sz="6400" b="1" dirty="0" err="1"/>
              <a:t>Dept</a:t>
            </a:r>
            <a:r>
              <a:rPr lang="en-US" sz="6400" b="1" dirty="0"/>
              <a:t>, System Management </a:t>
            </a:r>
            <a:r>
              <a:rPr lang="en-US" sz="6400" b="1" dirty="0" err="1"/>
              <a:t>Dept</a:t>
            </a:r>
            <a:r>
              <a:rPr lang="en-US" sz="6400" dirty="0" err="1"/>
              <a:t>,and</a:t>
            </a:r>
            <a:r>
              <a:rPr lang="en-US" sz="6400" dirty="0"/>
              <a:t> </a:t>
            </a:r>
            <a:r>
              <a:rPr lang="en-US" sz="6400" b="1" dirty="0"/>
              <a:t>Promotion </a:t>
            </a:r>
            <a:r>
              <a:rPr lang="en-US" sz="6400" b="1" dirty="0" err="1"/>
              <a:t>Dept</a:t>
            </a:r>
            <a:r>
              <a:rPr lang="en-US" sz="6400" dirty="0" err="1"/>
              <a:t>.Customers</a:t>
            </a:r>
            <a:r>
              <a:rPr lang="en-US" sz="6400" dirty="0"/>
              <a:t> are identified by their </a:t>
            </a:r>
            <a:r>
              <a:rPr lang="en-US" sz="6400" b="1" dirty="0" err="1"/>
              <a:t>Customer_Id</a:t>
            </a:r>
            <a:r>
              <a:rPr lang="en-US" sz="6400" dirty="0"/>
              <a:t> and described by their </a:t>
            </a:r>
            <a:r>
              <a:rPr lang="en-US" sz="6400" b="1" dirty="0" err="1"/>
              <a:t>First_Name</a:t>
            </a:r>
            <a:r>
              <a:rPr lang="en-US" sz="6400" b="1" dirty="0"/>
              <a:t>, </a:t>
            </a:r>
            <a:r>
              <a:rPr lang="en-US" sz="6400" b="1" dirty="0" err="1"/>
              <a:t>Last_Name</a:t>
            </a:r>
            <a:r>
              <a:rPr lang="en-US" sz="6400" b="1" dirty="0"/>
              <a:t>, </a:t>
            </a:r>
            <a:r>
              <a:rPr lang="en-US" sz="6400" b="1" dirty="0" err="1"/>
              <a:t>Address,Mobile_Num</a:t>
            </a:r>
            <a:r>
              <a:rPr lang="en-US" sz="6400" b="1" dirty="0"/>
              <a:t>, </a:t>
            </a:r>
            <a:r>
              <a:rPr lang="en-US" sz="6400" b="1" dirty="0" err="1"/>
              <a:t>Email_Id</a:t>
            </a:r>
            <a:r>
              <a:rPr lang="en-US" sz="6400" dirty="0"/>
              <a:t> and </a:t>
            </a:r>
            <a:r>
              <a:rPr lang="en-US" sz="6400" b="1" dirty="0" err="1"/>
              <a:t>Rating</a:t>
            </a:r>
            <a:r>
              <a:rPr lang="en-US" sz="6400" dirty="0" err="1"/>
              <a:t>.Each</a:t>
            </a:r>
            <a:r>
              <a:rPr lang="en-US" sz="6400" dirty="0"/>
              <a:t> product has its </a:t>
            </a:r>
            <a:r>
              <a:rPr lang="en-US" sz="6400" b="1" dirty="0" err="1"/>
              <a:t>Product_Id</a:t>
            </a:r>
            <a:r>
              <a:rPr lang="en-US" sz="6400" b="1" dirty="0"/>
              <a:t>, </a:t>
            </a:r>
            <a:r>
              <a:rPr lang="en-US" sz="6400" b="1" dirty="0" err="1"/>
              <a:t>Brand_Name</a:t>
            </a:r>
            <a:r>
              <a:rPr lang="en-US" sz="6400" b="1" dirty="0"/>
              <a:t>, </a:t>
            </a:r>
            <a:r>
              <a:rPr lang="en-US" sz="6400" b="1" dirty="0" err="1"/>
              <a:t>Date_Of_Manufacturing</a:t>
            </a:r>
            <a:r>
              <a:rPr lang="en-US" sz="6400" b="1" dirty="0"/>
              <a:t> , </a:t>
            </a:r>
            <a:r>
              <a:rPr lang="en-US" sz="6400" b="1" dirty="0" err="1"/>
              <a:t>Date_Of_Expiration</a:t>
            </a:r>
            <a:r>
              <a:rPr lang="en-US" sz="6400" b="1" dirty="0"/>
              <a:t>, </a:t>
            </a:r>
            <a:r>
              <a:rPr lang="en-US" sz="6400" b="1" dirty="0" err="1"/>
              <a:t>Whole_Sale_Price</a:t>
            </a:r>
            <a:r>
              <a:rPr lang="en-US" sz="6400" b="1" dirty="0"/>
              <a:t>, </a:t>
            </a:r>
            <a:r>
              <a:rPr lang="en-US" sz="6400" b="1" dirty="0" err="1"/>
              <a:t>Retail_Sale_Price</a:t>
            </a:r>
            <a:r>
              <a:rPr lang="en-US" sz="6400" dirty="0"/>
              <a:t> and </a:t>
            </a:r>
            <a:r>
              <a:rPr lang="en-US" sz="6400" b="1" dirty="0" err="1"/>
              <a:t>Cartegory_Name</a:t>
            </a:r>
            <a:r>
              <a:rPr lang="en-US" sz="6400" dirty="0"/>
              <a:t>.</a:t>
            </a:r>
          </a:p>
          <a:p>
            <a:pPr marL="0" indent="0">
              <a:buNone/>
            </a:pPr>
            <a:r>
              <a:rPr lang="en-US" sz="6400" b="1" dirty="0"/>
              <a:t>Employees –Customer-Services Module</a:t>
            </a:r>
            <a:endParaRPr lang="en-US" sz="6400" dirty="0"/>
          </a:p>
          <a:p>
            <a:pPr marL="0" indent="0">
              <a:buNone/>
            </a:pPr>
            <a:r>
              <a:rPr lang="en-US" sz="6400" dirty="0"/>
              <a:t>Our “HUTUM PECHA.COM” online shop has many employees and </a:t>
            </a:r>
            <a:r>
              <a:rPr lang="en-US" sz="6400" dirty="0" err="1"/>
              <a:t>customers.Among</a:t>
            </a:r>
            <a:r>
              <a:rPr lang="en-US" sz="6400" dirty="0"/>
              <a:t> the employees one is appointed as Chief Executive Officer(CEO).This post Is given to the most qualified employee based on employees annual </a:t>
            </a:r>
            <a:r>
              <a:rPr lang="en-US" sz="6400" dirty="0" err="1"/>
              <a:t>performance.All</a:t>
            </a:r>
            <a:r>
              <a:rPr lang="en-US" sz="6400" dirty="0"/>
              <a:t> the employees have the common information as </a:t>
            </a:r>
            <a:r>
              <a:rPr lang="en-US" sz="6400" b="1" dirty="0"/>
              <a:t>Name, Address, </a:t>
            </a:r>
            <a:r>
              <a:rPr lang="en-US" sz="6400" b="1" dirty="0" err="1"/>
              <a:t>Mobile_Num</a:t>
            </a:r>
            <a:r>
              <a:rPr lang="en-US" sz="6400" dirty="0" err="1"/>
              <a:t>.Each</a:t>
            </a:r>
            <a:r>
              <a:rPr lang="en-US" sz="6400" dirty="0"/>
              <a:t> department has a department Manager and employees working under his supervision and all of them have their </a:t>
            </a:r>
            <a:r>
              <a:rPr lang="en-US" sz="6400" b="1" dirty="0" err="1"/>
              <a:t>Office_Hours</a:t>
            </a:r>
            <a:r>
              <a:rPr lang="en-US" sz="6400" dirty="0"/>
              <a:t> and </a:t>
            </a:r>
            <a:r>
              <a:rPr lang="en-US" sz="6400" b="1" dirty="0" err="1"/>
              <a:t>Overtime_Hours</a:t>
            </a:r>
            <a:r>
              <a:rPr lang="en-US" sz="6400" dirty="0" err="1"/>
              <a:t>.The</a:t>
            </a:r>
            <a:r>
              <a:rPr lang="en-US" sz="6400" dirty="0"/>
              <a:t> CEO working as the Head of the System Management Department controls all the departments and maintains co-ordination between them.</a:t>
            </a:r>
          </a:p>
          <a:p>
            <a:pPr marL="0" indent="0">
              <a:buNone/>
            </a:pPr>
            <a:r>
              <a:rPr lang="en-US" sz="6400" dirty="0"/>
              <a:t> </a:t>
            </a:r>
          </a:p>
          <a:p>
            <a:pPr marL="0" indent="0">
              <a:buNone/>
            </a:pPr>
            <a:r>
              <a:rPr lang="en-US" sz="6400" dirty="0"/>
              <a:t>Each customer having unique </a:t>
            </a:r>
            <a:r>
              <a:rPr lang="en-US" sz="6400" b="1" dirty="0" err="1"/>
              <a:t>Customer_Id</a:t>
            </a:r>
            <a:r>
              <a:rPr lang="en-US" sz="6400" dirty="0"/>
              <a:t> can select and add multiple product with multiple quantity having unique </a:t>
            </a:r>
            <a:r>
              <a:rPr lang="en-US" sz="6400" b="1" dirty="0" err="1"/>
              <a:t>Product_Id</a:t>
            </a:r>
            <a:r>
              <a:rPr lang="en-US" sz="6400" dirty="0" err="1"/>
              <a:t>.The</a:t>
            </a:r>
            <a:r>
              <a:rPr lang="en-US" sz="6400" dirty="0"/>
              <a:t> Order </a:t>
            </a:r>
            <a:r>
              <a:rPr lang="en-US" sz="6400" dirty="0" err="1"/>
              <a:t>Managent</a:t>
            </a:r>
            <a:r>
              <a:rPr lang="en-US" sz="6400" dirty="0"/>
              <a:t> Department ensures the products are delivered to the customer with in the promised period of time. The department records the </a:t>
            </a:r>
            <a:r>
              <a:rPr lang="en-US" sz="6400" b="1" dirty="0" err="1"/>
              <a:t>Date_of_Order</a:t>
            </a:r>
            <a:r>
              <a:rPr lang="en-US" sz="6400" dirty="0"/>
              <a:t> and ensures the bill gets </a:t>
            </a:r>
            <a:r>
              <a:rPr lang="en-US" sz="6400" dirty="0" err="1"/>
              <a:t>paid.The</a:t>
            </a:r>
            <a:r>
              <a:rPr lang="en-US" sz="6400" dirty="0"/>
              <a:t> customer has the option to </a:t>
            </a:r>
            <a:r>
              <a:rPr lang="en-US" sz="6400" b="1" dirty="0" err="1"/>
              <a:t>Pay_On_Delivery</a:t>
            </a:r>
            <a:r>
              <a:rPr lang="en-US" sz="6400" dirty="0"/>
              <a:t> or </a:t>
            </a:r>
            <a:r>
              <a:rPr lang="en-US" sz="6400" b="1" dirty="0" err="1"/>
              <a:t>Pay_On_Online_Banking</a:t>
            </a:r>
            <a:r>
              <a:rPr lang="en-US" sz="6400" dirty="0"/>
              <a:t> Like </a:t>
            </a:r>
            <a:r>
              <a:rPr lang="en-US" sz="6400" b="1" dirty="0" err="1"/>
              <a:t>Bkash</a:t>
            </a:r>
            <a:r>
              <a:rPr lang="en-US" sz="6400" dirty="0"/>
              <a:t>, </a:t>
            </a:r>
            <a:r>
              <a:rPr lang="en-US" sz="6400" b="1" dirty="0"/>
              <a:t>Rocket</a:t>
            </a:r>
            <a:r>
              <a:rPr lang="en-US" sz="6400" dirty="0"/>
              <a:t>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27375" y="3787934"/>
          <a:ext cx="5937250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5675"/>
                <a:gridCol w="371157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400" spc="-50">
                          <a:effectLst/>
                        </a:rPr>
                        <a:t>ENTITY</a:t>
                      </a:r>
                      <a:endParaRPr lang="en-US" sz="2800" kern="1400" spc="-5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400" spc="-50">
                          <a:effectLst/>
                        </a:rPr>
                        <a:t>ATTRIBUTES</a:t>
                      </a:r>
                      <a:endParaRPr lang="en-US" sz="2800" kern="1400" spc="-5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49373"/>
              </p:ext>
            </p:extLst>
          </p:nvPr>
        </p:nvGraphicFramePr>
        <p:xfrm>
          <a:off x="0" y="-2"/>
          <a:ext cx="12192000" cy="7645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94200"/>
                <a:gridCol w="7797800"/>
              </a:tblGrid>
              <a:tr h="7711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400" spc="-50" dirty="0" smtClean="0">
                          <a:effectLst/>
                          <a:latin typeface="Alberta" panose="04020500000000000000" pitchFamily="82" charset="0"/>
                        </a:rPr>
                        <a:t>ENTITY</a:t>
                      </a:r>
                      <a:endParaRPr lang="en-US" sz="2800" kern="1400" spc="-50" dirty="0">
                        <a:effectLst/>
                        <a:latin typeface="Alberta" panose="04020500000000000000" pitchFamily="82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400" spc="-50" dirty="0" smtClean="0">
                          <a:effectLst/>
                          <a:latin typeface="Alberta" panose="04020500000000000000" pitchFamily="82" charset="0"/>
                        </a:rPr>
                        <a:t>ATTRIBUTES</a:t>
                      </a:r>
                      <a:endParaRPr lang="en-US" sz="2800" kern="1400" spc="-50" dirty="0">
                        <a:effectLst/>
                        <a:latin typeface="Alberta" panose="04020500000000000000" pitchFamily="82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</a:tr>
              <a:tr h="8399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  <a:latin typeface="Centabel Book" panose="00000400000000000000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entabel Book" panose="00000400000000000000" pitchFamily="2" charset="0"/>
                        </a:rPr>
                        <a:t>1.Customers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entabel Book" panose="00000400000000000000" pitchFamily="2" charset="0"/>
                        </a:rPr>
                        <a:t>Customer_ID,First_Name,Last_Name,Address,Mobile_Num,Email_ID,City,ZIP_Code,Password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</a:tr>
              <a:tr h="6563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entabel Book" panose="00000400000000000000" pitchFamily="2" charset="0"/>
                        </a:rPr>
                        <a:t>2.Products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entabel Book" panose="00000400000000000000" pitchFamily="2" charset="0"/>
                        </a:rPr>
                        <a:t>Product_ID,Product_Name,Brand_Name,Date_Of_Manufacturing,Date_Of_Expiration,Retailed_Price,Discount_Price,Company_Interest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</a:tr>
              <a:tr h="5892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entabel Book" panose="00000400000000000000" pitchFamily="2" charset="0"/>
                        </a:rPr>
                        <a:t>3.CEO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entabel Book" panose="00000400000000000000" pitchFamily="2" charset="0"/>
                        </a:rPr>
                        <a:t>Employee_ID,Name,Department_ID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</a:tr>
              <a:tr h="481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entabel Book" panose="00000400000000000000" pitchFamily="2" charset="0"/>
                        </a:rPr>
                        <a:t>4.Departments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entabel Book" panose="00000400000000000000" pitchFamily="2" charset="0"/>
                        </a:rPr>
                        <a:t>Department_ID, Department_name, Manager_ID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</a:tr>
              <a:tr h="5857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entabel Book" panose="00000400000000000000" pitchFamily="2" charset="0"/>
                        </a:rPr>
                        <a:t>5.Jobs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entabel Book" panose="00000400000000000000" pitchFamily="2" charset="0"/>
                        </a:rPr>
                        <a:t>Job_ID,Job_Title,Job_Capacity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</a:tr>
              <a:tr h="546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entabel Book" panose="00000400000000000000" pitchFamily="2" charset="0"/>
                        </a:rPr>
                        <a:t>6.Category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Centabel Book" panose="00000400000000000000" pitchFamily="2" charset="0"/>
                        </a:rPr>
                        <a:t>Category_ID,Category_Name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</a:tr>
              <a:tr h="527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entabel Book" panose="00000400000000000000" pitchFamily="2" charset="0"/>
                        </a:rPr>
                        <a:t>7.Payment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Centabel Book" panose="00000400000000000000" pitchFamily="2" charset="0"/>
                        </a:rPr>
                        <a:t>Payment_ID</a:t>
                      </a:r>
                      <a:r>
                        <a:rPr lang="en-US" sz="1800" dirty="0" smtClean="0">
                          <a:effectLst/>
                          <a:latin typeface="Centabel Book" panose="00000400000000000000" pitchFamily="2" charset="0"/>
                        </a:rPr>
                        <a:t>, </a:t>
                      </a:r>
                      <a:r>
                        <a:rPr lang="en-US" sz="1800" dirty="0" err="1" smtClean="0">
                          <a:effectLst/>
                          <a:latin typeface="Centabel Book" panose="00000400000000000000" pitchFamily="2" charset="0"/>
                        </a:rPr>
                        <a:t>Cart_ID,Payment_Method,Bank-Name,Account_Number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</a:tr>
              <a:tr h="505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entabel Book" panose="00000400000000000000" pitchFamily="2" charset="0"/>
                        </a:rPr>
                        <a:t>8.Cart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entabel Book" panose="00000400000000000000" pitchFamily="2" charset="0"/>
                        </a:rPr>
                        <a:t>Cart_ID,Product_Name,Unit_Price,Quantity,Sub_Total_Price, </a:t>
                      </a:r>
                      <a:r>
                        <a:rPr lang="en-US" sz="1800" dirty="0" err="1" smtClean="0">
                          <a:effectLst/>
                          <a:latin typeface="Centabel Book" panose="00000400000000000000" pitchFamily="2" charset="0"/>
                        </a:rPr>
                        <a:t>Customer_ID,Grand_Total_Price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</a:tr>
              <a:tr h="618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entabel Book" panose="00000400000000000000" pitchFamily="2" charset="0"/>
                        </a:rPr>
                        <a:t>9.Manager(Product </a:t>
                      </a:r>
                      <a:r>
                        <a:rPr lang="en-US" sz="2400" dirty="0">
                          <a:effectLst/>
                          <a:latin typeface="Centabel Book" panose="00000400000000000000" pitchFamily="2" charset="0"/>
                        </a:rPr>
                        <a:t>Management)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entabel Book" panose="00000400000000000000" pitchFamily="2" charset="0"/>
                        </a:rPr>
                        <a:t>Employee_ID,Name,Manager_ID,Department_ID</a:t>
                      </a:r>
                      <a:endParaRPr lang="en-US" sz="12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</a:tr>
              <a:tr h="71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entabel Book" panose="00000400000000000000" pitchFamily="2" charset="0"/>
                        </a:rPr>
                        <a:t>10.Employees</a:t>
                      </a:r>
                      <a:endParaRPr lang="en-US" sz="2400" dirty="0" smtClean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entabel Book" panose="00000400000000000000" pitchFamily="2" charset="0"/>
                        </a:rPr>
                        <a:t>Employee_ID,Name,Address,Email_ID,Mobile_Num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entabel Book" panose="00000400000000000000" pitchFamily="2" charset="0"/>
                        </a:rPr>
                        <a:t>,//Category,//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entabel Book" panose="00000400000000000000" pitchFamily="2" charset="0"/>
                        </a:rPr>
                        <a:t>Office_Hour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entabel Book" panose="00000400000000000000" pitchFamily="2" charset="0"/>
                        </a:rPr>
                        <a:t>,//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entabel Book" panose="00000400000000000000" pitchFamily="2" charset="0"/>
                        </a:rPr>
                        <a:t>Overtime_Hour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entabel Book" panose="00000400000000000000" pitchFamily="2" charset="0"/>
                        </a:rPr>
                        <a:t>,//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entabel Book" panose="00000400000000000000" pitchFamily="2" charset="0"/>
                        </a:rPr>
                        <a:t>Hire_Date,Salary,Manager_ID,Department_ID,Job_ID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effectLst/>
                        <a:latin typeface="Centabel Book" panose="00000400000000000000" pitchFamily="2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578" marR="4657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6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032" y="0"/>
            <a:ext cx="121920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797968" y="704850"/>
            <a:ext cx="914400" cy="4667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6236368" y="819150"/>
            <a:ext cx="914400" cy="6121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3918" y="194310"/>
            <a:ext cx="4023360" cy="544068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467"/>
          <p:cNvSpPr>
            <a:spLocks noChangeArrowheads="1"/>
          </p:cNvSpPr>
          <p:nvPr/>
        </p:nvSpPr>
        <p:spPr bwMode="auto">
          <a:xfrm>
            <a:off x="92743" y="914400"/>
            <a:ext cx="2705100" cy="3017838"/>
          </a:xfrm>
          <a:prstGeom prst="rect">
            <a:avLst/>
          </a:prstGeom>
          <a:solidFill>
            <a:srgbClr val="44546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82880" rIns="182880" bIns="36576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[Draw your reader in with an engaging abstract. It is typically a short summary of the document. When you’re ready to add your content, just click here and start typing.]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470"/>
          <p:cNvSpPr txBox="1">
            <a:spLocks noChangeArrowheads="1"/>
          </p:cNvSpPr>
          <p:nvPr/>
        </p:nvSpPr>
        <p:spPr bwMode="auto">
          <a:xfrm>
            <a:off x="-12032" y="914400"/>
            <a:ext cx="263048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[Document title]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[Document subtitle]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64413" y="5363210"/>
            <a:ext cx="3721735" cy="118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465"/>
          <p:cNvSpPr txBox="1">
            <a:spLocks noChangeArrowheads="1"/>
          </p:cNvSpPr>
          <p:nvPr/>
        </p:nvSpPr>
        <p:spPr bwMode="auto">
          <a:xfrm>
            <a:off x="-12032" y="914400"/>
            <a:ext cx="26304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032" y="-12701"/>
            <a:ext cx="12179968" cy="6857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5" name="Flowchart: Process 15"/>
          <p:cNvSpPr>
            <a:spLocks noChangeArrowheads="1"/>
          </p:cNvSpPr>
          <p:nvPr/>
        </p:nvSpPr>
        <p:spPr bwMode="auto">
          <a:xfrm>
            <a:off x="10783094" y="2239168"/>
            <a:ext cx="1038225" cy="612775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Payment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Flowchart: Process 16"/>
          <p:cNvSpPr>
            <a:spLocks noChangeArrowheads="1"/>
          </p:cNvSpPr>
          <p:nvPr/>
        </p:nvSpPr>
        <p:spPr bwMode="auto">
          <a:xfrm>
            <a:off x="7703971" y="2224880"/>
            <a:ext cx="1038225" cy="612775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Customers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Flowchart: Process 17"/>
          <p:cNvSpPr>
            <a:spLocks noChangeArrowheads="1"/>
          </p:cNvSpPr>
          <p:nvPr/>
        </p:nvSpPr>
        <p:spPr bwMode="auto">
          <a:xfrm>
            <a:off x="4383252" y="2209164"/>
            <a:ext cx="1038225" cy="612775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Products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Flowchart: Process 18"/>
          <p:cNvSpPr>
            <a:spLocks noChangeArrowheads="1"/>
          </p:cNvSpPr>
          <p:nvPr/>
        </p:nvSpPr>
        <p:spPr bwMode="auto">
          <a:xfrm>
            <a:off x="708091" y="2230842"/>
            <a:ext cx="1038226" cy="595312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Category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Flowchart: Decision 22"/>
          <p:cNvSpPr>
            <a:spLocks noChangeArrowheads="1"/>
          </p:cNvSpPr>
          <p:nvPr/>
        </p:nvSpPr>
        <p:spPr bwMode="auto">
          <a:xfrm>
            <a:off x="2214980" y="2230984"/>
            <a:ext cx="1455737" cy="627063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contains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lowchart: Decision 23"/>
          <p:cNvSpPr>
            <a:spLocks noChangeArrowheads="1"/>
          </p:cNvSpPr>
          <p:nvPr/>
        </p:nvSpPr>
        <p:spPr bwMode="auto">
          <a:xfrm>
            <a:off x="7483190" y="1259524"/>
            <a:ext cx="1466850" cy="627062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has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Flowchart: Decision 24"/>
          <p:cNvSpPr>
            <a:spLocks noChangeArrowheads="1"/>
          </p:cNvSpPr>
          <p:nvPr/>
        </p:nvSpPr>
        <p:spPr bwMode="auto">
          <a:xfrm>
            <a:off x="4168807" y="1209992"/>
            <a:ext cx="1466850" cy="627063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Contains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lowchart: Decision 25"/>
          <p:cNvSpPr>
            <a:spLocks noChangeArrowheads="1"/>
          </p:cNvSpPr>
          <p:nvPr/>
        </p:nvSpPr>
        <p:spPr bwMode="auto">
          <a:xfrm>
            <a:off x="9105615" y="2253455"/>
            <a:ext cx="1349375" cy="584200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ensures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Flowchart: Decision 26"/>
          <p:cNvSpPr>
            <a:spLocks noChangeArrowheads="1"/>
          </p:cNvSpPr>
          <p:nvPr/>
        </p:nvSpPr>
        <p:spPr bwMode="auto">
          <a:xfrm>
            <a:off x="5847347" y="2239803"/>
            <a:ext cx="1382712" cy="595313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orders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Flowchart: Process 29"/>
          <p:cNvSpPr>
            <a:spLocks noChangeArrowheads="1"/>
          </p:cNvSpPr>
          <p:nvPr/>
        </p:nvSpPr>
        <p:spPr bwMode="auto">
          <a:xfrm>
            <a:off x="6015295" y="687387"/>
            <a:ext cx="1038225" cy="612775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Cart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Flowchart: Process 30"/>
          <p:cNvSpPr>
            <a:spLocks noChangeArrowheads="1"/>
          </p:cNvSpPr>
          <p:nvPr/>
        </p:nvSpPr>
        <p:spPr bwMode="auto">
          <a:xfrm>
            <a:off x="6001101" y="6061725"/>
            <a:ext cx="1038225" cy="445770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Jobs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lowchart: Process 31"/>
          <p:cNvSpPr>
            <a:spLocks noChangeArrowheads="1"/>
          </p:cNvSpPr>
          <p:nvPr/>
        </p:nvSpPr>
        <p:spPr bwMode="auto">
          <a:xfrm>
            <a:off x="10512751" y="4530434"/>
            <a:ext cx="1400175" cy="612775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Department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Flowchart: Process 448"/>
          <p:cNvSpPr>
            <a:spLocks noChangeArrowheads="1"/>
          </p:cNvSpPr>
          <p:nvPr/>
        </p:nvSpPr>
        <p:spPr bwMode="auto">
          <a:xfrm>
            <a:off x="5992275" y="4616824"/>
            <a:ext cx="1084263" cy="500063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Employees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Flowchart: Process 449"/>
          <p:cNvSpPr>
            <a:spLocks noChangeArrowheads="1"/>
          </p:cNvSpPr>
          <p:nvPr/>
        </p:nvSpPr>
        <p:spPr bwMode="auto">
          <a:xfrm>
            <a:off x="484898" y="4475386"/>
            <a:ext cx="1570093" cy="743130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Manager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(Product Management)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Flowchart: Decision 451"/>
          <p:cNvSpPr>
            <a:spLocks noChangeArrowheads="1"/>
          </p:cNvSpPr>
          <p:nvPr/>
        </p:nvSpPr>
        <p:spPr bwMode="auto">
          <a:xfrm>
            <a:off x="2854674" y="4516147"/>
            <a:ext cx="1871662" cy="627062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comes from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Flowchart: Decision 452"/>
          <p:cNvSpPr>
            <a:spLocks noChangeArrowheads="1"/>
          </p:cNvSpPr>
          <p:nvPr/>
        </p:nvSpPr>
        <p:spPr bwMode="auto">
          <a:xfrm>
            <a:off x="7966108" y="5989307"/>
            <a:ext cx="1828800" cy="627063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Divided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into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Flowchart: Decision 453"/>
          <p:cNvSpPr>
            <a:spLocks noChangeArrowheads="1"/>
          </p:cNvSpPr>
          <p:nvPr/>
        </p:nvSpPr>
        <p:spPr bwMode="auto">
          <a:xfrm>
            <a:off x="8021445" y="4502474"/>
            <a:ext cx="1774825" cy="658813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Consists of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Flowchart: Decision 455"/>
          <p:cNvSpPr>
            <a:spLocks noChangeArrowheads="1"/>
          </p:cNvSpPr>
          <p:nvPr/>
        </p:nvSpPr>
        <p:spPr bwMode="auto">
          <a:xfrm>
            <a:off x="7377781" y="3476808"/>
            <a:ext cx="1466850" cy="627062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lbertus Medium" panose="020E0602030304020304" pitchFamily="34" charset="0"/>
                <a:cs typeface="Vrinda" panose="020B0502040204020203" pitchFamily="34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lbertus Medium" panose="020E0602030304020304" pitchFamily="34" charset="0"/>
                <a:cs typeface="Vrinda" panose="020B0502040204020203" pitchFamily="34" charset="0"/>
              </a:rPr>
              <a:t>  Bills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Flowchart: Decision 456"/>
          <p:cNvSpPr>
            <a:spLocks noChangeArrowheads="1"/>
          </p:cNvSpPr>
          <p:nvPr/>
        </p:nvSpPr>
        <p:spPr bwMode="auto">
          <a:xfrm>
            <a:off x="4218614" y="3503453"/>
            <a:ext cx="1466850" cy="627063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supply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Flowchart: Decision 457"/>
          <p:cNvSpPr>
            <a:spLocks noChangeArrowheads="1"/>
          </p:cNvSpPr>
          <p:nvPr/>
        </p:nvSpPr>
        <p:spPr bwMode="auto">
          <a:xfrm>
            <a:off x="10485634" y="3468234"/>
            <a:ext cx="1466850" cy="627062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History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7940708" y="7019290"/>
            <a:ext cx="109537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2898" y="-499110"/>
            <a:ext cx="885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Flowchart: Decision 47"/>
          <p:cNvSpPr>
            <a:spLocks noChangeArrowheads="1"/>
          </p:cNvSpPr>
          <p:nvPr/>
        </p:nvSpPr>
        <p:spPr bwMode="auto">
          <a:xfrm>
            <a:off x="484898" y="3444754"/>
            <a:ext cx="1428750" cy="627063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creates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Flowchart: Process 56"/>
          <p:cNvSpPr>
            <a:spLocks noChangeArrowheads="1"/>
          </p:cNvSpPr>
          <p:nvPr/>
        </p:nvSpPr>
        <p:spPr bwMode="auto">
          <a:xfrm>
            <a:off x="3268363" y="6024887"/>
            <a:ext cx="1084263" cy="500063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CEO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5521993" y="7019290"/>
            <a:ext cx="632460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486"/>
          <p:cNvSpPr>
            <a:spLocks noChangeArrowheads="1"/>
          </p:cNvSpPr>
          <p:nvPr/>
        </p:nvSpPr>
        <p:spPr bwMode="auto">
          <a:xfrm>
            <a:off x="3170212" y="38261"/>
            <a:ext cx="6636727" cy="598814"/>
          </a:xfrm>
          <a:prstGeom prst="rect">
            <a:avLst/>
          </a:prstGeom>
          <a:gradFill rotWithShape="1">
            <a:gsLst>
              <a:gs pos="0">
                <a:srgbClr val="9B9B9B"/>
              </a:gs>
              <a:gs pos="50000">
                <a:srgbClr val="8E8E8E"/>
              </a:gs>
              <a:gs pos="100000">
                <a:srgbClr val="797979"/>
              </a:gs>
            </a:gsLst>
            <a:lin ang="5400000"/>
          </a:gra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ERD of Online Shop Management System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-12032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" name="Rectangle 88"/>
          <p:cNvSpPr>
            <a:spLocks noChangeArrowheads="1"/>
          </p:cNvSpPr>
          <p:nvPr/>
        </p:nvSpPr>
        <p:spPr bwMode="auto">
          <a:xfrm>
            <a:off x="-12032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93"/>
          <p:cNvSpPr>
            <a:spLocks noChangeArrowheads="1"/>
          </p:cNvSpPr>
          <p:nvPr/>
        </p:nvSpPr>
        <p:spPr bwMode="auto">
          <a:xfrm>
            <a:off x="-12032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/>
            </a:r>
            <a:br>
              <a:rPr kumimoji="0" lang="en-US" altLang="en-US" sz="4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4831535" y="1848979"/>
            <a:ext cx="104268" cy="3759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888764" y="904814"/>
            <a:ext cx="113341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4831534" y="902475"/>
            <a:ext cx="70698" cy="293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746014" y="2514599"/>
            <a:ext cx="474216" cy="53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045609" y="4811565"/>
            <a:ext cx="80770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9792661" y="6274919"/>
            <a:ext cx="138824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728714" y="2515551"/>
            <a:ext cx="362037" cy="636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flipV="1">
            <a:off x="7230059" y="2510045"/>
            <a:ext cx="483320" cy="584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flipV="1">
            <a:off x="8187734" y="937258"/>
            <a:ext cx="66015" cy="323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Arrow 86"/>
          <p:cNvSpPr/>
          <p:nvPr/>
        </p:nvSpPr>
        <p:spPr>
          <a:xfrm>
            <a:off x="7053520" y="919358"/>
            <a:ext cx="1183976" cy="11621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flipV="1">
            <a:off x="8175208" y="1907867"/>
            <a:ext cx="62288" cy="3238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Arrow 88"/>
          <p:cNvSpPr/>
          <p:nvPr/>
        </p:nvSpPr>
        <p:spPr>
          <a:xfrm>
            <a:off x="5412050" y="2462500"/>
            <a:ext cx="460379" cy="10595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10439309" y="2494515"/>
            <a:ext cx="336686" cy="1077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1164920" y="4088198"/>
            <a:ext cx="47557" cy="399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Up Arrow 91"/>
          <p:cNvSpPr/>
          <p:nvPr/>
        </p:nvSpPr>
        <p:spPr>
          <a:xfrm flipH="1">
            <a:off x="1139715" y="2826154"/>
            <a:ext cx="94178" cy="61476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>
            <a:off x="3664882" y="2480884"/>
            <a:ext cx="693540" cy="127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flipH="1" flipV="1">
            <a:off x="6162845" y="3783425"/>
            <a:ext cx="45719" cy="833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flipV="1">
            <a:off x="6778796" y="3786817"/>
            <a:ext cx="45719" cy="8300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 flipH="1">
            <a:off x="4900669" y="2804732"/>
            <a:ext cx="92052" cy="69872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Up Arrow 98"/>
          <p:cNvSpPr/>
          <p:nvPr/>
        </p:nvSpPr>
        <p:spPr>
          <a:xfrm flipH="1">
            <a:off x="8052338" y="2834351"/>
            <a:ext cx="104684" cy="60656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flipV="1">
            <a:off x="9783163" y="4789249"/>
            <a:ext cx="71648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Arrow 100"/>
          <p:cNvSpPr/>
          <p:nvPr/>
        </p:nvSpPr>
        <p:spPr>
          <a:xfrm>
            <a:off x="7103604" y="4773170"/>
            <a:ext cx="889570" cy="1273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674652" y="3783427"/>
            <a:ext cx="533914" cy="527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777029" y="3772689"/>
            <a:ext cx="599390" cy="634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own Arrow 104"/>
          <p:cNvSpPr/>
          <p:nvPr/>
        </p:nvSpPr>
        <p:spPr>
          <a:xfrm>
            <a:off x="3756991" y="5148760"/>
            <a:ext cx="88499" cy="8762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8825099" y="3747108"/>
            <a:ext cx="1629891" cy="890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/>
          <p:cNvSpPr/>
          <p:nvPr/>
        </p:nvSpPr>
        <p:spPr>
          <a:xfrm flipH="1">
            <a:off x="11172761" y="2839417"/>
            <a:ext cx="63099" cy="6264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flipV="1">
            <a:off x="11135183" y="5140955"/>
            <a:ext cx="45719" cy="1147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Left Arrow 108"/>
          <p:cNvSpPr/>
          <p:nvPr/>
        </p:nvSpPr>
        <p:spPr>
          <a:xfrm>
            <a:off x="7035715" y="6238261"/>
            <a:ext cx="984255" cy="12622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>
            <a:off x="4707311" y="4789674"/>
            <a:ext cx="1268738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8788435" y="2273160"/>
            <a:ext cx="223596" cy="200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526617" y="1925287"/>
            <a:ext cx="276381" cy="213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212516" y="709127"/>
            <a:ext cx="223596" cy="200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294042" y="1996264"/>
            <a:ext cx="223596" cy="200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765135" y="685577"/>
            <a:ext cx="223596" cy="200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16962" y="2931056"/>
            <a:ext cx="276381" cy="213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0443391" y="2281111"/>
            <a:ext cx="276381" cy="213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888794" y="2239168"/>
            <a:ext cx="276381" cy="213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911391" y="4213864"/>
            <a:ext cx="223596" cy="200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787181" y="2283607"/>
            <a:ext cx="223596" cy="200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441286" y="5763365"/>
            <a:ext cx="223596" cy="200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142976" y="4576056"/>
            <a:ext cx="223596" cy="200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5617301" y="4559767"/>
            <a:ext cx="276381" cy="213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018579" y="2871286"/>
            <a:ext cx="276381" cy="213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258593" y="4387190"/>
            <a:ext cx="223596" cy="200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2786" y="4372251"/>
            <a:ext cx="223596" cy="200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8193576" y="2909663"/>
            <a:ext cx="276381" cy="213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9973229" y="4890843"/>
            <a:ext cx="223596" cy="200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5543821" y="2240983"/>
            <a:ext cx="276381" cy="213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7320313" y="2267749"/>
            <a:ext cx="276381" cy="213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7448911" y="4911280"/>
            <a:ext cx="276381" cy="213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0862046" y="5542087"/>
            <a:ext cx="223596" cy="200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436112" y="5989572"/>
            <a:ext cx="276381" cy="213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95" name="Left Arrow 94"/>
          <p:cNvSpPr/>
          <p:nvPr/>
        </p:nvSpPr>
        <p:spPr>
          <a:xfrm>
            <a:off x="8286148" y="945985"/>
            <a:ext cx="2894754" cy="12173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flipV="1">
            <a:off x="11098189" y="950532"/>
            <a:ext cx="74572" cy="13515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253332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Flowchart: Process 15"/>
          <p:cNvSpPr>
            <a:spLocks noChangeArrowheads="1"/>
          </p:cNvSpPr>
          <p:nvPr/>
        </p:nvSpPr>
        <p:spPr bwMode="auto">
          <a:xfrm>
            <a:off x="9086638" y="3285915"/>
            <a:ext cx="1038225" cy="612775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Payment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lowchart: Process 16"/>
          <p:cNvSpPr>
            <a:spLocks noChangeArrowheads="1"/>
          </p:cNvSpPr>
          <p:nvPr/>
        </p:nvSpPr>
        <p:spPr bwMode="auto">
          <a:xfrm>
            <a:off x="6007515" y="3271627"/>
            <a:ext cx="1038225" cy="612775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Customers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lowchart: Process 17"/>
          <p:cNvSpPr>
            <a:spLocks noChangeArrowheads="1"/>
          </p:cNvSpPr>
          <p:nvPr/>
        </p:nvSpPr>
        <p:spPr bwMode="auto">
          <a:xfrm>
            <a:off x="2686796" y="3255911"/>
            <a:ext cx="1038225" cy="612775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Products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lowchart: Decision 23"/>
          <p:cNvSpPr>
            <a:spLocks noChangeArrowheads="1"/>
          </p:cNvSpPr>
          <p:nvPr/>
        </p:nvSpPr>
        <p:spPr bwMode="auto">
          <a:xfrm>
            <a:off x="5786734" y="2306271"/>
            <a:ext cx="1466850" cy="627062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has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lowchart: Decision 25"/>
          <p:cNvSpPr>
            <a:spLocks noChangeArrowheads="1"/>
          </p:cNvSpPr>
          <p:nvPr/>
        </p:nvSpPr>
        <p:spPr bwMode="auto">
          <a:xfrm>
            <a:off x="7409159" y="3300202"/>
            <a:ext cx="1349375" cy="584200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ensures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Decision 26"/>
          <p:cNvSpPr>
            <a:spLocks noChangeArrowheads="1"/>
          </p:cNvSpPr>
          <p:nvPr/>
        </p:nvSpPr>
        <p:spPr bwMode="auto">
          <a:xfrm>
            <a:off x="4150891" y="3286550"/>
            <a:ext cx="1382712" cy="595313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orders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Process 29"/>
          <p:cNvSpPr>
            <a:spLocks noChangeArrowheads="1"/>
          </p:cNvSpPr>
          <p:nvPr/>
        </p:nvSpPr>
        <p:spPr bwMode="auto">
          <a:xfrm>
            <a:off x="4318839" y="1734134"/>
            <a:ext cx="1038225" cy="612775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Cart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32258" y="3562298"/>
            <a:ext cx="362037" cy="636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533603" y="3556792"/>
            <a:ext cx="483320" cy="584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91278" y="1984005"/>
            <a:ext cx="66015" cy="323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5357064" y="1966105"/>
            <a:ext cx="1183976" cy="11621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V="1">
            <a:off x="6478752" y="2954614"/>
            <a:ext cx="62288" cy="3238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3715594" y="3509247"/>
            <a:ext cx="460379" cy="10595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742853" y="3541262"/>
            <a:ext cx="336686" cy="1077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 flipH="1">
            <a:off x="3655288" y="1241811"/>
            <a:ext cx="991205" cy="45132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Cart_ID</a:t>
            </a:r>
            <a:endParaRPr lang="en-US" sz="1200" b="1" dirty="0"/>
          </a:p>
        </p:txBody>
      </p:sp>
      <p:sp>
        <p:nvSpPr>
          <p:cNvPr id="18" name="Oval Callout 17"/>
          <p:cNvSpPr/>
          <p:nvPr/>
        </p:nvSpPr>
        <p:spPr>
          <a:xfrm flipH="1">
            <a:off x="2028645" y="2786921"/>
            <a:ext cx="991205" cy="45132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Product_ID</a:t>
            </a:r>
            <a:endParaRPr lang="en-US" sz="1200" b="1" dirty="0"/>
          </a:p>
        </p:txBody>
      </p:sp>
      <p:sp>
        <p:nvSpPr>
          <p:cNvPr id="19" name="Oval Callout 18"/>
          <p:cNvSpPr/>
          <p:nvPr/>
        </p:nvSpPr>
        <p:spPr>
          <a:xfrm>
            <a:off x="6744951" y="2808951"/>
            <a:ext cx="1022894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Customer_ID</a:t>
            </a:r>
            <a:endParaRPr lang="en-US" sz="1050" b="1" dirty="0"/>
          </a:p>
        </p:txBody>
      </p:sp>
      <p:sp>
        <p:nvSpPr>
          <p:cNvPr id="20" name="Oval Callout 19"/>
          <p:cNvSpPr/>
          <p:nvPr/>
        </p:nvSpPr>
        <p:spPr>
          <a:xfrm>
            <a:off x="9217470" y="2786921"/>
            <a:ext cx="1164001" cy="48426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Payment_ID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335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Flowchart: Process 16"/>
          <p:cNvSpPr>
            <a:spLocks noChangeArrowheads="1"/>
          </p:cNvSpPr>
          <p:nvPr/>
        </p:nvSpPr>
        <p:spPr bwMode="auto">
          <a:xfrm>
            <a:off x="7183712" y="2259950"/>
            <a:ext cx="1038225" cy="610629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Customers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Flowchart: Process 17"/>
          <p:cNvSpPr>
            <a:spLocks noChangeArrowheads="1"/>
          </p:cNvSpPr>
          <p:nvPr/>
        </p:nvSpPr>
        <p:spPr bwMode="auto">
          <a:xfrm>
            <a:off x="3862993" y="2244234"/>
            <a:ext cx="1038225" cy="610629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Products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Flowchart: Process 448"/>
          <p:cNvSpPr>
            <a:spLocks noChangeArrowheads="1"/>
          </p:cNvSpPr>
          <p:nvPr/>
        </p:nvSpPr>
        <p:spPr bwMode="auto">
          <a:xfrm>
            <a:off x="5474498" y="4647748"/>
            <a:ext cx="1084263" cy="498312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Employees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Flowchart: Decision 455"/>
          <p:cNvSpPr>
            <a:spLocks noChangeArrowheads="1"/>
          </p:cNvSpPr>
          <p:nvPr/>
        </p:nvSpPr>
        <p:spPr bwMode="auto">
          <a:xfrm>
            <a:off x="6880617" y="3512404"/>
            <a:ext cx="1466849" cy="624866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lbertus Medium" panose="020E0602030304020304" pitchFamily="34" charset="0"/>
                <a:cs typeface="Vrinda" panose="020B0502040204020203" pitchFamily="34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lbertus Medium" panose="020E0602030304020304" pitchFamily="34" charset="0"/>
                <a:cs typeface="Vrinda" panose="020B0502040204020203" pitchFamily="34" charset="0"/>
              </a:rPr>
              <a:t>  Bills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Flowchart: Decision 456"/>
          <p:cNvSpPr>
            <a:spLocks noChangeArrowheads="1"/>
          </p:cNvSpPr>
          <p:nvPr/>
        </p:nvSpPr>
        <p:spPr bwMode="auto">
          <a:xfrm>
            <a:off x="3721450" y="3539049"/>
            <a:ext cx="1466849" cy="624867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delivers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flipH="1" flipV="1">
            <a:off x="5586646" y="3826613"/>
            <a:ext cx="48323" cy="830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6202599" y="3829879"/>
            <a:ext cx="48323" cy="827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flipH="1">
            <a:off x="4379536" y="2842965"/>
            <a:ext cx="92052" cy="69627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flipH="1">
            <a:off x="7569463" y="2869193"/>
            <a:ext cx="104684" cy="60444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3247" y="3822943"/>
            <a:ext cx="472836" cy="47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03713" y="3800075"/>
            <a:ext cx="61483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Callout 26"/>
          <p:cNvSpPr/>
          <p:nvPr/>
        </p:nvSpPr>
        <p:spPr>
          <a:xfrm flipH="1">
            <a:off x="3187747" y="1765673"/>
            <a:ext cx="991205" cy="45132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Product_ID</a:t>
            </a:r>
            <a:endParaRPr lang="en-US" sz="1200" b="1" dirty="0"/>
          </a:p>
        </p:txBody>
      </p:sp>
      <p:sp>
        <p:nvSpPr>
          <p:cNvPr id="28" name="Oval Callout 27"/>
          <p:cNvSpPr/>
          <p:nvPr/>
        </p:nvSpPr>
        <p:spPr>
          <a:xfrm>
            <a:off x="7912219" y="1815991"/>
            <a:ext cx="1022894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Customer_ID</a:t>
            </a:r>
            <a:endParaRPr lang="en-US" sz="1050" b="1" dirty="0"/>
          </a:p>
        </p:txBody>
      </p:sp>
      <p:sp>
        <p:nvSpPr>
          <p:cNvPr id="29" name="Oval Callout 28"/>
          <p:cNvSpPr/>
          <p:nvPr/>
        </p:nvSpPr>
        <p:spPr>
          <a:xfrm>
            <a:off x="6250922" y="4206353"/>
            <a:ext cx="1022894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Employee_ID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158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700"/>
            <a:ext cx="12192000" cy="688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lowchart: Process 18"/>
          <p:cNvSpPr>
            <a:spLocks noChangeArrowheads="1"/>
          </p:cNvSpPr>
          <p:nvPr/>
        </p:nvSpPr>
        <p:spPr bwMode="auto">
          <a:xfrm>
            <a:off x="3527491" y="1354542"/>
            <a:ext cx="1038226" cy="595312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Category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lowchart: Process 448"/>
          <p:cNvSpPr>
            <a:spLocks noChangeArrowheads="1"/>
          </p:cNvSpPr>
          <p:nvPr/>
        </p:nvSpPr>
        <p:spPr bwMode="auto">
          <a:xfrm>
            <a:off x="8811675" y="3740524"/>
            <a:ext cx="1084263" cy="500063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Employees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Process 449"/>
          <p:cNvSpPr>
            <a:spLocks noChangeArrowheads="1"/>
          </p:cNvSpPr>
          <p:nvPr/>
        </p:nvSpPr>
        <p:spPr bwMode="auto">
          <a:xfrm>
            <a:off x="3304298" y="3599086"/>
            <a:ext cx="1570093" cy="743130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Manager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(Product Management)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Decision 451"/>
          <p:cNvSpPr>
            <a:spLocks noChangeArrowheads="1"/>
          </p:cNvSpPr>
          <p:nvPr/>
        </p:nvSpPr>
        <p:spPr bwMode="auto">
          <a:xfrm>
            <a:off x="5674074" y="3639847"/>
            <a:ext cx="1871662" cy="627062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comes from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lowchart: Decision 47"/>
          <p:cNvSpPr>
            <a:spLocks noChangeArrowheads="1"/>
          </p:cNvSpPr>
          <p:nvPr/>
        </p:nvSpPr>
        <p:spPr bwMode="auto">
          <a:xfrm>
            <a:off x="3304298" y="2568454"/>
            <a:ext cx="1428750" cy="627063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creates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lowchart: Process 56"/>
          <p:cNvSpPr>
            <a:spLocks noChangeArrowheads="1"/>
          </p:cNvSpPr>
          <p:nvPr/>
        </p:nvSpPr>
        <p:spPr bwMode="auto">
          <a:xfrm>
            <a:off x="6087763" y="5148587"/>
            <a:ext cx="1084263" cy="500063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CEO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5009" y="3935265"/>
            <a:ext cx="80770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3984320" y="3211898"/>
            <a:ext cx="47557" cy="399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flipH="1">
            <a:off x="3959115" y="1949854"/>
            <a:ext cx="94178" cy="61476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576391" y="4272460"/>
            <a:ext cx="88499" cy="8762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526711" y="3913374"/>
            <a:ext cx="1268738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6870819" y="4679243"/>
            <a:ext cx="1022894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Employee_ID</a:t>
            </a:r>
            <a:endParaRPr lang="en-US" sz="1000" b="1" dirty="0"/>
          </a:p>
        </p:txBody>
      </p:sp>
      <p:sp>
        <p:nvSpPr>
          <p:cNvPr id="17" name="Oval Callout 16"/>
          <p:cNvSpPr/>
          <p:nvPr/>
        </p:nvSpPr>
        <p:spPr>
          <a:xfrm>
            <a:off x="9575919" y="3262326"/>
            <a:ext cx="1022894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Employee_ID</a:t>
            </a:r>
            <a:endParaRPr lang="en-US" sz="1000" b="1" dirty="0"/>
          </a:p>
        </p:txBody>
      </p:sp>
      <p:sp>
        <p:nvSpPr>
          <p:cNvPr id="18" name="Oval Callout 17"/>
          <p:cNvSpPr/>
          <p:nvPr/>
        </p:nvSpPr>
        <p:spPr>
          <a:xfrm flipH="1">
            <a:off x="5337373" y="4670389"/>
            <a:ext cx="1041400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Department_ID</a:t>
            </a:r>
            <a:endParaRPr lang="en-US" sz="1050" b="1" dirty="0"/>
          </a:p>
        </p:txBody>
      </p:sp>
      <p:sp>
        <p:nvSpPr>
          <p:cNvPr id="19" name="Oval Callout 18"/>
          <p:cNvSpPr/>
          <p:nvPr/>
        </p:nvSpPr>
        <p:spPr>
          <a:xfrm rot="17218899" flipH="1">
            <a:off x="2429072" y="3953213"/>
            <a:ext cx="1124168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Manager_ID</a:t>
            </a:r>
            <a:endParaRPr lang="en-US" sz="1050" b="1" dirty="0"/>
          </a:p>
        </p:txBody>
      </p:sp>
      <p:sp>
        <p:nvSpPr>
          <p:cNvPr id="20" name="Oval Callout 19"/>
          <p:cNvSpPr/>
          <p:nvPr/>
        </p:nvSpPr>
        <p:spPr>
          <a:xfrm>
            <a:off x="4046065" y="3117781"/>
            <a:ext cx="1022894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Employee_ID</a:t>
            </a:r>
            <a:endParaRPr lang="en-US" sz="1050" b="1" dirty="0"/>
          </a:p>
        </p:txBody>
      </p:sp>
      <p:sp>
        <p:nvSpPr>
          <p:cNvPr id="21" name="Oval Callout 20"/>
          <p:cNvSpPr/>
          <p:nvPr/>
        </p:nvSpPr>
        <p:spPr>
          <a:xfrm flipH="1">
            <a:off x="2904827" y="3117781"/>
            <a:ext cx="1041400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Department_ID</a:t>
            </a:r>
            <a:endParaRPr lang="en-US" sz="1050" b="1" dirty="0"/>
          </a:p>
        </p:txBody>
      </p:sp>
      <p:sp>
        <p:nvSpPr>
          <p:cNvPr id="22" name="Oval Callout 21"/>
          <p:cNvSpPr/>
          <p:nvPr/>
        </p:nvSpPr>
        <p:spPr>
          <a:xfrm flipH="1">
            <a:off x="2845697" y="873237"/>
            <a:ext cx="1041400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Category_ID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0924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/>
              <a:t>e_</a:t>
            </a:r>
            <a:endParaRPr lang="en-US" dirty="0"/>
          </a:p>
        </p:txBody>
      </p:sp>
      <p:sp>
        <p:nvSpPr>
          <p:cNvPr id="3" name="Flowchart: Process 30"/>
          <p:cNvSpPr>
            <a:spLocks noChangeArrowheads="1"/>
          </p:cNvSpPr>
          <p:nvPr/>
        </p:nvSpPr>
        <p:spPr bwMode="auto">
          <a:xfrm>
            <a:off x="3156301" y="3928124"/>
            <a:ext cx="1038609" cy="445791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Jobs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lowchart: Process 31"/>
          <p:cNvSpPr>
            <a:spLocks noChangeArrowheads="1"/>
          </p:cNvSpPr>
          <p:nvPr/>
        </p:nvSpPr>
        <p:spPr bwMode="auto">
          <a:xfrm>
            <a:off x="7667951" y="2396834"/>
            <a:ext cx="1400692" cy="612804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Department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lowchart: Process 448"/>
          <p:cNvSpPr>
            <a:spLocks noChangeArrowheads="1"/>
          </p:cNvSpPr>
          <p:nvPr/>
        </p:nvSpPr>
        <p:spPr bwMode="auto">
          <a:xfrm>
            <a:off x="3147475" y="2483224"/>
            <a:ext cx="1084664" cy="500087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Employees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lowchart: Decision 452"/>
          <p:cNvSpPr>
            <a:spLocks noChangeArrowheads="1"/>
          </p:cNvSpPr>
          <p:nvPr/>
        </p:nvSpPr>
        <p:spPr bwMode="auto">
          <a:xfrm>
            <a:off x="5121308" y="3855707"/>
            <a:ext cx="1829476" cy="627093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Divided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into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Decision 453"/>
          <p:cNvSpPr>
            <a:spLocks noChangeArrowheads="1"/>
          </p:cNvSpPr>
          <p:nvPr/>
        </p:nvSpPr>
        <p:spPr bwMode="auto">
          <a:xfrm>
            <a:off x="5176645" y="2368874"/>
            <a:ext cx="1775481" cy="658845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Consists of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47861" y="4141319"/>
            <a:ext cx="1388754" cy="45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938363" y="2655648"/>
            <a:ext cx="716746" cy="45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258803" y="2639570"/>
            <a:ext cx="889899" cy="12730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290383" y="3007354"/>
            <a:ext cx="45736" cy="1147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4190915" y="4104661"/>
            <a:ext cx="984619" cy="1262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8698496" y="1927479"/>
            <a:ext cx="1258303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Department_ID</a:t>
            </a:r>
            <a:endParaRPr lang="en-US" sz="1050" b="1" dirty="0"/>
          </a:p>
        </p:txBody>
      </p:sp>
      <p:sp>
        <p:nvSpPr>
          <p:cNvPr id="14" name="Oval Callout 13"/>
          <p:cNvSpPr/>
          <p:nvPr/>
        </p:nvSpPr>
        <p:spPr>
          <a:xfrm flipH="1">
            <a:off x="2407984" y="2029129"/>
            <a:ext cx="1117719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Employee_ID</a:t>
            </a:r>
            <a:endParaRPr lang="en-US" sz="1000" b="1" dirty="0"/>
          </a:p>
        </p:txBody>
      </p:sp>
      <p:sp>
        <p:nvSpPr>
          <p:cNvPr id="15" name="Oval Callout 14"/>
          <p:cNvSpPr/>
          <p:nvPr/>
        </p:nvSpPr>
        <p:spPr>
          <a:xfrm flipH="1">
            <a:off x="2407983" y="3429000"/>
            <a:ext cx="1117719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Job_ID</a:t>
            </a:r>
            <a:endParaRPr lang="en-US" sz="1000" b="1" dirty="0"/>
          </a:p>
        </p:txBody>
      </p:sp>
      <p:sp>
        <p:nvSpPr>
          <p:cNvPr id="16" name="Oval Callout 15"/>
          <p:cNvSpPr/>
          <p:nvPr/>
        </p:nvSpPr>
        <p:spPr>
          <a:xfrm flipH="1">
            <a:off x="6912963" y="1941871"/>
            <a:ext cx="1117719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Manager_ID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43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8900" y="0"/>
            <a:ext cx="122809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Flowchart: Process 15"/>
          <p:cNvSpPr>
            <a:spLocks noChangeArrowheads="1"/>
          </p:cNvSpPr>
          <p:nvPr/>
        </p:nvSpPr>
        <p:spPr bwMode="auto">
          <a:xfrm>
            <a:off x="7290630" y="2019875"/>
            <a:ext cx="1045796" cy="565368"/>
          </a:xfrm>
          <a:prstGeom prst="flowChartProcess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Payment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lowchart: Decision 455"/>
          <p:cNvSpPr>
            <a:spLocks noChangeArrowheads="1"/>
          </p:cNvSpPr>
          <p:nvPr/>
        </p:nvSpPr>
        <p:spPr bwMode="auto">
          <a:xfrm>
            <a:off x="3958152" y="3258620"/>
            <a:ext cx="1477545" cy="578549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lbertus Medium" panose="020E0602030304020304" pitchFamily="34" charset="0"/>
                <a:cs typeface="Vrinda" panose="020B0502040204020203" pitchFamily="34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lbertus Medium" panose="020E0602030304020304" pitchFamily="34" charset="0"/>
                <a:cs typeface="Vrinda" panose="020B0502040204020203" pitchFamily="34" charset="0"/>
              </a:rPr>
              <a:t>  Bills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Flowchart: Decision 457"/>
          <p:cNvSpPr>
            <a:spLocks noChangeArrowheads="1"/>
          </p:cNvSpPr>
          <p:nvPr/>
        </p:nvSpPr>
        <p:spPr bwMode="auto">
          <a:xfrm>
            <a:off x="7066005" y="3250046"/>
            <a:ext cx="1477545" cy="578549"/>
          </a:xfrm>
          <a:prstGeom prst="flowChartDecision">
            <a:avLst/>
          </a:prstGeom>
          <a:solidFill>
            <a:srgbClr val="FFC000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lbertus Medium" panose="020E06020303040203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us Medium" panose="020E06020303040203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History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44631" y="3499995"/>
            <a:ext cx="1641776" cy="821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flipH="1">
            <a:off x="7789229" y="2621183"/>
            <a:ext cx="63559" cy="5779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 flipH="1">
            <a:off x="6540247" y="1522950"/>
            <a:ext cx="1117719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Payment_ID</a:t>
            </a:r>
            <a:endParaRPr lang="en-US" sz="1100" b="1" dirty="0"/>
          </a:p>
        </p:txBody>
      </p:sp>
      <p:sp>
        <p:nvSpPr>
          <p:cNvPr id="9" name="Oval Callout 8"/>
          <p:cNvSpPr/>
          <p:nvPr/>
        </p:nvSpPr>
        <p:spPr>
          <a:xfrm>
            <a:off x="7852788" y="1522949"/>
            <a:ext cx="1422534" cy="4413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Account_Num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41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</TotalTime>
  <Words>229</Words>
  <Application>Microsoft Office PowerPoint</Application>
  <PresentationFormat>Widescreen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[z] Arista Light</vt:lpstr>
      <vt:lpstr>Alberta</vt:lpstr>
      <vt:lpstr>Albertus Medium</vt:lpstr>
      <vt:lpstr>Arial</vt:lpstr>
      <vt:lpstr>Calibri</vt:lpstr>
      <vt:lpstr>Calibri Light</vt:lpstr>
      <vt:lpstr>Centabel Book</vt:lpstr>
      <vt:lpstr>Times New Roman</vt:lpstr>
      <vt:lpstr>Vrinda</vt:lpstr>
      <vt:lpstr>Retrospect</vt:lpstr>
      <vt:lpstr>Online Shop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 Management System</dc:title>
  <dc:creator>Emran Mostofa</dc:creator>
  <cp:lastModifiedBy>user</cp:lastModifiedBy>
  <cp:revision>26</cp:revision>
  <dcterms:created xsi:type="dcterms:W3CDTF">2017-10-23T06:46:07Z</dcterms:created>
  <dcterms:modified xsi:type="dcterms:W3CDTF">2018-01-16T07:36:14Z</dcterms:modified>
</cp:coreProperties>
</file>