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44" d="100"/>
          <a:sy n="44" d="100"/>
        </p:scale>
        <p:origin x="8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12/5/2024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12/5/2024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12/5/2024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2914EC-AA25-4F93-B1B6-E149551DF703}"/>
              </a:ext>
            </a:extLst>
          </p:cNvPr>
          <p:cNvSpPr>
            <a:spLocks noGrp="1"/>
          </p:cNvSpPr>
          <p:nvPr>
            <p:ph type="ctrTitle"/>
          </p:nvPr>
        </p:nvSpPr>
        <p:spPr/>
        <p:txBody>
          <a:bodyPr/>
          <a:lstStyle/>
          <a:p>
            <a:r>
              <a:rPr lang="es-US" dirty="0"/>
              <a:t>Virtualización</a:t>
            </a:r>
            <a:br>
              <a:rPr lang="es-US" dirty="0"/>
            </a:br>
            <a:endParaRPr lang="es-AR" dirty="0"/>
          </a:p>
        </p:txBody>
      </p:sp>
      <p:sp>
        <p:nvSpPr>
          <p:cNvPr id="3" name="Subtítulo 2">
            <a:extLst>
              <a:ext uri="{FF2B5EF4-FFF2-40B4-BE49-F238E27FC236}">
                <a16:creationId xmlns:a16="http://schemas.microsoft.com/office/drawing/2014/main" id="{42BF4538-8080-4C69-8556-6E8758AF18A7}"/>
              </a:ext>
            </a:extLst>
          </p:cNvPr>
          <p:cNvSpPr>
            <a:spLocks noGrp="1"/>
          </p:cNvSpPr>
          <p:nvPr>
            <p:ph type="subTitle" idx="1"/>
          </p:nvPr>
        </p:nvSpPr>
        <p:spPr/>
        <p:txBody>
          <a:bodyPr/>
          <a:lstStyle/>
          <a:p>
            <a:r>
              <a:rPr lang="es-US" dirty="0"/>
              <a:t>La utilización de </a:t>
            </a:r>
            <a:r>
              <a:rPr lang="es-US" dirty="0" err="1"/>
              <a:t>Github</a:t>
            </a:r>
            <a:r>
              <a:rPr lang="es-US" dirty="0"/>
              <a:t> como herramienta para nuestro trabajo </a:t>
            </a:r>
            <a:endParaRPr lang="es-AR" dirty="0"/>
          </a:p>
        </p:txBody>
      </p:sp>
    </p:spTree>
    <p:extLst>
      <p:ext uri="{BB962C8B-B14F-4D97-AF65-F5344CB8AC3E}">
        <p14:creationId xmlns:p14="http://schemas.microsoft.com/office/powerpoint/2010/main" val="1355692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54093F6-7CDE-4B31-A139-E3D4A8A40C1E}"/>
              </a:ext>
            </a:extLst>
          </p:cNvPr>
          <p:cNvPicPr>
            <a:picLocks noChangeAspect="1"/>
          </p:cNvPicPr>
          <p:nvPr/>
        </p:nvPicPr>
        <p:blipFill>
          <a:blip r:embed="rId2"/>
          <a:stretch>
            <a:fillRect/>
          </a:stretch>
        </p:blipFill>
        <p:spPr>
          <a:xfrm>
            <a:off x="0" y="1"/>
            <a:ext cx="12192000" cy="7032170"/>
          </a:xfrm>
          <a:prstGeom prst="rect">
            <a:avLst/>
          </a:prstGeom>
        </p:spPr>
      </p:pic>
    </p:spTree>
    <p:extLst>
      <p:ext uri="{BB962C8B-B14F-4D97-AF65-F5344CB8AC3E}">
        <p14:creationId xmlns:p14="http://schemas.microsoft.com/office/powerpoint/2010/main" val="3589488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FCAC284-B65E-42E8-89E4-83BEE1DE22C3}"/>
              </a:ext>
            </a:extLst>
          </p:cNvPr>
          <p:cNvPicPr>
            <a:picLocks noChangeAspect="1"/>
          </p:cNvPicPr>
          <p:nvPr/>
        </p:nvPicPr>
        <p:blipFill>
          <a:blip r:embed="rId2"/>
          <a:stretch>
            <a:fillRect/>
          </a:stretch>
        </p:blipFill>
        <p:spPr>
          <a:xfrm>
            <a:off x="0" y="-152400"/>
            <a:ext cx="12192000" cy="7010400"/>
          </a:xfrm>
          <a:prstGeom prst="rect">
            <a:avLst/>
          </a:prstGeom>
        </p:spPr>
      </p:pic>
    </p:spTree>
    <p:extLst>
      <p:ext uri="{BB962C8B-B14F-4D97-AF65-F5344CB8AC3E}">
        <p14:creationId xmlns:p14="http://schemas.microsoft.com/office/powerpoint/2010/main" val="413276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D056154-9813-42C9-9040-765C4882798B}"/>
              </a:ext>
            </a:extLst>
          </p:cNvPr>
          <p:cNvPicPr>
            <a:picLocks noChangeAspect="1"/>
          </p:cNvPicPr>
          <p:nvPr/>
        </p:nvPicPr>
        <p:blipFill>
          <a:blip r:embed="rId2"/>
          <a:stretch>
            <a:fillRect/>
          </a:stretch>
        </p:blipFill>
        <p:spPr>
          <a:xfrm>
            <a:off x="-174171" y="-289012"/>
            <a:ext cx="12366171" cy="7339302"/>
          </a:xfrm>
          <a:prstGeom prst="rect">
            <a:avLst/>
          </a:prstGeom>
        </p:spPr>
      </p:pic>
    </p:spTree>
    <p:extLst>
      <p:ext uri="{BB962C8B-B14F-4D97-AF65-F5344CB8AC3E}">
        <p14:creationId xmlns:p14="http://schemas.microsoft.com/office/powerpoint/2010/main" val="1673150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B1A0C7-E51E-45C2-A1C0-98798CC9B2CF}"/>
              </a:ext>
            </a:extLst>
          </p:cNvPr>
          <p:cNvSpPr>
            <a:spLocks noGrp="1"/>
          </p:cNvSpPr>
          <p:nvPr>
            <p:ph type="title"/>
          </p:nvPr>
        </p:nvSpPr>
        <p:spPr>
          <a:xfrm>
            <a:off x="2068285" y="265632"/>
            <a:ext cx="8610599" cy="1303867"/>
          </a:xfrm>
        </p:spPr>
        <p:txBody>
          <a:bodyPr/>
          <a:lstStyle/>
          <a:p>
            <a:pPr algn="ctr"/>
            <a:r>
              <a:rPr lang="es-US" dirty="0"/>
              <a:t>Ventajas y desventajas de usar GITHUB en la nube</a:t>
            </a:r>
            <a:endParaRPr lang="es-AR" dirty="0"/>
          </a:p>
        </p:txBody>
      </p:sp>
      <p:sp>
        <p:nvSpPr>
          <p:cNvPr id="3" name="Marcador de texto 2">
            <a:extLst>
              <a:ext uri="{FF2B5EF4-FFF2-40B4-BE49-F238E27FC236}">
                <a16:creationId xmlns:a16="http://schemas.microsoft.com/office/drawing/2014/main" id="{A61B998A-9F99-46BC-AAAE-2EB8B572CB54}"/>
              </a:ext>
            </a:extLst>
          </p:cNvPr>
          <p:cNvSpPr>
            <a:spLocks noGrp="1"/>
          </p:cNvSpPr>
          <p:nvPr>
            <p:ph type="body" idx="1"/>
          </p:nvPr>
        </p:nvSpPr>
        <p:spPr>
          <a:xfrm>
            <a:off x="959014" y="2201333"/>
            <a:ext cx="3456432" cy="617320"/>
          </a:xfrm>
        </p:spPr>
        <p:txBody>
          <a:bodyPr/>
          <a:lstStyle/>
          <a:p>
            <a:r>
              <a:rPr lang="es-US" dirty="0"/>
              <a:t>           Ventajas</a:t>
            </a:r>
            <a:endParaRPr lang="es-AR" dirty="0"/>
          </a:p>
        </p:txBody>
      </p:sp>
      <p:sp>
        <p:nvSpPr>
          <p:cNvPr id="4" name="Marcador de texto 3">
            <a:extLst>
              <a:ext uri="{FF2B5EF4-FFF2-40B4-BE49-F238E27FC236}">
                <a16:creationId xmlns:a16="http://schemas.microsoft.com/office/drawing/2014/main" id="{B7449EC2-040E-4298-BD9B-62CFEEA70437}"/>
              </a:ext>
            </a:extLst>
          </p:cNvPr>
          <p:cNvSpPr>
            <a:spLocks noGrp="1"/>
          </p:cNvSpPr>
          <p:nvPr>
            <p:ph type="body" sz="half" idx="15"/>
          </p:nvPr>
        </p:nvSpPr>
        <p:spPr>
          <a:xfrm>
            <a:off x="959014" y="2954120"/>
            <a:ext cx="3456432" cy="3712812"/>
          </a:xfrm>
        </p:spPr>
        <p:txBody>
          <a:bodyPr>
            <a:normAutofit fontScale="92500" lnSpcReduction="10000"/>
          </a:bodyPr>
          <a:lstStyle/>
          <a:p>
            <a:endParaRPr lang="es-US" dirty="0"/>
          </a:p>
          <a:p>
            <a:pPr marL="285750" indent="-285750">
              <a:buFont typeface="Arial" panose="020B0604020202020204" pitchFamily="34" charset="0"/>
              <a:buChar char="•"/>
            </a:pPr>
            <a:r>
              <a:rPr lang="es-US" sz="2000" dirty="0"/>
              <a:t>ACCESO REMOTO</a:t>
            </a:r>
          </a:p>
          <a:p>
            <a:endParaRPr lang="es-US" sz="2000" dirty="0"/>
          </a:p>
          <a:p>
            <a:pPr marL="285750" indent="-285750">
              <a:buFont typeface="Arial" panose="020B0604020202020204" pitchFamily="34" charset="0"/>
              <a:buChar char="•"/>
            </a:pPr>
            <a:r>
              <a:rPr lang="es-US" sz="2000" dirty="0"/>
              <a:t>MODIFICACION DE ARCHIVOS INMEDIATO</a:t>
            </a:r>
          </a:p>
          <a:p>
            <a:endParaRPr lang="es-US" sz="2000" dirty="0"/>
          </a:p>
          <a:p>
            <a:pPr marL="285750" indent="-285750">
              <a:buFont typeface="Arial" panose="020B0604020202020204" pitchFamily="34" charset="0"/>
              <a:buChar char="•"/>
            </a:pPr>
            <a:r>
              <a:rPr lang="es-US" sz="2000" dirty="0"/>
              <a:t>ACTUALIZACION DE ARCHIVOS INMEDIATA</a:t>
            </a:r>
          </a:p>
          <a:p>
            <a:endParaRPr lang="es-US" sz="2000" dirty="0"/>
          </a:p>
          <a:p>
            <a:pPr marL="285750" indent="-285750">
              <a:buFont typeface="Arial" panose="020B0604020202020204" pitchFamily="34" charset="0"/>
              <a:buChar char="•"/>
            </a:pPr>
            <a:r>
              <a:rPr lang="es-US" sz="2000" dirty="0"/>
              <a:t>ES UNA PAGINA GRATUITA CON BASTANTE ALMACENAMIENTO</a:t>
            </a:r>
            <a:endParaRPr lang="es-AR" sz="2000" dirty="0"/>
          </a:p>
        </p:txBody>
      </p:sp>
      <p:sp>
        <p:nvSpPr>
          <p:cNvPr id="5" name="Marcador de texto 4">
            <a:extLst>
              <a:ext uri="{FF2B5EF4-FFF2-40B4-BE49-F238E27FC236}">
                <a16:creationId xmlns:a16="http://schemas.microsoft.com/office/drawing/2014/main" id="{3AFD49F3-13B1-4AC4-9E00-697A6A1B6FFA}"/>
              </a:ext>
            </a:extLst>
          </p:cNvPr>
          <p:cNvSpPr>
            <a:spLocks noGrp="1"/>
          </p:cNvSpPr>
          <p:nvPr>
            <p:ph type="body" sz="quarter" idx="3"/>
          </p:nvPr>
        </p:nvSpPr>
        <p:spPr>
          <a:xfrm>
            <a:off x="7776554" y="2201333"/>
            <a:ext cx="3456432" cy="626534"/>
          </a:xfrm>
        </p:spPr>
        <p:txBody>
          <a:bodyPr/>
          <a:lstStyle/>
          <a:p>
            <a:r>
              <a:rPr lang="es-US" dirty="0"/>
              <a:t>         Desventajas</a:t>
            </a:r>
            <a:endParaRPr lang="es-AR" dirty="0"/>
          </a:p>
        </p:txBody>
      </p:sp>
      <p:sp>
        <p:nvSpPr>
          <p:cNvPr id="6" name="Marcador de texto 5">
            <a:extLst>
              <a:ext uri="{FF2B5EF4-FFF2-40B4-BE49-F238E27FC236}">
                <a16:creationId xmlns:a16="http://schemas.microsoft.com/office/drawing/2014/main" id="{5F654F95-F794-407B-B451-B568BA5C81F1}"/>
              </a:ext>
            </a:extLst>
          </p:cNvPr>
          <p:cNvSpPr>
            <a:spLocks noGrp="1"/>
          </p:cNvSpPr>
          <p:nvPr>
            <p:ph type="body" sz="half" idx="16"/>
          </p:nvPr>
        </p:nvSpPr>
        <p:spPr>
          <a:xfrm>
            <a:off x="8049767" y="3106520"/>
            <a:ext cx="3456432" cy="3485848"/>
          </a:xfrm>
        </p:spPr>
        <p:txBody>
          <a:bodyPr>
            <a:noAutofit/>
          </a:bodyPr>
          <a:lstStyle/>
          <a:p>
            <a:pPr marL="285750" indent="-285750">
              <a:buFont typeface="Arial" panose="020B0604020202020204" pitchFamily="34" charset="0"/>
              <a:buChar char="•"/>
            </a:pPr>
            <a:r>
              <a:rPr lang="es-US" sz="2000" dirty="0"/>
              <a:t>LA INTERFAZ NO ES MUY AMIGABLE A SIMPLE VISTA PARA USUARIOS NO HABITUADOS</a:t>
            </a:r>
          </a:p>
          <a:p>
            <a:pPr marL="285750" indent="-285750">
              <a:buFont typeface="Arial" panose="020B0604020202020204" pitchFamily="34" charset="0"/>
              <a:buChar char="•"/>
            </a:pPr>
            <a:r>
              <a:rPr lang="es-AR" sz="2000" dirty="0"/>
              <a:t>NO TIENE SERVIDORES TAN ACTIVOS COMO GOOGLE POR EJEMPLO</a:t>
            </a:r>
          </a:p>
          <a:p>
            <a:pPr marL="285750" indent="-285750">
              <a:buFont typeface="Arial" panose="020B0604020202020204" pitchFamily="34" charset="0"/>
              <a:buChar char="•"/>
            </a:pPr>
            <a:r>
              <a:rPr lang="es-AR" sz="2000" dirty="0"/>
              <a:t>PARA UTILIZAR OTRAS HERRAMIENTAS COMO IA DENTRO DE LA APLICACIÓN TIENE UN COSTO ELEVADO</a:t>
            </a:r>
          </a:p>
        </p:txBody>
      </p:sp>
    </p:spTree>
    <p:extLst>
      <p:ext uri="{BB962C8B-B14F-4D97-AF65-F5344CB8AC3E}">
        <p14:creationId xmlns:p14="http://schemas.microsoft.com/office/powerpoint/2010/main" val="200089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B0D124C-0841-4043-B6B1-119FB40071C7}"/>
              </a:ext>
            </a:extLst>
          </p:cNvPr>
          <p:cNvSpPr txBox="1"/>
          <p:nvPr/>
        </p:nvSpPr>
        <p:spPr>
          <a:xfrm>
            <a:off x="2264229" y="1632857"/>
            <a:ext cx="8512628" cy="1384995"/>
          </a:xfrm>
          <a:prstGeom prst="rect">
            <a:avLst/>
          </a:prstGeom>
          <a:noFill/>
        </p:spPr>
        <p:txBody>
          <a:bodyPr wrap="square" rtlCol="0">
            <a:spAutoFit/>
          </a:bodyPr>
          <a:lstStyle/>
          <a:p>
            <a:r>
              <a:rPr lang="es-US" sz="2800" dirty="0"/>
              <a:t>PARA VER NUESTROS TRABAJOS PUEDEN ACCEDER AL SIGUIENTE LINK  </a:t>
            </a:r>
          </a:p>
          <a:p>
            <a:r>
              <a:rPr lang="es-US" sz="2800" dirty="0"/>
              <a:t> hector1308.github.io</a:t>
            </a:r>
            <a:endParaRPr lang="es-AR" sz="2800" dirty="0"/>
          </a:p>
        </p:txBody>
      </p:sp>
      <p:sp>
        <p:nvSpPr>
          <p:cNvPr id="3" name="CuadroTexto 2">
            <a:extLst>
              <a:ext uri="{FF2B5EF4-FFF2-40B4-BE49-F238E27FC236}">
                <a16:creationId xmlns:a16="http://schemas.microsoft.com/office/drawing/2014/main" id="{84012C15-234B-4BAA-B16F-A9F43C576AA4}"/>
              </a:ext>
            </a:extLst>
          </p:cNvPr>
          <p:cNvSpPr txBox="1"/>
          <p:nvPr/>
        </p:nvSpPr>
        <p:spPr>
          <a:xfrm>
            <a:off x="5725886" y="4763478"/>
            <a:ext cx="8294914" cy="461665"/>
          </a:xfrm>
          <a:prstGeom prst="rect">
            <a:avLst/>
          </a:prstGeom>
          <a:noFill/>
        </p:spPr>
        <p:txBody>
          <a:bodyPr wrap="square" rtlCol="0">
            <a:spAutoFit/>
          </a:bodyPr>
          <a:lstStyle/>
          <a:p>
            <a:r>
              <a:rPr lang="es-US" sz="2400" dirty="0"/>
              <a:t>¡MUCHAS GRACIAS POR SU ATENCION!</a:t>
            </a:r>
            <a:endParaRPr lang="es-AR" sz="2400" dirty="0"/>
          </a:p>
        </p:txBody>
      </p:sp>
    </p:spTree>
    <p:extLst>
      <p:ext uri="{BB962C8B-B14F-4D97-AF65-F5344CB8AC3E}">
        <p14:creationId xmlns:p14="http://schemas.microsoft.com/office/powerpoint/2010/main" val="93438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B4058-B853-4C29-912A-F9DE71B7519F}"/>
              </a:ext>
            </a:extLst>
          </p:cNvPr>
          <p:cNvSpPr>
            <a:spLocks noGrp="1"/>
          </p:cNvSpPr>
          <p:nvPr>
            <p:ph type="title"/>
          </p:nvPr>
        </p:nvSpPr>
        <p:spPr/>
        <p:txBody>
          <a:bodyPr/>
          <a:lstStyle/>
          <a:p>
            <a:r>
              <a:rPr lang="es-US" dirty="0"/>
              <a:t>¿Qué es virtualización?</a:t>
            </a:r>
            <a:endParaRPr lang="es-AR" dirty="0"/>
          </a:p>
        </p:txBody>
      </p:sp>
      <p:sp>
        <p:nvSpPr>
          <p:cNvPr id="3" name="CuadroTexto 2">
            <a:extLst>
              <a:ext uri="{FF2B5EF4-FFF2-40B4-BE49-F238E27FC236}">
                <a16:creationId xmlns:a16="http://schemas.microsoft.com/office/drawing/2014/main" id="{BF1E4696-9BE4-46D8-BCE9-C4E062CE3D13}"/>
              </a:ext>
            </a:extLst>
          </p:cNvPr>
          <p:cNvSpPr txBox="1"/>
          <p:nvPr/>
        </p:nvSpPr>
        <p:spPr>
          <a:xfrm>
            <a:off x="2133599" y="2699657"/>
            <a:ext cx="8882743" cy="2677656"/>
          </a:xfrm>
          <a:prstGeom prst="rect">
            <a:avLst/>
          </a:prstGeom>
          <a:noFill/>
        </p:spPr>
        <p:txBody>
          <a:bodyPr wrap="square" rtlCol="0">
            <a:spAutoFit/>
          </a:bodyPr>
          <a:lstStyle/>
          <a:p>
            <a:r>
              <a:rPr lang="es-ES" sz="2800"/>
              <a:t>La virtualización es una tecnología que permite crear servicios de TI útiles, con recursos que están tradicionalmente vinculados al hardware. Gracias a que distribuyes las funciones de una máquina física entre varios usuarios o entornos, posibilitas el uso de toda la capacidad de la máquina. </a:t>
            </a:r>
            <a:endParaRPr lang="es-AR" sz="2800" dirty="0"/>
          </a:p>
        </p:txBody>
      </p:sp>
    </p:spTree>
    <p:extLst>
      <p:ext uri="{BB962C8B-B14F-4D97-AF65-F5344CB8AC3E}">
        <p14:creationId xmlns:p14="http://schemas.microsoft.com/office/powerpoint/2010/main" val="247182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4473BB-4582-4F31-8F97-C7AFFD086422}"/>
              </a:ext>
            </a:extLst>
          </p:cNvPr>
          <p:cNvSpPr>
            <a:spLocks noGrp="1"/>
          </p:cNvSpPr>
          <p:nvPr>
            <p:ph type="title"/>
          </p:nvPr>
        </p:nvSpPr>
        <p:spPr/>
        <p:txBody>
          <a:bodyPr/>
          <a:lstStyle/>
          <a:p>
            <a:r>
              <a:rPr lang="es-US" dirty="0"/>
              <a:t>Tipos de virtualización</a:t>
            </a:r>
            <a:endParaRPr lang="es-AR" dirty="0"/>
          </a:p>
        </p:txBody>
      </p:sp>
      <p:sp>
        <p:nvSpPr>
          <p:cNvPr id="4" name="Marcador de texto 3">
            <a:extLst>
              <a:ext uri="{FF2B5EF4-FFF2-40B4-BE49-F238E27FC236}">
                <a16:creationId xmlns:a16="http://schemas.microsoft.com/office/drawing/2014/main" id="{FA281745-08C0-49A5-9C6C-B7A14FC9D16E}"/>
              </a:ext>
            </a:extLst>
          </p:cNvPr>
          <p:cNvSpPr>
            <a:spLocks noGrp="1"/>
          </p:cNvSpPr>
          <p:nvPr>
            <p:ph type="body" sz="half" idx="2"/>
          </p:nvPr>
        </p:nvSpPr>
        <p:spPr/>
        <p:txBody>
          <a:bodyPr/>
          <a:lstStyle/>
          <a:p>
            <a:endParaRPr lang="es-ES" dirty="0"/>
          </a:p>
          <a:p>
            <a:endParaRPr lang="es-ES" dirty="0"/>
          </a:p>
          <a:p>
            <a:r>
              <a:rPr lang="es-ES" sz="2000" b="1" dirty="0"/>
              <a:t>Virtualización de los datos</a:t>
            </a:r>
            <a:r>
              <a:rPr lang="es-ES" sz="2000" dirty="0"/>
              <a:t> Los datos que se encuentran distribuidos en varias ubicaciones pueden consolidarse en una sola fuente. La virtualización de datos permite que las empresas los gestionen, ya que brinda funciones de procesamiento que reúnen datos de varias fuentes, incorporan fuentes nuevas fácilmente y transforman los datos según las necesidades de los usuarios. </a:t>
            </a:r>
            <a:endParaRPr lang="es-AR" sz="2000" dirty="0"/>
          </a:p>
        </p:txBody>
      </p:sp>
    </p:spTree>
    <p:extLst>
      <p:ext uri="{BB962C8B-B14F-4D97-AF65-F5344CB8AC3E}">
        <p14:creationId xmlns:p14="http://schemas.microsoft.com/office/powerpoint/2010/main" val="335100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EAE101D-9E82-4B75-B660-F8CF2B8FA30C}"/>
              </a:ext>
            </a:extLst>
          </p:cNvPr>
          <p:cNvSpPr txBox="1"/>
          <p:nvPr/>
        </p:nvSpPr>
        <p:spPr>
          <a:xfrm>
            <a:off x="936171" y="391884"/>
            <a:ext cx="10493829" cy="1200329"/>
          </a:xfrm>
          <a:prstGeom prst="rect">
            <a:avLst/>
          </a:prstGeom>
          <a:noFill/>
        </p:spPr>
        <p:txBody>
          <a:bodyPr wrap="square" rtlCol="0">
            <a:spAutoFit/>
          </a:bodyPr>
          <a:lstStyle/>
          <a:p>
            <a:r>
              <a:rPr lang="es-ES" dirty="0"/>
              <a:t> </a:t>
            </a:r>
            <a:r>
              <a:rPr lang="es-ES" sz="2400" b="1" dirty="0"/>
              <a:t>la virtualización de escritorios </a:t>
            </a:r>
            <a:r>
              <a:rPr lang="es-ES" sz="2400" dirty="0"/>
              <a:t>permite que los administradores realicen múltiples configuraciones, actualizaciones y controles de seguridad en todos los escritorios virtuales. </a:t>
            </a:r>
            <a:endParaRPr lang="es-AR" sz="2400" dirty="0"/>
          </a:p>
        </p:txBody>
      </p:sp>
      <p:sp>
        <p:nvSpPr>
          <p:cNvPr id="3" name="CuadroTexto 2">
            <a:extLst>
              <a:ext uri="{FF2B5EF4-FFF2-40B4-BE49-F238E27FC236}">
                <a16:creationId xmlns:a16="http://schemas.microsoft.com/office/drawing/2014/main" id="{1BB84447-E5AD-48C0-BD80-8F370E3507CF}"/>
              </a:ext>
            </a:extLst>
          </p:cNvPr>
          <p:cNvSpPr txBox="1"/>
          <p:nvPr/>
        </p:nvSpPr>
        <p:spPr>
          <a:xfrm>
            <a:off x="936171" y="2503713"/>
            <a:ext cx="10080172" cy="2677656"/>
          </a:xfrm>
          <a:prstGeom prst="rect">
            <a:avLst/>
          </a:prstGeom>
          <a:noFill/>
        </p:spPr>
        <p:txBody>
          <a:bodyPr wrap="square" rtlCol="0">
            <a:spAutoFit/>
          </a:bodyPr>
          <a:lstStyle/>
          <a:p>
            <a:r>
              <a:rPr lang="es-ES" sz="2400" b="1" dirty="0"/>
              <a:t>Virtualización de servidor </a:t>
            </a:r>
            <a:r>
              <a:rPr lang="es-ES" sz="2400" dirty="0"/>
              <a:t>Los servidores son computadoras diseñadas para procesar un gran volumen de tareas específicas de forma muy efectiva para que otras computadoras (portátiles o de escritorio) puedan ejecutar otros procesos. La virtualización de un servidor, que implica dividirlo para que sus elementos puedan utilizarse con el fin de realizar varias tareas, permite ejecutar más funciones específicas</a:t>
            </a:r>
            <a:r>
              <a:rPr lang="es-ES" dirty="0"/>
              <a:t>. </a:t>
            </a:r>
            <a:endParaRPr lang="es-AR" dirty="0"/>
          </a:p>
        </p:txBody>
      </p:sp>
    </p:spTree>
    <p:extLst>
      <p:ext uri="{BB962C8B-B14F-4D97-AF65-F5344CB8AC3E}">
        <p14:creationId xmlns:p14="http://schemas.microsoft.com/office/powerpoint/2010/main" val="343637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DBFC855-D600-4F1D-BDAF-A9C3DAA16B0D}"/>
              </a:ext>
            </a:extLst>
          </p:cNvPr>
          <p:cNvSpPr txBox="1"/>
          <p:nvPr/>
        </p:nvSpPr>
        <p:spPr>
          <a:xfrm>
            <a:off x="892628" y="797510"/>
            <a:ext cx="10929257" cy="5693866"/>
          </a:xfrm>
          <a:prstGeom prst="rect">
            <a:avLst/>
          </a:prstGeom>
          <a:noFill/>
        </p:spPr>
        <p:txBody>
          <a:bodyPr wrap="square" rtlCol="0">
            <a:spAutoFit/>
          </a:bodyPr>
          <a:lstStyle/>
          <a:p>
            <a:r>
              <a:rPr lang="es-ES" sz="2800" b="1" dirty="0"/>
              <a:t>Virtualización de las funciones de red </a:t>
            </a:r>
          </a:p>
          <a:p>
            <a:r>
              <a:rPr lang="es-ES" sz="2800" dirty="0"/>
              <a:t>La virtualización de las funciones de red (NFV) separa las funciones clave de una red (como los servicios de directorio, el uso compartido de archivos y la configuración de IP) para distribuirlas entre los entornos. Cuando las funciones del software se independizan de las máquinas físicas donde se alojaban, las funciones específicas pueden empaquetarse en una nueva red y asignarse a un entorno. La virtualización de redes, que se utiliza con frecuencia en el sector de las telecomunicaciones, reduce la cantidad de elementos físicos (como conmutadores, enrutadores, servidores, cables y centrales) que se necesitan para crear varias redes independientes. </a:t>
            </a:r>
            <a:endParaRPr lang="es-AR" sz="2800" dirty="0"/>
          </a:p>
        </p:txBody>
      </p:sp>
    </p:spTree>
    <p:extLst>
      <p:ext uri="{BB962C8B-B14F-4D97-AF65-F5344CB8AC3E}">
        <p14:creationId xmlns:p14="http://schemas.microsoft.com/office/powerpoint/2010/main" val="24522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5A9D031-C97A-4016-8EC2-A71C91ADB101}"/>
              </a:ext>
            </a:extLst>
          </p:cNvPr>
          <p:cNvSpPr txBox="1"/>
          <p:nvPr/>
        </p:nvSpPr>
        <p:spPr>
          <a:xfrm>
            <a:off x="674914" y="370114"/>
            <a:ext cx="10646229" cy="5262979"/>
          </a:xfrm>
          <a:prstGeom prst="rect">
            <a:avLst/>
          </a:prstGeom>
          <a:noFill/>
        </p:spPr>
        <p:txBody>
          <a:bodyPr wrap="square" rtlCol="0">
            <a:spAutoFit/>
          </a:bodyPr>
          <a:lstStyle/>
          <a:p>
            <a:r>
              <a:rPr lang="es-ES" sz="2800" b="1" dirty="0"/>
              <a:t>Virtualización de los sistemas operativos</a:t>
            </a:r>
          </a:p>
          <a:p>
            <a:r>
              <a:rPr lang="es-ES" sz="2800" b="1" dirty="0"/>
              <a:t> </a:t>
            </a:r>
            <a:r>
              <a:rPr lang="es-ES" sz="2800" dirty="0"/>
              <a:t>Los sistemas operativos se virtualizan en el </a:t>
            </a:r>
            <a:r>
              <a:rPr lang="es-ES" sz="2800" dirty="0" err="1"/>
              <a:t>kernel</a:t>
            </a:r>
            <a:r>
              <a:rPr lang="es-ES" sz="2800" dirty="0"/>
              <a:t>, es decir, en sus administradores centrales de tareas. Es una forma útil de ejecutar los entornos de Linux y Windows de manera paralela. Además, las empresas pueden enviar los sistemas operativos virtuales a las computadoras, y esto: Reduce los grandes gastos en sistemas de hardware, ya que las computadoras no requieren funciones tan inmediatas. Aumenta la seguridad, debido a que todas las instancias virtuales se pueden controlar y aislar. Limita el tiempo que se destina a los servicios de TI, como las actualizaciones de software. </a:t>
            </a:r>
            <a:endParaRPr lang="es-AR" sz="2800" dirty="0"/>
          </a:p>
        </p:txBody>
      </p:sp>
    </p:spTree>
    <p:extLst>
      <p:ext uri="{BB962C8B-B14F-4D97-AF65-F5344CB8AC3E}">
        <p14:creationId xmlns:p14="http://schemas.microsoft.com/office/powerpoint/2010/main" val="293133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13830-A647-4089-A946-E49CCD6C18B1}"/>
              </a:ext>
            </a:extLst>
          </p:cNvPr>
          <p:cNvSpPr>
            <a:spLocks noGrp="1"/>
          </p:cNvSpPr>
          <p:nvPr>
            <p:ph type="title"/>
          </p:nvPr>
        </p:nvSpPr>
        <p:spPr/>
        <p:txBody>
          <a:bodyPr/>
          <a:lstStyle/>
          <a:p>
            <a:r>
              <a:rPr lang="es-US" dirty="0"/>
              <a:t>¿Qué es GitHub?</a:t>
            </a:r>
            <a:br>
              <a:rPr lang="es-US" dirty="0"/>
            </a:br>
            <a:br>
              <a:rPr lang="es-US" dirty="0"/>
            </a:br>
            <a:endParaRPr lang="es-AR" dirty="0"/>
          </a:p>
        </p:txBody>
      </p:sp>
      <p:pic>
        <p:nvPicPr>
          <p:cNvPr id="6" name="Marcador de posición de imagen 5">
            <a:extLst>
              <a:ext uri="{FF2B5EF4-FFF2-40B4-BE49-F238E27FC236}">
                <a16:creationId xmlns:a16="http://schemas.microsoft.com/office/drawing/2014/main" id="{C389A600-440D-4E62-B90B-68250EE3956E}"/>
              </a:ext>
            </a:extLst>
          </p:cNvPr>
          <p:cNvPicPr>
            <a:picLocks noGrp="1" noChangeAspect="1"/>
          </p:cNvPicPr>
          <p:nvPr>
            <p:ph type="pic" idx="1"/>
          </p:nvPr>
        </p:nvPicPr>
        <p:blipFill>
          <a:blip r:embed="rId2"/>
          <a:srcRect l="16667" r="16667"/>
          <a:stretch>
            <a:fillRect/>
          </a:stretch>
        </p:blipFill>
        <p:spPr>
          <a:xfrm>
            <a:off x="7861237" y="751241"/>
            <a:ext cx="3851791" cy="5467443"/>
          </a:xfrm>
        </p:spPr>
      </p:pic>
      <p:sp>
        <p:nvSpPr>
          <p:cNvPr id="4" name="Marcador de texto 3">
            <a:extLst>
              <a:ext uri="{FF2B5EF4-FFF2-40B4-BE49-F238E27FC236}">
                <a16:creationId xmlns:a16="http://schemas.microsoft.com/office/drawing/2014/main" id="{E4C86D47-C779-4EBC-B3A7-E983507165E1}"/>
              </a:ext>
            </a:extLst>
          </p:cNvPr>
          <p:cNvSpPr>
            <a:spLocks noGrp="1"/>
          </p:cNvSpPr>
          <p:nvPr>
            <p:ph type="body" sz="half" idx="2"/>
          </p:nvPr>
        </p:nvSpPr>
        <p:spPr/>
        <p:txBody>
          <a:bodyPr>
            <a:normAutofit/>
          </a:bodyPr>
          <a:lstStyle/>
          <a:p>
            <a:r>
              <a:rPr lang="es-ES" sz="2400" b="0" i="0" dirty="0">
                <a:effectLst/>
                <a:latin typeface="Arial Black" panose="020B0A04020102020204" pitchFamily="34" charset="0"/>
              </a:rPr>
              <a:t>Hoy en día, </a:t>
            </a:r>
            <a:r>
              <a:rPr lang="es-ES" sz="2400" i="0" dirty="0">
                <a:effectLst/>
                <a:latin typeface="Arial Black" panose="020B0A04020102020204" pitchFamily="34" charset="0"/>
              </a:rPr>
              <a:t>GitHub</a:t>
            </a:r>
            <a:r>
              <a:rPr lang="es-ES" sz="2400" b="0" i="0" dirty="0">
                <a:effectLst/>
                <a:latin typeface="Arial Black" panose="020B0A04020102020204" pitchFamily="34" charset="0"/>
              </a:rPr>
              <a:t> es uno de los recursos de programación más reconocidos entre la comunidad de ese campo para trabajar en conjunto y compartir archivos de código. Es gratuito, fácil de usar y se ha convertido en una pieza central en las iniciativas para promover el uso del software de código abierto.</a:t>
            </a:r>
            <a:endParaRPr lang="es-AR" sz="2400" dirty="0">
              <a:latin typeface="Arial Black" panose="020B0A04020102020204" pitchFamily="34" charset="0"/>
            </a:endParaRPr>
          </a:p>
        </p:txBody>
      </p:sp>
    </p:spTree>
    <p:extLst>
      <p:ext uri="{BB962C8B-B14F-4D97-AF65-F5344CB8AC3E}">
        <p14:creationId xmlns:p14="http://schemas.microsoft.com/office/powerpoint/2010/main" val="1751023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A69C97A-3EC4-475C-8DA6-CFD8A19F08A1}"/>
              </a:ext>
            </a:extLst>
          </p:cNvPr>
          <p:cNvPicPr>
            <a:picLocks noChangeAspect="1"/>
          </p:cNvPicPr>
          <p:nvPr/>
        </p:nvPicPr>
        <p:blipFill>
          <a:blip r:embed="rId2"/>
          <a:stretch>
            <a:fillRect/>
          </a:stretch>
        </p:blipFill>
        <p:spPr>
          <a:xfrm>
            <a:off x="0" y="-174171"/>
            <a:ext cx="12192000" cy="6858000"/>
          </a:xfrm>
          <a:prstGeom prst="rect">
            <a:avLst/>
          </a:prstGeom>
        </p:spPr>
      </p:pic>
      <p:cxnSp>
        <p:nvCxnSpPr>
          <p:cNvPr id="6" name="Conector recto de flecha 5">
            <a:extLst>
              <a:ext uri="{FF2B5EF4-FFF2-40B4-BE49-F238E27FC236}">
                <a16:creationId xmlns:a16="http://schemas.microsoft.com/office/drawing/2014/main" id="{F748C722-78CC-4E51-8190-63C76888BC4E}"/>
              </a:ext>
            </a:extLst>
          </p:cNvPr>
          <p:cNvCxnSpPr>
            <a:cxnSpLocks/>
          </p:cNvCxnSpPr>
          <p:nvPr/>
        </p:nvCxnSpPr>
        <p:spPr>
          <a:xfrm flipH="1">
            <a:off x="2438401" y="3493924"/>
            <a:ext cx="2351313" cy="1001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8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6288401-9F5A-41DC-8711-DE2FEFBB3CEB}"/>
              </a:ext>
            </a:extLst>
          </p:cNvPr>
          <p:cNvPicPr>
            <a:picLocks noChangeAspect="1"/>
          </p:cNvPicPr>
          <p:nvPr/>
        </p:nvPicPr>
        <p:blipFill>
          <a:blip r:embed="rId2"/>
          <a:stretch>
            <a:fillRect/>
          </a:stretch>
        </p:blipFill>
        <p:spPr>
          <a:xfrm>
            <a:off x="8675" y="0"/>
            <a:ext cx="12174649" cy="6858000"/>
          </a:xfrm>
          <a:prstGeom prst="rect">
            <a:avLst/>
          </a:prstGeom>
        </p:spPr>
      </p:pic>
      <p:cxnSp>
        <p:nvCxnSpPr>
          <p:cNvPr id="6" name="Conector recto de flecha 5">
            <a:extLst>
              <a:ext uri="{FF2B5EF4-FFF2-40B4-BE49-F238E27FC236}">
                <a16:creationId xmlns:a16="http://schemas.microsoft.com/office/drawing/2014/main" id="{F5998B6B-9094-4FE5-ABA9-3B5E9093AAF5}"/>
              </a:ext>
            </a:extLst>
          </p:cNvPr>
          <p:cNvCxnSpPr/>
          <p:nvPr/>
        </p:nvCxnSpPr>
        <p:spPr>
          <a:xfrm flipH="1">
            <a:off x="1524000" y="2699266"/>
            <a:ext cx="1850571" cy="77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321361"/>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54</TotalTime>
  <Words>600</Words>
  <Application>Microsoft Office PowerPoint</Application>
  <PresentationFormat>Panorámica</PresentationFormat>
  <Paragraphs>33</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Arial Black</vt:lpstr>
      <vt:lpstr>Century Gothic</vt:lpstr>
      <vt:lpstr>Estela de condensación</vt:lpstr>
      <vt:lpstr>Virtualización </vt:lpstr>
      <vt:lpstr>¿Qué es virtualización?</vt:lpstr>
      <vt:lpstr>Tipos de virtualización</vt:lpstr>
      <vt:lpstr>Presentación de PowerPoint</vt:lpstr>
      <vt:lpstr>Presentación de PowerPoint</vt:lpstr>
      <vt:lpstr>Presentación de PowerPoint</vt:lpstr>
      <vt:lpstr>¿Qué es GitHub?  </vt:lpstr>
      <vt:lpstr>Presentación de PowerPoint</vt:lpstr>
      <vt:lpstr>Presentación de PowerPoint</vt:lpstr>
      <vt:lpstr>Presentación de PowerPoint</vt:lpstr>
      <vt:lpstr>Presentación de PowerPoint</vt:lpstr>
      <vt:lpstr>Presentación de PowerPoint</vt:lpstr>
      <vt:lpstr>Ventajas y desventajas de usar GITHUB en la nube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Virtualización</dc:title>
  <dc:creator>hectoraliende@outlook.com</dc:creator>
  <cp:lastModifiedBy>hectoraliende@outlook.com</cp:lastModifiedBy>
  <cp:revision>12</cp:revision>
  <dcterms:created xsi:type="dcterms:W3CDTF">2024-12-05T17:53:06Z</dcterms:created>
  <dcterms:modified xsi:type="dcterms:W3CDTF">2024-12-05T18:47:50Z</dcterms:modified>
</cp:coreProperties>
</file>