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9"/>
  </p:notesMasterIdLst>
  <p:sldIdLst>
    <p:sldId id="256" r:id="rId2"/>
    <p:sldId id="265" r:id="rId3"/>
    <p:sldId id="257" r:id="rId4"/>
    <p:sldId id="268" r:id="rId5"/>
    <p:sldId id="259" r:id="rId6"/>
    <p:sldId id="260" r:id="rId7"/>
    <p:sldId id="266" r:id="rId8"/>
    <p:sldId id="261" r:id="rId9"/>
    <p:sldId id="263" r:id="rId10"/>
    <p:sldId id="273" r:id="rId11"/>
    <p:sldId id="269" r:id="rId12"/>
    <p:sldId id="270" r:id="rId13"/>
    <p:sldId id="271" r:id="rId14"/>
    <p:sldId id="272" r:id="rId15"/>
    <p:sldId id="267" r:id="rId16"/>
    <p:sldId id="262" r:id="rId17"/>
    <p:sldId id="264"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56"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01F13-9707-4FCC-8A28-297FADEF070E}" type="datetimeFigureOut">
              <a:rPr lang="es-ES" smtClean="0"/>
              <a:t>18/04/2018</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A807C-559D-4AAE-92FE-8E6E7F3BDE55}" type="slidenum">
              <a:rPr lang="es-ES" smtClean="0"/>
              <a:t>‹Nº›</a:t>
            </a:fld>
            <a:endParaRPr lang="es-ES"/>
          </a:p>
        </p:txBody>
      </p:sp>
    </p:spTree>
    <p:extLst>
      <p:ext uri="{BB962C8B-B14F-4D97-AF65-F5344CB8AC3E}">
        <p14:creationId xmlns:p14="http://schemas.microsoft.com/office/powerpoint/2010/main" val="269827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68AEE9-749D-4C09-B739-CB60064DB495}" type="datetime1">
              <a:rPr lang="es-ES" smtClean="0"/>
              <a:t>18/04/2018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82F17BB-1D8D-43E8-9953-CCF2CC12ED56}"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1A722C-1290-41AC-8082-5AF72A941E9C}" type="datetime1">
              <a:rPr lang="es-ES" smtClean="0"/>
              <a:t>18/04/2018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82F17BB-1D8D-43E8-9953-CCF2CC12ED56}"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628D96F-B360-4DEC-8F68-294735CFCFB0}" type="datetime1">
              <a:rPr lang="es-ES" smtClean="0"/>
              <a:t>18/04/2018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82F17BB-1D8D-43E8-9953-CCF2CC12ED56}" type="slidenum">
              <a:rPr lang="es-ES" smtClean="0"/>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8971C52-C58F-41FE-AFCD-10356D1F406C}" type="datetime1">
              <a:rPr lang="es-ES" smtClean="0"/>
              <a:t>18/04/2018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82F17BB-1D8D-43E8-9953-CCF2CC12ED56}" type="slidenum">
              <a:rPr lang="es-ES" smtClean="0"/>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68CC40C-58E4-4F39-BCE0-770AE598EC2F}" type="datetime1">
              <a:rPr lang="es-ES" smtClean="0"/>
              <a:t>18/04/2018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82F17BB-1D8D-43E8-9953-CCF2CC12ED56}"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ED479067-E413-4E81-A354-202865121112}" type="datetime1">
              <a:rPr lang="es-ES" smtClean="0"/>
              <a:t>18/04/2018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82F17BB-1D8D-43E8-9953-CCF2CC12ED56}" type="slidenum">
              <a:rPr lang="es-ES" smtClean="0"/>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C5D66C7-6479-4185-8180-91629D782EF4}" type="datetime1">
              <a:rPr lang="es-ES" smtClean="0"/>
              <a:t>18/04/2018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82F17BB-1D8D-43E8-9953-CCF2CC12ED56}"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EC2439F7-FA96-4EC3-A955-9CB5A1F486EE}" type="datetime1">
              <a:rPr lang="es-ES" smtClean="0"/>
              <a:t>18/04/2018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82F17BB-1D8D-43E8-9953-CCF2CC12ED56}"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CD07531-B248-4FEC-862E-A13596730505}" type="datetime1">
              <a:rPr lang="es-ES" smtClean="0"/>
              <a:t>18/04/2018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82F17BB-1D8D-43E8-9953-CCF2CC12ED56}"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32E93EF-80D0-43E5-A64B-8F5859359542}" type="datetime1">
              <a:rPr lang="es-ES" smtClean="0"/>
              <a:t>18/04/2018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82F17BB-1D8D-43E8-9953-CCF2CC12ED56}" type="slidenum">
              <a:rPr lang="es-ES" smtClean="0"/>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BD45E4-AAC4-4D43-B72B-084F9FB91C71}" type="datetime1">
              <a:rPr lang="es-ES" smtClean="0"/>
              <a:t>18/04/2018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82F17BB-1D8D-43E8-9953-CCF2CC12ED56}" type="slidenum">
              <a:rPr lang="es-ES" smtClean="0"/>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FBE44BB-7070-4926-9015-1329A24BCA44}" type="datetime1">
              <a:rPr lang="es-ES" smtClean="0"/>
              <a:t>18/04/2018</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82F17BB-1D8D-43E8-9953-CCF2CC12ED56}" type="slidenum">
              <a:rPr lang="es-ES" smtClean="0"/>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07533" y="836712"/>
            <a:ext cx="8064896" cy="1508105"/>
          </a:xfrm>
          <a:prstGeom prst="rect">
            <a:avLst/>
          </a:prstGeom>
          <a:noFill/>
        </p:spPr>
        <p:txBody>
          <a:bodyPr wrap="square" rtlCol="0">
            <a:spAutoFit/>
          </a:bodyPr>
          <a:lstStyle>
            <a:defPPr>
              <a:defRPr lang="es-ES"/>
            </a:defPPr>
            <a:lvl1pPr algn="ctr">
              <a:defRPr sz="3200">
                <a:solidFill>
                  <a:schemeClr val="bg1"/>
                </a:solidFill>
              </a:defRPr>
            </a:lvl1pPr>
          </a:lstStyle>
          <a:p>
            <a:r>
              <a:rPr lang="es-ES_tradnl" sz="3600" b="1" dirty="0"/>
              <a:t>VII Encuentro Departamental de Semilleros de Investigación</a:t>
            </a:r>
            <a:endParaRPr lang="es-ES" sz="3600" b="1" dirty="0"/>
          </a:p>
          <a:p>
            <a:r>
              <a:rPr lang="es-ES_tradnl" sz="2000" dirty="0" smtClean="0"/>
              <a:t>Mayo </a:t>
            </a:r>
            <a:r>
              <a:rPr lang="es-ES_tradnl" sz="2000" dirty="0"/>
              <a:t>17 de 2018</a:t>
            </a:r>
            <a:endParaRPr lang="es-ES" sz="2000" dirty="0"/>
          </a:p>
        </p:txBody>
      </p:sp>
      <p:sp>
        <p:nvSpPr>
          <p:cNvPr id="7" name="6 CuadroTexto"/>
          <p:cNvSpPr txBox="1"/>
          <p:nvPr/>
        </p:nvSpPr>
        <p:spPr>
          <a:xfrm>
            <a:off x="407533" y="3218252"/>
            <a:ext cx="8064896" cy="1077218"/>
          </a:xfrm>
          <a:prstGeom prst="rect">
            <a:avLst/>
          </a:prstGeom>
          <a:noFill/>
        </p:spPr>
        <p:txBody>
          <a:bodyPr wrap="square" rtlCol="0">
            <a:spAutoFit/>
          </a:bodyPr>
          <a:lstStyle/>
          <a:p>
            <a:pPr algn="ctr"/>
            <a:r>
              <a:rPr lang="es-ES" sz="3200" b="1" dirty="0" smtClean="0">
                <a:solidFill>
                  <a:schemeClr val="bg1"/>
                </a:solidFill>
              </a:rPr>
              <a:t>Categorización de retinopatía diabética utilizando algoritmos de inteligencia artificial</a:t>
            </a:r>
            <a:endParaRPr lang="es-ES" sz="3200" b="1" dirty="0">
              <a:solidFill>
                <a:schemeClr val="bg1"/>
              </a:solidFill>
            </a:endParaRPr>
          </a:p>
        </p:txBody>
      </p:sp>
      <p:sp>
        <p:nvSpPr>
          <p:cNvPr id="8" name="7 CuadroTexto"/>
          <p:cNvSpPr txBox="1"/>
          <p:nvPr/>
        </p:nvSpPr>
        <p:spPr>
          <a:xfrm>
            <a:off x="407533" y="4278779"/>
            <a:ext cx="8064896" cy="523220"/>
          </a:xfrm>
          <a:prstGeom prst="rect">
            <a:avLst/>
          </a:prstGeom>
          <a:noFill/>
        </p:spPr>
        <p:txBody>
          <a:bodyPr wrap="square" rtlCol="0">
            <a:spAutoFit/>
          </a:bodyPr>
          <a:lstStyle/>
          <a:p>
            <a:pPr algn="ctr"/>
            <a:r>
              <a:rPr lang="es-ES" sz="2800" dirty="0" smtClean="0">
                <a:solidFill>
                  <a:schemeClr val="bg1"/>
                </a:solidFill>
              </a:rPr>
              <a:t>Héctor Fabio Ocampo Arbeláez</a:t>
            </a:r>
            <a:endParaRPr lang="es-ES" sz="4000" dirty="0">
              <a:solidFill>
                <a:schemeClr val="bg1"/>
              </a:solidFill>
            </a:endParaRPr>
          </a:p>
        </p:txBody>
      </p:sp>
      <p:pic>
        <p:nvPicPr>
          <p:cNvPr id="9" name="Imagen 8"/>
          <p:cNvPicPr/>
          <p:nvPr/>
        </p:nvPicPr>
        <p:blipFill rotWithShape="1">
          <a:blip r:embed="rId2">
            <a:extLst>
              <a:ext uri="{28A0092B-C50C-407E-A947-70E740481C1C}">
                <a14:useLocalDpi xmlns:a14="http://schemas.microsoft.com/office/drawing/2010/main" val="0"/>
              </a:ext>
            </a:extLst>
          </a:blip>
          <a:srcRect t="3930" r="45922" b="13516"/>
          <a:stretch/>
        </p:blipFill>
        <p:spPr bwMode="auto">
          <a:xfrm>
            <a:off x="1475656" y="5462382"/>
            <a:ext cx="1152128" cy="1266175"/>
          </a:xfrm>
          <a:prstGeom prst="rect">
            <a:avLst/>
          </a:prstGeom>
          <a:noFill/>
          <a:ln>
            <a:noFill/>
          </a:ln>
          <a:extLst>
            <a:ext uri="{53640926-AAD7-44D8-BBD7-CCE9431645EC}">
              <a14:shadowObscured xmlns:a14="http://schemas.microsoft.com/office/drawing/2010/main"/>
            </a:ext>
          </a:extLst>
        </p:spPr>
      </p:pic>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5462383"/>
            <a:ext cx="792088" cy="1266174"/>
          </a:xfrm>
          <a:prstGeom prst="rect">
            <a:avLst/>
          </a:prstGeom>
        </p:spPr>
      </p:pic>
    </p:spTree>
    <p:extLst>
      <p:ext uri="{BB962C8B-B14F-4D97-AF65-F5344CB8AC3E}">
        <p14:creationId xmlns:p14="http://schemas.microsoft.com/office/powerpoint/2010/main" val="1686582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b="1" dirty="0" smtClean="0"/>
              <a:t>Resultados: Diseño/Implementación</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10</a:t>
            </a:fld>
            <a:endParaRPr lang="es-ES"/>
          </a:p>
        </p:txBody>
      </p:sp>
      <p:pic>
        <p:nvPicPr>
          <p:cNvPr id="1026" name="Picture 2" descr="C:\Users\Andres\My Documents\LiClipse Workspace\trabajoDeGrado\Imagenes\redneuronal1capa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140968"/>
            <a:ext cx="3172853" cy="3240360"/>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contenido 1"/>
          <p:cNvSpPr>
            <a:spLocks noGrp="1"/>
          </p:cNvSpPr>
          <p:nvPr>
            <p:ph idx="1"/>
          </p:nvPr>
        </p:nvSpPr>
        <p:spPr>
          <a:xfrm>
            <a:off x="899592" y="2589768"/>
            <a:ext cx="7200800" cy="537509"/>
          </a:xfrm>
        </p:spPr>
        <p:txBody>
          <a:bodyPr>
            <a:normAutofit/>
          </a:bodyPr>
          <a:lstStyle/>
          <a:p>
            <a:pPr marL="0" indent="0">
              <a:buNone/>
            </a:pPr>
            <a:r>
              <a:rPr lang="es-ES" dirty="0" smtClean="0"/>
              <a:t>Redes neuronales entrenadas con </a:t>
            </a:r>
            <a:r>
              <a:rPr lang="es-ES" dirty="0" err="1" smtClean="0"/>
              <a:t>Backpropagation</a:t>
            </a:r>
            <a:r>
              <a:rPr lang="es-ES" dirty="0" smtClean="0"/>
              <a:t>:</a:t>
            </a:r>
            <a:endParaRPr lang="es-ES" dirty="0"/>
          </a:p>
        </p:txBody>
      </p:sp>
    </p:spTree>
    <p:extLst>
      <p:ext uri="{BB962C8B-B14F-4D97-AF65-F5344CB8AC3E}">
        <p14:creationId xmlns:p14="http://schemas.microsoft.com/office/powerpoint/2010/main" val="319089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b="1" dirty="0" smtClean="0"/>
              <a:t>Resultados: Diseño/Implementación</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11</a:t>
            </a:fld>
            <a:endParaRPr lang="es-E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420888"/>
            <a:ext cx="5415508" cy="259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Marcador de contenido 1"/>
          <p:cNvSpPr>
            <a:spLocks noGrp="1"/>
          </p:cNvSpPr>
          <p:nvPr>
            <p:ph idx="1"/>
          </p:nvPr>
        </p:nvSpPr>
        <p:spPr>
          <a:xfrm>
            <a:off x="539552" y="1917322"/>
            <a:ext cx="4564029" cy="537509"/>
          </a:xfrm>
        </p:spPr>
        <p:txBody>
          <a:bodyPr/>
          <a:lstStyle/>
          <a:p>
            <a:pPr marL="0" indent="0">
              <a:buNone/>
            </a:pPr>
            <a:r>
              <a:rPr lang="es-ES" dirty="0" smtClean="0"/>
              <a:t>Redes Neuronales Evolutivas:</a:t>
            </a:r>
            <a:endParaRPr lang="es-ES" dirty="0"/>
          </a:p>
        </p:txBody>
      </p:sp>
      <p:sp>
        <p:nvSpPr>
          <p:cNvPr id="8" name="Marcador de contenido 1"/>
          <p:cNvSpPr txBox="1">
            <a:spLocks/>
          </p:cNvSpPr>
          <p:nvPr/>
        </p:nvSpPr>
        <p:spPr>
          <a:xfrm>
            <a:off x="899592" y="3182664"/>
            <a:ext cx="1527076" cy="537509"/>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s-ES" dirty="0" smtClean="0"/>
              <a:t>Fenotipo:</a:t>
            </a:r>
            <a:endParaRPr lang="es-ES" dirty="0"/>
          </a:p>
        </p:txBody>
      </p:sp>
      <p:sp>
        <p:nvSpPr>
          <p:cNvPr id="9" name="Marcador de contenido 1"/>
          <p:cNvSpPr txBox="1">
            <a:spLocks/>
          </p:cNvSpPr>
          <p:nvPr/>
        </p:nvSpPr>
        <p:spPr>
          <a:xfrm>
            <a:off x="899592" y="5576333"/>
            <a:ext cx="1527076" cy="537509"/>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s-ES" dirty="0" smtClean="0"/>
              <a:t>Genotipo:</a:t>
            </a:r>
            <a:endParaRPr lang="es-E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716" y="5642806"/>
            <a:ext cx="5688632" cy="40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a:off x="5664163" y="5055846"/>
            <a:ext cx="691530" cy="623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11978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dres\My Documents\LiClipse Workspace\trabajoDeGrado\imagenesPruebasBackpropagation\ComparacionBackpropaga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511152"/>
            <a:ext cx="4976018" cy="3732688"/>
          </a:xfrm>
          <a:prstGeom prst="rect">
            <a:avLst/>
          </a:prstGeom>
          <a:noFill/>
          <a:extLst>
            <a:ext uri="{909E8E84-426E-40DD-AFC4-6F175D3DCCD1}">
              <a14:hiddenFill xmlns:a14="http://schemas.microsoft.com/office/drawing/2010/main">
                <a:solidFill>
                  <a:srgbClr val="FFFFFF"/>
                </a:solidFill>
              </a14:hiddenFill>
            </a:ext>
          </a:extLst>
        </p:spPr>
      </p:pic>
      <p:sp>
        <p:nvSpPr>
          <p:cNvPr id="3" name="2 Título"/>
          <p:cNvSpPr>
            <a:spLocks noGrp="1"/>
          </p:cNvSpPr>
          <p:nvPr>
            <p:ph type="title"/>
          </p:nvPr>
        </p:nvSpPr>
        <p:spPr/>
        <p:txBody>
          <a:bodyPr>
            <a:normAutofit/>
          </a:bodyPr>
          <a:lstStyle/>
          <a:p>
            <a:r>
              <a:rPr lang="es-ES" b="1" dirty="0" smtClean="0"/>
              <a:t>Resultados: Pruebas</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12</a:t>
            </a:fld>
            <a:endParaRPr lang="es-ES"/>
          </a:p>
        </p:txBody>
      </p:sp>
      <p:sp>
        <p:nvSpPr>
          <p:cNvPr id="7" name="Marcador de contenido 1"/>
          <p:cNvSpPr>
            <a:spLocks noGrp="1"/>
          </p:cNvSpPr>
          <p:nvPr>
            <p:ph idx="1"/>
          </p:nvPr>
        </p:nvSpPr>
        <p:spPr>
          <a:xfrm>
            <a:off x="323528" y="2204864"/>
            <a:ext cx="7200800" cy="537509"/>
          </a:xfrm>
        </p:spPr>
        <p:txBody>
          <a:bodyPr>
            <a:normAutofit/>
          </a:bodyPr>
          <a:lstStyle/>
          <a:p>
            <a:pPr marL="0" indent="0">
              <a:buNone/>
            </a:pPr>
            <a:r>
              <a:rPr lang="es-ES" dirty="0" smtClean="0"/>
              <a:t>Pruebas del Entrenamiento de </a:t>
            </a:r>
            <a:r>
              <a:rPr lang="es-ES" dirty="0" err="1" smtClean="0"/>
              <a:t>Backpropagation</a:t>
            </a:r>
            <a:r>
              <a:rPr lang="es-ES" dirty="0"/>
              <a:t>:</a:t>
            </a:r>
          </a:p>
        </p:txBody>
      </p:sp>
    </p:spTree>
    <p:extLst>
      <p:ext uri="{BB962C8B-B14F-4D97-AF65-F5344CB8AC3E}">
        <p14:creationId xmlns:p14="http://schemas.microsoft.com/office/powerpoint/2010/main" val="131708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b="1" dirty="0" smtClean="0"/>
              <a:t>Resultados: Pruebas</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13</a:t>
            </a:fld>
            <a:endParaRPr lang="es-ES"/>
          </a:p>
        </p:txBody>
      </p:sp>
      <p:sp>
        <p:nvSpPr>
          <p:cNvPr id="7" name="Marcador de contenido 1"/>
          <p:cNvSpPr>
            <a:spLocks noGrp="1"/>
          </p:cNvSpPr>
          <p:nvPr>
            <p:ph idx="1"/>
          </p:nvPr>
        </p:nvSpPr>
        <p:spPr>
          <a:xfrm>
            <a:off x="323528" y="2204864"/>
            <a:ext cx="7200800" cy="537509"/>
          </a:xfrm>
        </p:spPr>
        <p:txBody>
          <a:bodyPr>
            <a:normAutofit/>
          </a:bodyPr>
          <a:lstStyle/>
          <a:p>
            <a:pPr marL="0" indent="0">
              <a:buNone/>
            </a:pPr>
            <a:r>
              <a:rPr lang="es-ES" dirty="0" smtClean="0"/>
              <a:t>Pruebas del Entrenamiento Evolutivo:</a:t>
            </a:r>
            <a:endParaRPr lang="es-ES" dirty="0"/>
          </a:p>
        </p:txBody>
      </p:sp>
      <p:pic>
        <p:nvPicPr>
          <p:cNvPr id="4098" name="Picture 2" descr="C:\Users\Andres\My Documents\LiClipse Workspace\trabajoDeGrado\imagenesPruebas\graficaComparac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694438"/>
            <a:ext cx="4824537" cy="357755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82" y="2833687"/>
            <a:ext cx="2724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27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b="1" dirty="0" smtClean="0"/>
              <a:t>Resultados: Comparación</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14</a:t>
            </a:fld>
            <a:endParaRPr lang="es-ES"/>
          </a:p>
        </p:txBody>
      </p:sp>
      <p:pic>
        <p:nvPicPr>
          <p:cNvPr id="1026" name="Picture 2" descr="C:\Users\Andres\My Documents\LiClipse Workspace\trabajoDeGrado\Imagenes\comparacion BP y 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60848"/>
            <a:ext cx="5851525" cy="438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521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a:bodyPr>
          <a:lstStyle/>
          <a:p>
            <a:pPr marL="0" indent="0" algn="just">
              <a:buNone/>
            </a:pPr>
            <a:r>
              <a:rPr lang="es-CO" dirty="0" smtClean="0"/>
              <a:t>El avance del actual proyecto, será usado en el  desarrollo de sistemas </a:t>
            </a:r>
            <a:r>
              <a:rPr lang="es-CO" dirty="0"/>
              <a:t>que serán de uso directo de los médicos para el apoyo en el proceso de diagnóstico, mejorando la precisión del resultado, disminuyendo </a:t>
            </a:r>
            <a:r>
              <a:rPr lang="es-CO" dirty="0" smtClean="0"/>
              <a:t>tiempo </a:t>
            </a:r>
            <a:r>
              <a:rPr lang="es-CO" dirty="0"/>
              <a:t>e ir aprendiendo constantemente de cambios que se puedan presentar, aunque lo mencionado anteriormente es directamente para el médico al final los principales beneficiados serán los pacientes, ya que posiblemente disminuirán los casos de falsos negativos y posteriormente disminuir los casos de alto riesgo en la salud del paciente.</a:t>
            </a:r>
          </a:p>
          <a:p>
            <a:pPr marL="0" indent="0" algn="just">
              <a:buNone/>
            </a:pPr>
            <a:endParaRPr lang="es-ES" dirty="0"/>
          </a:p>
        </p:txBody>
      </p:sp>
      <p:sp>
        <p:nvSpPr>
          <p:cNvPr id="3" name="Marcador de número de diapositiva 2"/>
          <p:cNvSpPr>
            <a:spLocks noGrp="1"/>
          </p:cNvSpPr>
          <p:nvPr>
            <p:ph type="sldNum" sz="quarter" idx="12"/>
          </p:nvPr>
        </p:nvSpPr>
        <p:spPr/>
        <p:txBody>
          <a:bodyPr/>
          <a:lstStyle/>
          <a:p>
            <a:fld id="{C82F17BB-1D8D-43E8-9953-CCF2CC12ED56}" type="slidenum">
              <a:rPr lang="es-ES" smtClean="0"/>
              <a:t>15</a:t>
            </a:fld>
            <a:endParaRPr lang="es-ES"/>
          </a:p>
        </p:txBody>
      </p:sp>
      <p:sp>
        <p:nvSpPr>
          <p:cNvPr id="4" name="Título 3"/>
          <p:cNvSpPr>
            <a:spLocks noGrp="1"/>
          </p:cNvSpPr>
          <p:nvPr>
            <p:ph type="title"/>
          </p:nvPr>
        </p:nvSpPr>
        <p:spPr/>
        <p:txBody>
          <a:bodyPr/>
          <a:lstStyle/>
          <a:p>
            <a:r>
              <a:rPr lang="es-ES" b="1" dirty="0" smtClean="0"/>
              <a:t>Impactos</a:t>
            </a:r>
            <a:endParaRPr lang="es-ES" b="1" dirty="0"/>
          </a:p>
        </p:txBody>
      </p:sp>
    </p:spTree>
    <p:extLst>
      <p:ext uri="{BB962C8B-B14F-4D97-AF65-F5344CB8AC3E}">
        <p14:creationId xmlns:p14="http://schemas.microsoft.com/office/powerpoint/2010/main" val="3726560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457200" indent="-457200">
              <a:buFont typeface="+mj-lt"/>
              <a:buAutoNum type="arabicPeriod"/>
            </a:pPr>
            <a:r>
              <a:rPr lang="es-ES" dirty="0" smtClean="0"/>
              <a:t>Tiempo de entrenamiento.</a:t>
            </a:r>
          </a:p>
          <a:p>
            <a:pPr marL="457200" indent="-457200">
              <a:buFont typeface="+mj-lt"/>
              <a:buAutoNum type="arabicPeriod"/>
            </a:pPr>
            <a:r>
              <a:rPr lang="es-ES" dirty="0" smtClean="0"/>
              <a:t>Resultados, óptimos locales.</a:t>
            </a:r>
          </a:p>
          <a:p>
            <a:pPr marL="457200" indent="-457200">
              <a:buFont typeface="+mj-lt"/>
              <a:buAutoNum type="arabicPeriod"/>
            </a:pPr>
            <a:r>
              <a:rPr lang="es-ES" dirty="0" smtClean="0"/>
              <a:t>Precisión.</a:t>
            </a:r>
          </a:p>
          <a:p>
            <a:pPr marL="457200" indent="-457200">
              <a:buFont typeface="+mj-lt"/>
              <a:buAutoNum type="arabicPeriod"/>
            </a:pPr>
            <a:r>
              <a:rPr lang="es-ES" dirty="0" smtClean="0"/>
              <a:t>Dependencia de los modelos iniciales. </a:t>
            </a:r>
          </a:p>
          <a:p>
            <a:pPr marL="457200" indent="-457200">
              <a:buFont typeface="+mj-lt"/>
              <a:buAutoNum type="arabicPeriod"/>
            </a:pPr>
            <a:r>
              <a:rPr lang="es-ES" dirty="0" smtClean="0"/>
              <a:t>Mejora de la precisión de los médicos, con los resultados actuales. </a:t>
            </a:r>
            <a:endParaRPr lang="es-ES" dirty="0" smtClean="0"/>
          </a:p>
          <a:p>
            <a:pPr marL="457200" indent="-457200">
              <a:buFont typeface="+mj-lt"/>
              <a:buAutoNum type="arabicPeriod"/>
            </a:pPr>
            <a:endParaRPr lang="es-ES" dirty="0"/>
          </a:p>
        </p:txBody>
      </p:sp>
      <p:sp>
        <p:nvSpPr>
          <p:cNvPr id="3" name="2 Título"/>
          <p:cNvSpPr>
            <a:spLocks noGrp="1"/>
          </p:cNvSpPr>
          <p:nvPr>
            <p:ph type="title"/>
          </p:nvPr>
        </p:nvSpPr>
        <p:spPr/>
        <p:txBody>
          <a:bodyPr/>
          <a:lstStyle/>
          <a:p>
            <a:r>
              <a:rPr lang="es-ES" b="1" dirty="0" smtClean="0"/>
              <a:t>Conclusiones</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16</a:t>
            </a:fld>
            <a:endParaRPr lang="es-ES"/>
          </a:p>
        </p:txBody>
      </p:sp>
    </p:spTree>
    <p:extLst>
      <p:ext uri="{BB962C8B-B14F-4D97-AF65-F5344CB8AC3E}">
        <p14:creationId xmlns:p14="http://schemas.microsoft.com/office/powerpoint/2010/main" val="1582152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r>
              <a:rPr lang="es-CO" dirty="0"/>
              <a:t>[1] A. N. Meyer, V. L. </a:t>
            </a:r>
            <a:r>
              <a:rPr lang="es-CO" dirty="0" err="1"/>
              <a:t>Payne</a:t>
            </a:r>
            <a:r>
              <a:rPr lang="es-CO" dirty="0"/>
              <a:t>, D. W. </a:t>
            </a:r>
            <a:r>
              <a:rPr lang="es-CO" dirty="0" err="1"/>
              <a:t>Meeks</a:t>
            </a:r>
            <a:r>
              <a:rPr lang="es-CO" dirty="0"/>
              <a:t>, R. </a:t>
            </a:r>
            <a:r>
              <a:rPr lang="es-CO" dirty="0" err="1"/>
              <a:t>Rao</a:t>
            </a:r>
            <a:r>
              <a:rPr lang="es-CO" dirty="0"/>
              <a:t>, and H. Singh, “</a:t>
            </a:r>
            <a:r>
              <a:rPr lang="es-CO" dirty="0" err="1"/>
              <a:t>Physicians</a:t>
            </a:r>
            <a:r>
              <a:rPr lang="es-CO" dirty="0"/>
              <a:t>’ </a:t>
            </a:r>
            <a:r>
              <a:rPr lang="es-CO" dirty="0" err="1"/>
              <a:t>diagnostic</a:t>
            </a:r>
            <a:r>
              <a:rPr lang="es-CO" dirty="0"/>
              <a:t> </a:t>
            </a:r>
            <a:r>
              <a:rPr lang="es-CO" dirty="0" err="1"/>
              <a:t>accuracy</a:t>
            </a:r>
            <a:r>
              <a:rPr lang="es-CO" dirty="0"/>
              <a:t>, </a:t>
            </a:r>
            <a:r>
              <a:rPr lang="es-CO" dirty="0" err="1"/>
              <a:t>confidence</a:t>
            </a:r>
            <a:r>
              <a:rPr lang="es-CO" dirty="0"/>
              <a:t>, and </a:t>
            </a:r>
            <a:r>
              <a:rPr lang="es-CO" dirty="0" err="1"/>
              <a:t>resource</a:t>
            </a:r>
            <a:r>
              <a:rPr lang="es-CO" dirty="0"/>
              <a:t> </a:t>
            </a:r>
            <a:r>
              <a:rPr lang="es-CO" dirty="0" err="1"/>
              <a:t>requests</a:t>
            </a:r>
            <a:r>
              <a:rPr lang="es-CO" dirty="0"/>
              <a:t>: A </a:t>
            </a:r>
            <a:r>
              <a:rPr lang="es-CO" dirty="0" err="1"/>
              <a:t>vignette</a:t>
            </a:r>
            <a:r>
              <a:rPr lang="es-CO" dirty="0"/>
              <a:t> </a:t>
            </a:r>
            <a:r>
              <a:rPr lang="es-CO" dirty="0" err="1"/>
              <a:t>study</a:t>
            </a:r>
            <a:r>
              <a:rPr lang="es-CO" dirty="0"/>
              <a:t>,”JAMA  </a:t>
            </a:r>
            <a:r>
              <a:rPr lang="es-CO" dirty="0" err="1"/>
              <a:t>InternalMedicine</a:t>
            </a:r>
            <a:r>
              <a:rPr lang="es-CO" dirty="0"/>
              <a:t>, vol. 173, no. 21, pp. 1952–1961, 2013.</a:t>
            </a:r>
            <a:endParaRPr lang="es-CO" dirty="0"/>
          </a:p>
          <a:p>
            <a:r>
              <a:rPr lang="es-CO" dirty="0"/>
              <a:t>[2] A. S. </a:t>
            </a:r>
            <a:r>
              <a:rPr lang="es-CO" dirty="0" err="1"/>
              <a:t>Fauci</a:t>
            </a:r>
            <a:r>
              <a:rPr lang="es-CO" dirty="0"/>
              <a:t> et al., </a:t>
            </a:r>
            <a:r>
              <a:rPr lang="es-CO" dirty="0" err="1"/>
              <a:t>Harrison’s</a:t>
            </a:r>
            <a:r>
              <a:rPr lang="es-CO" dirty="0"/>
              <a:t> </a:t>
            </a:r>
            <a:r>
              <a:rPr lang="es-CO" dirty="0" err="1"/>
              <a:t>principles</a:t>
            </a:r>
            <a:r>
              <a:rPr lang="es-CO" dirty="0"/>
              <a:t> of </a:t>
            </a:r>
            <a:r>
              <a:rPr lang="es-CO" dirty="0" err="1"/>
              <a:t>internal</a:t>
            </a:r>
            <a:r>
              <a:rPr lang="es-CO" dirty="0"/>
              <a:t> medicine, vol. 2. </a:t>
            </a:r>
            <a:r>
              <a:rPr lang="es-CO" dirty="0" err="1"/>
              <a:t>Mcgraw-hill</a:t>
            </a:r>
            <a:r>
              <a:rPr lang="es-CO" dirty="0"/>
              <a:t> </a:t>
            </a:r>
            <a:r>
              <a:rPr lang="es-CO" dirty="0" err="1" smtClean="0"/>
              <a:t>NewYork</a:t>
            </a:r>
            <a:r>
              <a:rPr lang="es-CO" dirty="0"/>
              <a:t>, 1998.</a:t>
            </a:r>
            <a:endParaRPr lang="es-CO" dirty="0"/>
          </a:p>
          <a:p>
            <a:r>
              <a:rPr lang="es-CO" dirty="0"/>
              <a:t>[3] </a:t>
            </a:r>
            <a:r>
              <a:rPr lang="es-CO" dirty="0" err="1"/>
              <a:t>Tecnoquimicas</a:t>
            </a:r>
            <a:r>
              <a:rPr lang="es-CO" dirty="0"/>
              <a:t>, “</a:t>
            </a:r>
            <a:r>
              <a:rPr lang="es-CO" dirty="0" err="1"/>
              <a:t>Guia</a:t>
            </a:r>
            <a:r>
              <a:rPr lang="es-CO" dirty="0"/>
              <a:t> retinopatía diabética </a:t>
            </a:r>
            <a:r>
              <a:rPr lang="es-CO" dirty="0" err="1"/>
              <a:t>latinoamérica</a:t>
            </a:r>
            <a:r>
              <a:rPr lang="es-CO" dirty="0"/>
              <a:t>,” </a:t>
            </a:r>
            <a:r>
              <a:rPr lang="es-CO" dirty="0" smtClean="0"/>
              <a:t>tecnoquimicasfarma,2012</a:t>
            </a:r>
            <a:r>
              <a:rPr lang="es-CO" dirty="0"/>
              <a:t>.</a:t>
            </a:r>
            <a:endParaRPr lang="es-CO" dirty="0"/>
          </a:p>
          <a:p>
            <a:r>
              <a:rPr lang="es-CO" dirty="0"/>
              <a:t>[4] B. </a:t>
            </a:r>
            <a:r>
              <a:rPr lang="es-CO" dirty="0" err="1"/>
              <a:t>Antal</a:t>
            </a:r>
            <a:r>
              <a:rPr lang="es-CO" dirty="0"/>
              <a:t> and A. </a:t>
            </a:r>
            <a:r>
              <a:rPr lang="es-CO" dirty="0" err="1"/>
              <a:t>Hajdu</a:t>
            </a:r>
            <a:r>
              <a:rPr lang="es-CO" dirty="0"/>
              <a:t>, “</a:t>
            </a:r>
            <a:r>
              <a:rPr lang="es-CO" dirty="0" err="1"/>
              <a:t>An</a:t>
            </a:r>
            <a:r>
              <a:rPr lang="es-CO" dirty="0"/>
              <a:t> </a:t>
            </a:r>
            <a:r>
              <a:rPr lang="es-CO" dirty="0" err="1"/>
              <a:t>ensemble-based</a:t>
            </a:r>
            <a:r>
              <a:rPr lang="es-CO" dirty="0"/>
              <a:t> </a:t>
            </a:r>
            <a:r>
              <a:rPr lang="es-CO" dirty="0" err="1"/>
              <a:t>system</a:t>
            </a:r>
            <a:r>
              <a:rPr lang="es-CO" dirty="0"/>
              <a:t> </a:t>
            </a:r>
            <a:r>
              <a:rPr lang="es-CO" dirty="0" err="1"/>
              <a:t>for</a:t>
            </a:r>
            <a:r>
              <a:rPr lang="es-CO" dirty="0"/>
              <a:t> </a:t>
            </a:r>
            <a:r>
              <a:rPr lang="es-CO" dirty="0" err="1"/>
              <a:t>automatic</a:t>
            </a:r>
            <a:r>
              <a:rPr lang="es-CO" dirty="0"/>
              <a:t> </a:t>
            </a:r>
            <a:r>
              <a:rPr lang="es-CO" dirty="0" err="1"/>
              <a:t>screening</a:t>
            </a:r>
            <a:r>
              <a:rPr lang="es-CO" dirty="0"/>
              <a:t> of </a:t>
            </a:r>
            <a:r>
              <a:rPr lang="es-CO" dirty="0" err="1" smtClean="0"/>
              <a:t>diabetic</a:t>
            </a:r>
            <a:r>
              <a:rPr lang="es-CO" dirty="0" smtClean="0"/>
              <a:t> </a:t>
            </a:r>
            <a:r>
              <a:rPr lang="es-CO" dirty="0" err="1" smtClean="0"/>
              <a:t>retinopathy</a:t>
            </a:r>
            <a:r>
              <a:rPr lang="es-CO" dirty="0"/>
              <a:t>,” </a:t>
            </a:r>
            <a:r>
              <a:rPr lang="es-CO" dirty="0" err="1"/>
              <a:t>Knowledge-Based</a:t>
            </a:r>
            <a:r>
              <a:rPr lang="es-CO" dirty="0"/>
              <a:t> </a:t>
            </a:r>
            <a:r>
              <a:rPr lang="es-CO" dirty="0" err="1"/>
              <a:t>Systems</a:t>
            </a:r>
            <a:r>
              <a:rPr lang="es-CO" dirty="0"/>
              <a:t>, vol. 60, pp. 20–27, 2014.</a:t>
            </a:r>
            <a:endParaRPr lang="es-CO" dirty="0"/>
          </a:p>
          <a:p>
            <a:r>
              <a:rPr lang="es-CO" dirty="0"/>
              <a:t>[5] </a:t>
            </a:r>
            <a:r>
              <a:rPr lang="es-CO" dirty="0" err="1"/>
              <a:t>Decencière</a:t>
            </a:r>
            <a:r>
              <a:rPr lang="es-CO" dirty="0"/>
              <a:t>, E., Zhang, X., </a:t>
            </a:r>
            <a:r>
              <a:rPr lang="es-CO" dirty="0" err="1"/>
              <a:t>Cazuguel</a:t>
            </a:r>
            <a:r>
              <a:rPr lang="es-CO" dirty="0"/>
              <a:t>, G., Lay, B., </a:t>
            </a:r>
            <a:r>
              <a:rPr lang="es-CO" dirty="0" err="1"/>
              <a:t>Cochener</a:t>
            </a:r>
            <a:r>
              <a:rPr lang="es-CO" dirty="0"/>
              <a:t>, B., </a:t>
            </a:r>
            <a:r>
              <a:rPr lang="es-CO" dirty="0" err="1"/>
              <a:t>Trone</a:t>
            </a:r>
            <a:r>
              <a:rPr lang="es-CO" dirty="0"/>
              <a:t>, C., </a:t>
            </a:r>
            <a:r>
              <a:rPr lang="es-CO" dirty="0" err="1"/>
              <a:t>Gain</a:t>
            </a:r>
            <a:r>
              <a:rPr lang="es-CO" dirty="0"/>
              <a:t>, P., </a:t>
            </a:r>
            <a:r>
              <a:rPr lang="es-CO" dirty="0" err="1"/>
              <a:t>Ordonez</a:t>
            </a:r>
            <a:r>
              <a:rPr lang="es-CO" dirty="0"/>
              <a:t>, R., </a:t>
            </a:r>
            <a:r>
              <a:rPr lang="es-CO" dirty="0" err="1"/>
              <a:t>Massin</a:t>
            </a:r>
            <a:r>
              <a:rPr lang="es-CO" dirty="0"/>
              <a:t>, P., </a:t>
            </a:r>
            <a:r>
              <a:rPr lang="es-CO" dirty="0" err="1"/>
              <a:t>Erginay</a:t>
            </a:r>
            <a:r>
              <a:rPr lang="es-CO" dirty="0"/>
              <a:t>, A., </a:t>
            </a:r>
            <a:r>
              <a:rPr lang="es-CO" dirty="0" err="1"/>
              <a:t>Charton</a:t>
            </a:r>
            <a:r>
              <a:rPr lang="es-CO" dirty="0"/>
              <a:t>, B. and Klein, J. (2014). FEEDBACK ON A PUBLICLY DISTRIBUTED IMAGE DATABASE: THE MESSIDOR DATABASE. </a:t>
            </a:r>
            <a:r>
              <a:rPr lang="es-CO" dirty="0" err="1"/>
              <a:t>Image</a:t>
            </a:r>
            <a:r>
              <a:rPr lang="es-CO" dirty="0"/>
              <a:t> </a:t>
            </a:r>
            <a:r>
              <a:rPr lang="es-CO" dirty="0" err="1"/>
              <a:t>Analysis</a:t>
            </a:r>
            <a:r>
              <a:rPr lang="es-CO" dirty="0"/>
              <a:t> &amp; </a:t>
            </a:r>
            <a:r>
              <a:rPr lang="es-CO" dirty="0" err="1"/>
              <a:t>Stereology</a:t>
            </a:r>
            <a:r>
              <a:rPr lang="es-CO" dirty="0"/>
              <a:t>, 33(3), p.231</a:t>
            </a:r>
            <a:r>
              <a:rPr lang="es-CO" dirty="0" smtClean="0"/>
              <a:t>.</a:t>
            </a:r>
            <a:endParaRPr lang="es-ES" dirty="0"/>
          </a:p>
        </p:txBody>
      </p:sp>
      <p:sp>
        <p:nvSpPr>
          <p:cNvPr id="3" name="2 Título"/>
          <p:cNvSpPr>
            <a:spLocks noGrp="1"/>
          </p:cNvSpPr>
          <p:nvPr>
            <p:ph type="title"/>
          </p:nvPr>
        </p:nvSpPr>
        <p:spPr/>
        <p:txBody>
          <a:bodyPr/>
          <a:lstStyle/>
          <a:p>
            <a:r>
              <a:rPr lang="es-ES" dirty="0" smtClean="0"/>
              <a:t>Bibliografía</a:t>
            </a:r>
            <a:endParaRPr lang="es-ES"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17</a:t>
            </a:fld>
            <a:endParaRPr lang="es-ES"/>
          </a:p>
        </p:txBody>
      </p:sp>
    </p:spTree>
    <p:extLst>
      <p:ext uri="{BB962C8B-B14F-4D97-AF65-F5344CB8AC3E}">
        <p14:creationId xmlns:p14="http://schemas.microsoft.com/office/powerpoint/2010/main" val="33915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lnSpcReduction="10000"/>
          </a:bodyPr>
          <a:lstStyle/>
          <a:p>
            <a:pPr marL="457200" indent="-457200">
              <a:buFont typeface="+mj-lt"/>
              <a:buAutoNum type="arabicPeriod"/>
            </a:pPr>
            <a:r>
              <a:rPr lang="es-MX" dirty="0"/>
              <a:t>Introducción</a:t>
            </a:r>
          </a:p>
          <a:p>
            <a:pPr marL="457200" indent="-457200">
              <a:buFont typeface="+mj-lt"/>
              <a:buAutoNum type="arabicPeriod"/>
            </a:pPr>
            <a:r>
              <a:rPr lang="es-MX" dirty="0" smtClean="0"/>
              <a:t>Planteamiento del Problema</a:t>
            </a:r>
          </a:p>
          <a:p>
            <a:pPr marL="457200" indent="-457200">
              <a:buFont typeface="+mj-lt"/>
              <a:buAutoNum type="arabicPeriod"/>
            </a:pPr>
            <a:r>
              <a:rPr lang="es-MX" dirty="0" smtClean="0"/>
              <a:t>Objetivos (General y específicos)</a:t>
            </a:r>
          </a:p>
          <a:p>
            <a:pPr marL="457200" indent="-457200">
              <a:buFont typeface="+mj-lt"/>
              <a:buAutoNum type="arabicPeriod"/>
            </a:pPr>
            <a:r>
              <a:rPr lang="es-MX" dirty="0" smtClean="0"/>
              <a:t>Marco referencial</a:t>
            </a:r>
          </a:p>
          <a:p>
            <a:pPr marL="457200" indent="-457200">
              <a:buFont typeface="+mj-lt"/>
              <a:buAutoNum type="arabicPeriod"/>
            </a:pPr>
            <a:r>
              <a:rPr lang="es-MX" dirty="0" smtClean="0"/>
              <a:t>Metodología</a:t>
            </a:r>
          </a:p>
          <a:p>
            <a:pPr marL="457200" indent="-457200">
              <a:buFont typeface="+mj-lt"/>
              <a:buAutoNum type="arabicPeriod"/>
            </a:pPr>
            <a:r>
              <a:rPr lang="es-MX" dirty="0" smtClean="0"/>
              <a:t>Resultados</a:t>
            </a:r>
          </a:p>
          <a:p>
            <a:pPr marL="457200" indent="-457200">
              <a:buFont typeface="+mj-lt"/>
              <a:buAutoNum type="arabicPeriod"/>
            </a:pPr>
            <a:r>
              <a:rPr lang="es-MX" dirty="0" smtClean="0"/>
              <a:t>Impacto</a:t>
            </a:r>
          </a:p>
          <a:p>
            <a:pPr marL="457200" indent="-457200">
              <a:buFont typeface="+mj-lt"/>
              <a:buAutoNum type="arabicPeriod"/>
            </a:pPr>
            <a:r>
              <a:rPr lang="es-MX" dirty="0" smtClean="0"/>
              <a:t>Conclusiones</a:t>
            </a:r>
          </a:p>
          <a:p>
            <a:pPr marL="457200" indent="-457200">
              <a:buFont typeface="+mj-lt"/>
              <a:buAutoNum type="arabicPeriod"/>
            </a:pPr>
            <a:r>
              <a:rPr lang="es-MX" dirty="0" smtClean="0"/>
              <a:t>Bibliografía</a:t>
            </a:r>
          </a:p>
          <a:p>
            <a:pPr marL="0" indent="0">
              <a:buNone/>
            </a:pPr>
            <a:endParaRPr lang="es-MX" dirty="0" smtClean="0"/>
          </a:p>
        </p:txBody>
      </p:sp>
      <p:sp>
        <p:nvSpPr>
          <p:cNvPr id="3" name="Título 2"/>
          <p:cNvSpPr>
            <a:spLocks noGrp="1"/>
          </p:cNvSpPr>
          <p:nvPr>
            <p:ph type="title"/>
          </p:nvPr>
        </p:nvSpPr>
        <p:spPr/>
        <p:txBody>
          <a:bodyPr/>
          <a:lstStyle/>
          <a:p>
            <a:r>
              <a:rPr lang="es-MX" b="1" dirty="0" smtClean="0"/>
              <a:t>AGENDA</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2</a:t>
            </a:fld>
            <a:endParaRPr lang="es-ES"/>
          </a:p>
        </p:txBody>
      </p:sp>
    </p:spTree>
    <p:extLst>
      <p:ext uri="{BB962C8B-B14F-4D97-AF65-F5344CB8AC3E}">
        <p14:creationId xmlns:p14="http://schemas.microsoft.com/office/powerpoint/2010/main" val="2015642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marL="0" indent="0" algn="just">
              <a:buNone/>
            </a:pPr>
            <a:r>
              <a:rPr lang="es-ES" dirty="0"/>
              <a:t>L</a:t>
            </a:r>
            <a:r>
              <a:rPr lang="es-ES" dirty="0" smtClean="0"/>
              <a:t>a </a:t>
            </a:r>
            <a:r>
              <a:rPr lang="es-ES" dirty="0"/>
              <a:t>informática médica </a:t>
            </a:r>
            <a:r>
              <a:rPr lang="es-ES" dirty="0" smtClean="0"/>
              <a:t>aporta de diferentes formas a la medicina, una de ellas es la creación de sistemas de apoyo en las decisiones y diagnósticos de los médicos.</a:t>
            </a:r>
          </a:p>
          <a:p>
            <a:pPr marL="0" indent="0" algn="just">
              <a:buNone/>
            </a:pPr>
            <a:r>
              <a:rPr lang="es-CO" dirty="0" smtClean="0"/>
              <a:t>Es de suma importancia un oportuno diagnóstico de cualquier enfermedad, </a:t>
            </a:r>
            <a:r>
              <a:rPr lang="es-CO" dirty="0"/>
              <a:t>ya que en caso de que sea </a:t>
            </a:r>
            <a:r>
              <a:rPr lang="es-CO" dirty="0" smtClean="0"/>
              <a:t>una con </a:t>
            </a:r>
            <a:r>
              <a:rPr lang="es-CO" dirty="0"/>
              <a:t>un alto riesgo para el paciente, esta debe ser tratada a </a:t>
            </a:r>
            <a:r>
              <a:rPr lang="es-CO" dirty="0" smtClean="0"/>
              <a:t>tiempo, como lo puede ser la Diabetes </a:t>
            </a:r>
            <a:r>
              <a:rPr lang="es-CO" dirty="0"/>
              <a:t>M</a:t>
            </a:r>
            <a:r>
              <a:rPr lang="es-CO" dirty="0" smtClean="0"/>
              <a:t>ellitus y en un caso más concreto la retinopatía diabética.</a:t>
            </a:r>
            <a:endParaRPr lang="es-ES" dirty="0" smtClean="0"/>
          </a:p>
        </p:txBody>
      </p:sp>
      <p:sp>
        <p:nvSpPr>
          <p:cNvPr id="2" name="1 Título"/>
          <p:cNvSpPr>
            <a:spLocks noGrp="1"/>
          </p:cNvSpPr>
          <p:nvPr>
            <p:ph type="title"/>
          </p:nvPr>
        </p:nvSpPr>
        <p:spPr/>
        <p:txBody>
          <a:bodyPr>
            <a:normAutofit/>
          </a:bodyPr>
          <a:lstStyle/>
          <a:p>
            <a:r>
              <a:rPr lang="es-ES" b="1" dirty="0" smtClean="0"/>
              <a:t>Introducción</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3</a:t>
            </a:fld>
            <a:endParaRPr lang="es-ES"/>
          </a:p>
        </p:txBody>
      </p:sp>
    </p:spTree>
    <p:extLst>
      <p:ext uri="{BB962C8B-B14F-4D97-AF65-F5344CB8AC3E}">
        <p14:creationId xmlns:p14="http://schemas.microsoft.com/office/powerpoint/2010/main" val="4173362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492896"/>
            <a:ext cx="8280921" cy="3755061"/>
          </a:xfrm>
        </p:spPr>
        <p:txBody>
          <a:bodyPr numCol="1">
            <a:normAutofit/>
          </a:bodyPr>
          <a:lstStyle/>
          <a:p>
            <a:pPr marL="457200" indent="-457200" algn="just">
              <a:buFont typeface="+mj-lt"/>
              <a:buAutoNum type="arabicPeriod"/>
            </a:pPr>
            <a:r>
              <a:rPr lang="es-ES" sz="2000" dirty="0" smtClean="0"/>
              <a:t>La Diabetes Mellitus(DM) es una enfermedad crónica.</a:t>
            </a:r>
          </a:p>
          <a:p>
            <a:pPr marL="457200" indent="-457200" algn="just">
              <a:buFont typeface="+mj-lt"/>
              <a:buAutoNum type="arabicPeriod"/>
            </a:pPr>
            <a:r>
              <a:rPr lang="es-ES" sz="2000" dirty="0" smtClean="0"/>
              <a:t>Retinopatía diabética, a ésta se le atribuye el 2.6% de ceguera del mundo. </a:t>
            </a:r>
          </a:p>
          <a:p>
            <a:pPr marL="457200" indent="-457200" algn="just">
              <a:buFont typeface="+mj-lt"/>
              <a:buAutoNum type="arabicPeriod"/>
            </a:pPr>
            <a:r>
              <a:rPr lang="es-ES" sz="2000" dirty="0" smtClean="0"/>
              <a:t>El diagnóstico de retinopatía diabética puede tener una precisión baja, al verse afectada por diferentes factores, además de que el proceso de diagnóstico es lento.</a:t>
            </a:r>
            <a:endParaRPr lang="es-ES" sz="2000" dirty="0"/>
          </a:p>
          <a:p>
            <a:pPr marL="457200" indent="-457200" algn="just">
              <a:buFont typeface="+mj-lt"/>
              <a:buAutoNum type="arabicPeriod"/>
            </a:pPr>
            <a:r>
              <a:rPr lang="es-ES" sz="2000" dirty="0" smtClean="0"/>
              <a:t>Existen muchas técnicas de computación que se pueden usar para el diagnóstico de retinopatía diabética.</a:t>
            </a:r>
          </a:p>
          <a:p>
            <a:pPr marL="0" indent="0" algn="just">
              <a:buNone/>
            </a:pPr>
            <a:endParaRPr lang="es-ES" sz="2000" dirty="0"/>
          </a:p>
          <a:p>
            <a:pPr marL="0" indent="0" algn="ctr">
              <a:buNone/>
            </a:pPr>
            <a:r>
              <a:rPr lang="es-ES" sz="2000" dirty="0" smtClean="0"/>
              <a:t>¿Qué técnica de inteligencia artificial usar para identificar los casos de retinopatía diabética?</a:t>
            </a:r>
          </a:p>
          <a:p>
            <a:pPr marL="457200" indent="-457200" algn="just">
              <a:buFont typeface="+mj-lt"/>
              <a:buAutoNum type="arabicPeriod"/>
            </a:pPr>
            <a:endParaRPr lang="es-ES" sz="2000" dirty="0"/>
          </a:p>
        </p:txBody>
      </p:sp>
      <p:sp>
        <p:nvSpPr>
          <p:cNvPr id="2" name="1 Título"/>
          <p:cNvSpPr>
            <a:spLocks noGrp="1"/>
          </p:cNvSpPr>
          <p:nvPr>
            <p:ph type="title"/>
          </p:nvPr>
        </p:nvSpPr>
        <p:spPr/>
        <p:txBody>
          <a:bodyPr>
            <a:normAutofit/>
          </a:bodyPr>
          <a:lstStyle/>
          <a:p>
            <a:r>
              <a:rPr lang="es-ES" b="1" dirty="0" smtClean="0"/>
              <a:t>Formulación del problema</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4</a:t>
            </a:fld>
            <a:endParaRPr lang="es-ES"/>
          </a:p>
        </p:txBody>
      </p:sp>
      <p:sp>
        <p:nvSpPr>
          <p:cNvPr id="6" name="2 Marcador de contenido"/>
          <p:cNvSpPr txBox="1">
            <a:spLocks/>
          </p:cNvSpPr>
          <p:nvPr/>
        </p:nvSpPr>
        <p:spPr>
          <a:xfrm>
            <a:off x="4860032" y="2326658"/>
            <a:ext cx="3627925" cy="3921299"/>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ES" dirty="0"/>
          </a:p>
        </p:txBody>
      </p:sp>
    </p:spTree>
    <p:extLst>
      <p:ext uri="{BB962C8B-B14F-4D97-AF65-F5344CB8AC3E}">
        <p14:creationId xmlns:p14="http://schemas.microsoft.com/office/powerpoint/2010/main" val="2999381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1" y="2675467"/>
            <a:ext cx="4176463" cy="3489837"/>
          </a:xfrm>
        </p:spPr>
        <p:txBody>
          <a:bodyPr>
            <a:normAutofit/>
          </a:bodyPr>
          <a:lstStyle/>
          <a:p>
            <a:pPr marL="0" indent="0" algn="just">
              <a:buNone/>
            </a:pPr>
            <a:r>
              <a:rPr lang="es-ES" dirty="0"/>
              <a:t>Realizar una categorización positiva o negativa de retinopatía diabética  utilizando algoritmos de inteligencia artificial a partir de características obtenidas de imágenes de la retina.</a:t>
            </a:r>
          </a:p>
        </p:txBody>
      </p:sp>
      <p:sp>
        <p:nvSpPr>
          <p:cNvPr id="3" name="2 Título"/>
          <p:cNvSpPr>
            <a:spLocks noGrp="1"/>
          </p:cNvSpPr>
          <p:nvPr>
            <p:ph type="title"/>
          </p:nvPr>
        </p:nvSpPr>
        <p:spPr/>
        <p:txBody>
          <a:bodyPr/>
          <a:lstStyle/>
          <a:p>
            <a:r>
              <a:rPr lang="es-ES" b="1" dirty="0" smtClean="0"/>
              <a:t>Objetivo General</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5</a:t>
            </a:fld>
            <a:endParaRPr lang="es-ES"/>
          </a:p>
        </p:txBody>
      </p:sp>
      <p:pic>
        <p:nvPicPr>
          <p:cNvPr id="1026"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0072" y="2852936"/>
            <a:ext cx="3545125" cy="22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9925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CO" dirty="0" smtClean="0"/>
              <a:t>Analizar </a:t>
            </a:r>
            <a:r>
              <a:rPr lang="es-CO" dirty="0"/>
              <a:t>diferentes fuentes de datos relacionados con retinopatía diabética para determinar las variables que se requieren para el diagnóstico. </a:t>
            </a:r>
          </a:p>
          <a:p>
            <a:r>
              <a:rPr lang="es-CO" dirty="0" smtClean="0"/>
              <a:t>Diseñar </a:t>
            </a:r>
            <a:r>
              <a:rPr lang="es-CO" dirty="0"/>
              <a:t>e implementar estrategias para la categorización de la retinopatía diabética utilizando algoritmos de inteligencia artificial. </a:t>
            </a:r>
          </a:p>
          <a:p>
            <a:r>
              <a:rPr lang="es-CO" dirty="0" smtClean="0"/>
              <a:t>Realizar </a:t>
            </a:r>
            <a:r>
              <a:rPr lang="es-CO" dirty="0"/>
              <a:t>pruebas a los algoritmos desarrollados basados en la precisión de la categorización. </a:t>
            </a:r>
          </a:p>
          <a:p>
            <a:endParaRPr lang="es-ES" dirty="0"/>
          </a:p>
        </p:txBody>
      </p:sp>
      <p:sp>
        <p:nvSpPr>
          <p:cNvPr id="3" name="2 Título"/>
          <p:cNvSpPr>
            <a:spLocks noGrp="1"/>
          </p:cNvSpPr>
          <p:nvPr>
            <p:ph type="title"/>
          </p:nvPr>
        </p:nvSpPr>
        <p:spPr/>
        <p:txBody>
          <a:bodyPr/>
          <a:lstStyle/>
          <a:p>
            <a:r>
              <a:rPr lang="es-ES" b="1" dirty="0" smtClean="0"/>
              <a:t>Objetivos Específicos</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6</a:t>
            </a:fld>
            <a:endParaRPr lang="es-ES"/>
          </a:p>
        </p:txBody>
      </p:sp>
    </p:spTree>
    <p:extLst>
      <p:ext uri="{BB962C8B-B14F-4D97-AF65-F5344CB8AC3E}">
        <p14:creationId xmlns:p14="http://schemas.microsoft.com/office/powerpoint/2010/main" val="945442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C82F17BB-1D8D-43E8-9953-CCF2CC12ED56}" type="slidenum">
              <a:rPr lang="es-ES" smtClean="0"/>
              <a:t>7</a:t>
            </a:fld>
            <a:endParaRPr lang="es-ES"/>
          </a:p>
        </p:txBody>
      </p:sp>
      <p:sp>
        <p:nvSpPr>
          <p:cNvPr id="4" name="Título 3"/>
          <p:cNvSpPr>
            <a:spLocks noGrp="1"/>
          </p:cNvSpPr>
          <p:nvPr>
            <p:ph type="title"/>
          </p:nvPr>
        </p:nvSpPr>
        <p:spPr/>
        <p:txBody>
          <a:bodyPr/>
          <a:lstStyle/>
          <a:p>
            <a:r>
              <a:rPr lang="es-ES" b="1" dirty="0" smtClean="0"/>
              <a:t>Marco referencial</a:t>
            </a:r>
            <a:endParaRPr lang="es-ES" b="1"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3338887489"/>
              </p:ext>
            </p:extLst>
          </p:nvPr>
        </p:nvGraphicFramePr>
        <p:xfrm>
          <a:off x="899592" y="2708918"/>
          <a:ext cx="7408862" cy="3286370"/>
        </p:xfrm>
        <a:graphic>
          <a:graphicData uri="http://schemas.openxmlformats.org/drawingml/2006/table">
            <a:tbl>
              <a:tblPr firstRow="1" bandRow="1">
                <a:tableStyleId>{5C22544A-7EE6-4342-B048-85BDC9FD1C3A}</a:tableStyleId>
              </a:tblPr>
              <a:tblGrid>
                <a:gridCol w="7408862"/>
              </a:tblGrid>
              <a:tr h="488605">
                <a:tc>
                  <a:txBody>
                    <a:bodyPr/>
                    <a:lstStyle/>
                    <a:p>
                      <a:r>
                        <a:rPr lang="es-CO" dirty="0" smtClean="0"/>
                        <a:t>Artículos y Libros</a:t>
                      </a:r>
                      <a:endParaRPr lang="es-CO" dirty="0"/>
                    </a:p>
                  </a:txBody>
                  <a:tcPr/>
                </a:tc>
              </a:tr>
              <a:tr h="488605">
                <a:tc>
                  <a:txBody>
                    <a:bodyPr/>
                    <a:lstStyle/>
                    <a:p>
                      <a:r>
                        <a:rPr lang="es-CO" dirty="0" smtClean="0"/>
                        <a:t>Precisión diagnóstica y exceso de confianza en médicos [1].</a:t>
                      </a:r>
                      <a:endParaRPr lang="es-CO" dirty="0"/>
                    </a:p>
                  </a:txBody>
                  <a:tcPr/>
                </a:tc>
              </a:tr>
              <a:tr h="488605">
                <a:tc>
                  <a:txBody>
                    <a:bodyPr/>
                    <a:lstStyle/>
                    <a:p>
                      <a:r>
                        <a:rPr lang="en-US" dirty="0" smtClean="0"/>
                        <a:t>Harrison’s principles of internal medicine [2].</a:t>
                      </a:r>
                      <a:endParaRPr lang="es-CO" dirty="0"/>
                    </a:p>
                  </a:txBody>
                  <a:tcPr/>
                </a:tc>
              </a:tr>
              <a:tr h="488605">
                <a:tc>
                  <a:txBody>
                    <a:bodyPr/>
                    <a:lstStyle/>
                    <a:p>
                      <a:r>
                        <a:rPr lang="es-CO" dirty="0" smtClean="0"/>
                        <a:t>Guía retinopatía diabética Latinoamérica</a:t>
                      </a:r>
                      <a:r>
                        <a:rPr lang="es-CO" baseline="0" dirty="0" smtClean="0"/>
                        <a:t> [3].</a:t>
                      </a:r>
                      <a:endParaRPr lang="es-CO" dirty="0"/>
                    </a:p>
                  </a:txBody>
                  <a:tcPr/>
                </a:tc>
              </a:tr>
              <a:tr h="843345">
                <a:tc>
                  <a:txBody>
                    <a:bodyPr/>
                    <a:lstStyle/>
                    <a:p>
                      <a:r>
                        <a:rPr lang="en-US" dirty="0" smtClean="0"/>
                        <a:t>An ensemble-based system for automatic screening of diabetic</a:t>
                      </a:r>
                    </a:p>
                    <a:p>
                      <a:r>
                        <a:rPr lang="en-US" dirty="0" smtClean="0"/>
                        <a:t>Retinopathy [4].</a:t>
                      </a:r>
                    </a:p>
                  </a:txBody>
                  <a:tcPr/>
                </a:tc>
              </a:tr>
              <a:tr h="488605">
                <a:tc>
                  <a:txBody>
                    <a:bodyPr/>
                    <a:lstStyle/>
                    <a:p>
                      <a:r>
                        <a:rPr lang="es-CO" sz="1800" b="0" i="0" u="none" strike="noStrike" kern="1200" dirty="0" err="1" smtClean="0">
                          <a:solidFill>
                            <a:schemeClr val="dk1"/>
                          </a:solidFill>
                          <a:effectLst/>
                          <a:latin typeface="+mn-lt"/>
                          <a:ea typeface="+mn-ea"/>
                          <a:cs typeface="+mn-cs"/>
                        </a:rPr>
                        <a:t>The</a:t>
                      </a:r>
                      <a:r>
                        <a:rPr lang="es-CO" sz="1800" b="0" i="0" u="none" strike="noStrike" kern="1200" dirty="0" smtClean="0">
                          <a:solidFill>
                            <a:schemeClr val="dk1"/>
                          </a:solidFill>
                          <a:effectLst/>
                          <a:latin typeface="+mn-lt"/>
                          <a:ea typeface="+mn-ea"/>
                          <a:cs typeface="+mn-cs"/>
                        </a:rPr>
                        <a:t> </a:t>
                      </a:r>
                      <a:r>
                        <a:rPr lang="es-CO" sz="1800" b="0" i="0" u="none" strike="noStrike" kern="1200" dirty="0" err="1" smtClean="0">
                          <a:solidFill>
                            <a:schemeClr val="dk1"/>
                          </a:solidFill>
                          <a:effectLst/>
                          <a:latin typeface="+mn-lt"/>
                          <a:ea typeface="+mn-ea"/>
                          <a:cs typeface="+mn-cs"/>
                        </a:rPr>
                        <a:t>messidor</a:t>
                      </a:r>
                      <a:r>
                        <a:rPr lang="es-CO" sz="1800" b="0" i="0" u="none" strike="noStrike" kern="1200" dirty="0" smtClean="0">
                          <a:solidFill>
                            <a:schemeClr val="dk1"/>
                          </a:solidFill>
                          <a:effectLst/>
                          <a:latin typeface="+mn-lt"/>
                          <a:ea typeface="+mn-ea"/>
                          <a:cs typeface="+mn-cs"/>
                        </a:rPr>
                        <a:t> </a:t>
                      </a:r>
                      <a:r>
                        <a:rPr lang="es-CO" sz="1800" b="0" i="0" u="none" strike="noStrike" kern="1200" dirty="0" err="1" smtClean="0">
                          <a:solidFill>
                            <a:schemeClr val="dk1"/>
                          </a:solidFill>
                          <a:effectLst/>
                          <a:latin typeface="+mn-lt"/>
                          <a:ea typeface="+mn-ea"/>
                          <a:cs typeface="+mn-cs"/>
                        </a:rPr>
                        <a:t>database</a:t>
                      </a:r>
                      <a:r>
                        <a:rPr lang="es-CO" sz="1800" b="0" i="0" u="none" strike="noStrike" kern="1200" baseline="0" dirty="0" smtClean="0">
                          <a:solidFill>
                            <a:schemeClr val="dk1"/>
                          </a:solidFill>
                          <a:effectLst/>
                          <a:latin typeface="+mn-lt"/>
                          <a:ea typeface="+mn-ea"/>
                          <a:cs typeface="+mn-cs"/>
                        </a:rPr>
                        <a:t> [5].</a:t>
                      </a:r>
                      <a:endParaRPr lang="es-CO" dirty="0"/>
                    </a:p>
                  </a:txBody>
                  <a:tcPr/>
                </a:tc>
              </a:tr>
            </a:tbl>
          </a:graphicData>
        </a:graphic>
      </p:graphicFrame>
    </p:spTree>
    <p:extLst>
      <p:ext uri="{BB962C8B-B14F-4D97-AF65-F5344CB8AC3E}">
        <p14:creationId xmlns:p14="http://schemas.microsoft.com/office/powerpoint/2010/main" val="2109388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ES" dirty="0" smtClean="0"/>
              <a:t>El proyecto se realizó bajo una metodología </a:t>
            </a:r>
            <a:r>
              <a:rPr lang="es-ES" dirty="0" err="1" smtClean="0"/>
              <a:t>Kanban</a:t>
            </a:r>
            <a:r>
              <a:rPr lang="es-ES" dirty="0"/>
              <a:t>.</a:t>
            </a:r>
          </a:p>
        </p:txBody>
      </p:sp>
      <p:sp>
        <p:nvSpPr>
          <p:cNvPr id="3" name="2 Título"/>
          <p:cNvSpPr>
            <a:spLocks noGrp="1"/>
          </p:cNvSpPr>
          <p:nvPr>
            <p:ph type="title"/>
          </p:nvPr>
        </p:nvSpPr>
        <p:spPr/>
        <p:txBody>
          <a:bodyPr/>
          <a:lstStyle/>
          <a:p>
            <a:r>
              <a:rPr lang="es-ES" b="1" dirty="0" smtClean="0"/>
              <a:t>Metodología</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8</a:t>
            </a:fld>
            <a:endParaRPr lang="es-E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11594"/>
            <a:ext cx="69532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680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b="1" dirty="0" smtClean="0"/>
              <a:t>Resultados</a:t>
            </a:r>
            <a:r>
              <a:rPr lang="es-ES" b="1" dirty="0" smtClean="0"/>
              <a:t>: </a:t>
            </a:r>
            <a:r>
              <a:rPr lang="es-ES" b="1" dirty="0" err="1" smtClean="0"/>
              <a:t>DataSet</a:t>
            </a:r>
            <a:r>
              <a:rPr lang="es-ES" b="1" dirty="0" smtClean="0"/>
              <a:t> </a:t>
            </a:r>
            <a:endParaRPr lang="es-ES" b="1" dirty="0"/>
          </a:p>
        </p:txBody>
      </p:sp>
      <p:sp>
        <p:nvSpPr>
          <p:cNvPr id="4" name="Marcador de número de diapositiva 3"/>
          <p:cNvSpPr>
            <a:spLocks noGrp="1"/>
          </p:cNvSpPr>
          <p:nvPr>
            <p:ph type="sldNum" sz="quarter" idx="12"/>
          </p:nvPr>
        </p:nvSpPr>
        <p:spPr/>
        <p:txBody>
          <a:bodyPr/>
          <a:lstStyle/>
          <a:p>
            <a:fld id="{C82F17BB-1D8D-43E8-9953-CCF2CC12ED56}" type="slidenum">
              <a:rPr lang="es-ES" smtClean="0"/>
              <a:t>9</a:t>
            </a:fld>
            <a:endParaRPr lang="es-ES"/>
          </a:p>
        </p:txBody>
      </p:sp>
      <p:pic>
        <p:nvPicPr>
          <p:cNvPr id="2050" name="Picture 2" descr="C:\Users\Andres\My Documents\LiClipse Workspace\trabajoDeGrado\SVM\Distribucion de los dat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7335238" cy="51854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4 Conector recto"/>
          <p:cNvCxnSpPr/>
          <p:nvPr/>
        </p:nvCxnSpPr>
        <p:spPr>
          <a:xfrm>
            <a:off x="2483768" y="4221088"/>
            <a:ext cx="165618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8" name="7 Arco"/>
          <p:cNvSpPr/>
          <p:nvPr/>
        </p:nvSpPr>
        <p:spPr>
          <a:xfrm rot="10800000">
            <a:off x="4427984" y="-315416"/>
            <a:ext cx="4392488" cy="5904656"/>
          </a:xfrm>
          <a:prstGeom prst="arc">
            <a:avLst>
              <a:gd name="adj1" fmla="val 1635463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104288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Personalizado 1">
      <a:dk1>
        <a:srgbClr val="000000"/>
      </a:dk1>
      <a:lt1>
        <a:sysClr val="window" lastClr="FFFFFF"/>
      </a:lt1>
      <a:dk2>
        <a:srgbClr val="073E87"/>
      </a:dk2>
      <a:lt2>
        <a:srgbClr val="C6E7FC"/>
      </a:lt2>
      <a:accent1>
        <a:srgbClr val="FF0000"/>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589</TotalTime>
  <Words>579</Words>
  <Application>Microsoft Office PowerPoint</Application>
  <PresentationFormat>Presentación en pantalla (4:3)</PresentationFormat>
  <Paragraphs>82</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Forma de onda</vt:lpstr>
      <vt:lpstr>Presentación de PowerPoint</vt:lpstr>
      <vt:lpstr>AGENDA</vt:lpstr>
      <vt:lpstr>Introducción</vt:lpstr>
      <vt:lpstr>Formulación del problema</vt:lpstr>
      <vt:lpstr>Objetivo General</vt:lpstr>
      <vt:lpstr>Objetivos Específicos</vt:lpstr>
      <vt:lpstr>Marco referencial</vt:lpstr>
      <vt:lpstr>Metodología</vt:lpstr>
      <vt:lpstr>Resultados: DataSet </vt:lpstr>
      <vt:lpstr>Resultados: Diseño/Implementación</vt:lpstr>
      <vt:lpstr>Resultados: Diseño/Implementación</vt:lpstr>
      <vt:lpstr>Resultados: Pruebas</vt:lpstr>
      <vt:lpstr>Resultados: Pruebas</vt:lpstr>
      <vt:lpstr>Resultados: Comparación</vt:lpstr>
      <vt:lpstr>Impactos</vt:lpstr>
      <vt:lpstr>Conclusiones</vt:lpstr>
      <vt:lpstr>Bibliografía</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UserAsus</dc:creator>
  <cp:lastModifiedBy>Andres</cp:lastModifiedBy>
  <cp:revision>27</cp:revision>
  <dcterms:created xsi:type="dcterms:W3CDTF">2017-02-07T02:32:56Z</dcterms:created>
  <dcterms:modified xsi:type="dcterms:W3CDTF">2018-04-19T04:55:12Z</dcterms:modified>
</cp:coreProperties>
</file>