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64" r:id="rId3"/>
    <p:sldId id="265" r:id="rId4"/>
    <p:sldId id="267" r:id="rId5"/>
    <p:sldId id="268" r:id="rId6"/>
    <p:sldId id="269" r:id="rId7"/>
    <p:sldId id="273" r:id="rId8"/>
    <p:sldId id="27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3"/>
    <p:restoredTop sz="72235"/>
  </p:normalViewPr>
  <p:slideViewPr>
    <p:cSldViewPr snapToGrid="0">
      <p:cViewPr varScale="1">
        <p:scale>
          <a:sx n="151" d="100"/>
          <a:sy n="151" d="100"/>
        </p:scale>
        <p:origin x="162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22D19-66C4-0448-AA55-9D298309A3DF}" type="doc">
      <dgm:prSet loTypeId="urn:microsoft.com/office/officeart/2005/8/layout/equation2" loCatId="" qsTypeId="urn:microsoft.com/office/officeart/2005/8/quickstyle/simple1" qsCatId="simple" csTypeId="urn:microsoft.com/office/officeart/2005/8/colors/accent1_2" csCatId="accent1" phldr="1"/>
      <dgm:spPr/>
    </dgm:pt>
    <dgm:pt modelId="{E6241BAA-2AA4-5E47-BCFA-0E227339C4CB}">
      <dgm:prSet phldrT="[Text]"/>
      <dgm:spPr/>
      <dgm:t>
        <a:bodyPr/>
        <a:lstStyle/>
        <a:p>
          <a:r>
            <a:rPr lang="en-US" dirty="0" err="1"/>
            <a:t>DataFrame</a:t>
          </a:r>
          <a:endParaRPr lang="en-US" dirty="0"/>
        </a:p>
      </dgm:t>
    </dgm:pt>
    <dgm:pt modelId="{D392F871-1658-A34D-ABD6-E75B244C3A63}" type="parTrans" cxnId="{7FDEA0DD-4624-7347-A735-C9A2DA0CB7AD}">
      <dgm:prSet/>
      <dgm:spPr/>
      <dgm:t>
        <a:bodyPr/>
        <a:lstStyle/>
        <a:p>
          <a:endParaRPr lang="en-US"/>
        </a:p>
      </dgm:t>
    </dgm:pt>
    <dgm:pt modelId="{021975B0-FDD6-C94E-B9FB-C6DDD2925506}" type="sibTrans" cxnId="{7FDEA0DD-4624-7347-A735-C9A2DA0CB7AD}">
      <dgm:prSet/>
      <dgm:spPr/>
      <dgm:t>
        <a:bodyPr/>
        <a:lstStyle/>
        <a:p>
          <a:endParaRPr lang="en-US"/>
        </a:p>
      </dgm:t>
    </dgm:pt>
    <dgm:pt modelId="{93A0B36C-3CBB-F04C-8074-D81CB7BB19F8}">
      <dgm:prSet phldrT="[Text]"/>
      <dgm:spPr/>
      <dgm:t>
        <a:bodyPr/>
        <a:lstStyle/>
        <a:p>
          <a:r>
            <a:rPr lang="en-US" dirty="0"/>
            <a:t>Arguments</a:t>
          </a:r>
        </a:p>
      </dgm:t>
    </dgm:pt>
    <dgm:pt modelId="{56E68DC2-9EF1-284B-9984-DBC7750E5F3A}" type="parTrans" cxnId="{9323641C-2A82-C74B-BEDE-FB48547C0215}">
      <dgm:prSet/>
      <dgm:spPr/>
      <dgm:t>
        <a:bodyPr/>
        <a:lstStyle/>
        <a:p>
          <a:endParaRPr lang="en-US"/>
        </a:p>
      </dgm:t>
    </dgm:pt>
    <dgm:pt modelId="{F1152B23-BDE9-3847-90F1-4D0C39C78893}" type="sibTrans" cxnId="{9323641C-2A82-C74B-BEDE-FB48547C0215}">
      <dgm:prSet/>
      <dgm:spPr/>
      <dgm:t>
        <a:bodyPr/>
        <a:lstStyle/>
        <a:p>
          <a:endParaRPr lang="en-US"/>
        </a:p>
      </dgm:t>
    </dgm:pt>
    <dgm:pt modelId="{FB4026DC-FE0F-9B45-92F4-741206211587}">
      <dgm:prSet phldrT="[Text]"/>
      <dgm:spPr/>
      <dgm:t>
        <a:bodyPr/>
        <a:lstStyle/>
        <a:p>
          <a:r>
            <a:rPr lang="en-US" dirty="0"/>
            <a:t>Mutable Input</a:t>
          </a:r>
        </a:p>
      </dgm:t>
    </dgm:pt>
    <dgm:pt modelId="{D452DF3A-00F3-AC44-A6A7-E4C69113E438}" type="parTrans" cxnId="{FE6C89A3-813F-8F4E-B798-442D377EAB6B}">
      <dgm:prSet/>
      <dgm:spPr/>
      <dgm:t>
        <a:bodyPr/>
        <a:lstStyle/>
        <a:p>
          <a:endParaRPr lang="en-US"/>
        </a:p>
      </dgm:t>
    </dgm:pt>
    <dgm:pt modelId="{9BE2F071-7047-D843-9DB4-F8A7C7B664CC}" type="sibTrans" cxnId="{FE6C89A3-813F-8F4E-B798-442D377EAB6B}">
      <dgm:prSet/>
      <dgm:spPr/>
      <dgm:t>
        <a:bodyPr/>
        <a:lstStyle/>
        <a:p>
          <a:endParaRPr lang="en-US"/>
        </a:p>
      </dgm:t>
    </dgm:pt>
    <dgm:pt modelId="{7FF1975E-1993-8C42-8917-103223753CC8}">
      <dgm:prSet>
        <dgm:style>
          <a:lnRef idx="2">
            <a:schemeClr val="accent6">
              <a:shade val="15000"/>
            </a:schemeClr>
          </a:lnRef>
          <a:fillRef idx="1">
            <a:schemeClr val="accent6"/>
          </a:fillRef>
          <a:effectRef idx="0">
            <a:schemeClr val="accent6"/>
          </a:effectRef>
          <a:fontRef idx="minor">
            <a:schemeClr val="lt1"/>
          </a:fontRef>
        </dgm:style>
      </dgm:prSet>
      <dgm:spPr/>
      <dgm:t>
        <a:bodyPr/>
        <a:lstStyle/>
        <a:p>
          <a:r>
            <a:rPr lang="en-US" dirty="0"/>
            <a:t>Method</a:t>
          </a:r>
        </a:p>
      </dgm:t>
    </dgm:pt>
    <dgm:pt modelId="{0C86AC6A-6B58-9C4D-9001-11990EDD79ED}" type="parTrans" cxnId="{96E0EB5D-991E-2E4A-BAC3-933FF0797405}">
      <dgm:prSet/>
      <dgm:spPr/>
      <dgm:t>
        <a:bodyPr/>
        <a:lstStyle/>
        <a:p>
          <a:endParaRPr lang="en-US"/>
        </a:p>
      </dgm:t>
    </dgm:pt>
    <dgm:pt modelId="{9BAE8670-902D-464F-BDCE-D926330C70F2}" type="sibTrans" cxnId="{96E0EB5D-991E-2E4A-BAC3-933FF0797405}">
      <dgm:prSet/>
      <dgm:spPr/>
      <dgm:t>
        <a:bodyPr/>
        <a:lstStyle/>
        <a:p>
          <a:endParaRPr lang="en-US"/>
        </a:p>
      </dgm:t>
    </dgm:pt>
    <dgm:pt modelId="{1A86E173-1C42-6945-8651-B17AA7AB4DB7}" type="pres">
      <dgm:prSet presAssocID="{EC122D19-66C4-0448-AA55-9D298309A3DF}" presName="Name0" presStyleCnt="0">
        <dgm:presLayoutVars>
          <dgm:dir/>
          <dgm:resizeHandles val="exact"/>
        </dgm:presLayoutVars>
      </dgm:prSet>
      <dgm:spPr/>
    </dgm:pt>
    <dgm:pt modelId="{9AA37952-FB44-834A-9645-1083B32F6513}" type="pres">
      <dgm:prSet presAssocID="{EC122D19-66C4-0448-AA55-9D298309A3DF}" presName="vNodes" presStyleCnt="0"/>
      <dgm:spPr/>
    </dgm:pt>
    <dgm:pt modelId="{A028CB1E-34F8-3744-B793-1E87F622F7DF}" type="pres">
      <dgm:prSet presAssocID="{E6241BAA-2AA4-5E47-BCFA-0E227339C4CB}" presName="node" presStyleLbl="node1" presStyleIdx="0" presStyleCnt="4">
        <dgm:presLayoutVars>
          <dgm:bulletEnabled val="1"/>
        </dgm:presLayoutVars>
      </dgm:prSet>
      <dgm:spPr/>
    </dgm:pt>
    <dgm:pt modelId="{7CEA5C2D-6AA8-9B46-AD77-53244FFEEA80}" type="pres">
      <dgm:prSet presAssocID="{021975B0-FDD6-C94E-B9FB-C6DDD2925506}" presName="spacerT" presStyleCnt="0"/>
      <dgm:spPr/>
    </dgm:pt>
    <dgm:pt modelId="{EE548B09-59C3-A44C-B659-16DC90D73E7E}" type="pres">
      <dgm:prSet presAssocID="{021975B0-FDD6-C94E-B9FB-C6DDD2925506}" presName="sibTrans" presStyleLbl="sibTrans2D1" presStyleIdx="0" presStyleCnt="3"/>
      <dgm:spPr/>
    </dgm:pt>
    <dgm:pt modelId="{F8282B01-6380-B846-A4DF-58A89EE47427}" type="pres">
      <dgm:prSet presAssocID="{021975B0-FDD6-C94E-B9FB-C6DDD2925506}" presName="spacerB" presStyleCnt="0"/>
      <dgm:spPr/>
    </dgm:pt>
    <dgm:pt modelId="{89833418-28DA-0D4D-B73E-2A2F4B91E2C5}" type="pres">
      <dgm:prSet presAssocID="{7FF1975E-1993-8C42-8917-103223753CC8}" presName="node" presStyleLbl="node1" presStyleIdx="1" presStyleCnt="4">
        <dgm:presLayoutVars>
          <dgm:bulletEnabled val="1"/>
        </dgm:presLayoutVars>
      </dgm:prSet>
      <dgm:spPr/>
    </dgm:pt>
    <dgm:pt modelId="{9B9B36A5-60B1-C546-B5BF-ED2100F20962}" type="pres">
      <dgm:prSet presAssocID="{9BAE8670-902D-464F-BDCE-D926330C70F2}" presName="spacerT" presStyleCnt="0"/>
      <dgm:spPr/>
    </dgm:pt>
    <dgm:pt modelId="{B997A3FB-B1AC-BC47-A3A4-241A5B52823D}" type="pres">
      <dgm:prSet presAssocID="{9BAE8670-902D-464F-BDCE-D926330C70F2}" presName="sibTrans" presStyleLbl="sibTrans2D1" presStyleIdx="1" presStyleCnt="3"/>
      <dgm:spPr/>
    </dgm:pt>
    <dgm:pt modelId="{72AFE396-3F5E-DB41-8DEF-08E058493E3F}" type="pres">
      <dgm:prSet presAssocID="{9BAE8670-902D-464F-BDCE-D926330C70F2}" presName="spacerB" presStyleCnt="0"/>
      <dgm:spPr/>
    </dgm:pt>
    <dgm:pt modelId="{0A0D8210-DA0D-7049-A09B-FE5FDA702F9B}" type="pres">
      <dgm:prSet presAssocID="{93A0B36C-3CBB-F04C-8074-D81CB7BB19F8}" presName="node" presStyleLbl="node1" presStyleIdx="2" presStyleCnt="4">
        <dgm:presLayoutVars>
          <dgm:bulletEnabled val="1"/>
        </dgm:presLayoutVars>
      </dgm:prSet>
      <dgm:spPr/>
    </dgm:pt>
    <dgm:pt modelId="{608EAE44-2132-2641-9E12-16B7EA953C07}" type="pres">
      <dgm:prSet presAssocID="{EC122D19-66C4-0448-AA55-9D298309A3DF}" presName="sibTransLast" presStyleLbl="sibTrans2D1" presStyleIdx="2" presStyleCnt="3"/>
      <dgm:spPr/>
    </dgm:pt>
    <dgm:pt modelId="{C7294EA3-2A6D-D34A-A541-1DFED8034F93}" type="pres">
      <dgm:prSet presAssocID="{EC122D19-66C4-0448-AA55-9D298309A3DF}" presName="connectorText" presStyleLbl="sibTrans2D1" presStyleIdx="2" presStyleCnt="3"/>
      <dgm:spPr/>
    </dgm:pt>
    <dgm:pt modelId="{849EC0FE-CE54-024D-9567-4607927EA395}" type="pres">
      <dgm:prSet presAssocID="{EC122D19-66C4-0448-AA55-9D298309A3DF}" presName="lastNode" presStyleLbl="node1" presStyleIdx="3" presStyleCnt="4">
        <dgm:presLayoutVars>
          <dgm:bulletEnabled val="1"/>
        </dgm:presLayoutVars>
      </dgm:prSet>
      <dgm:spPr/>
    </dgm:pt>
  </dgm:ptLst>
  <dgm:cxnLst>
    <dgm:cxn modelId="{17D37511-CCB6-E341-8256-08928EDEF194}" type="presOf" srcId="{021975B0-FDD6-C94E-B9FB-C6DDD2925506}" destId="{EE548B09-59C3-A44C-B659-16DC90D73E7E}" srcOrd="0" destOrd="0" presId="urn:microsoft.com/office/officeart/2005/8/layout/equation2"/>
    <dgm:cxn modelId="{14C7CA13-0E27-FB43-93D4-78FA9C1A0FEE}" type="presOf" srcId="{F1152B23-BDE9-3847-90F1-4D0C39C78893}" destId="{C7294EA3-2A6D-D34A-A541-1DFED8034F93}" srcOrd="1" destOrd="0" presId="urn:microsoft.com/office/officeart/2005/8/layout/equation2"/>
    <dgm:cxn modelId="{15C60315-02CC-BA42-99C2-E2E9C18D08AF}" type="presOf" srcId="{9BAE8670-902D-464F-BDCE-D926330C70F2}" destId="{B997A3FB-B1AC-BC47-A3A4-241A5B52823D}" srcOrd="0" destOrd="0" presId="urn:microsoft.com/office/officeart/2005/8/layout/equation2"/>
    <dgm:cxn modelId="{9323641C-2A82-C74B-BEDE-FB48547C0215}" srcId="{EC122D19-66C4-0448-AA55-9D298309A3DF}" destId="{93A0B36C-3CBB-F04C-8074-D81CB7BB19F8}" srcOrd="2" destOrd="0" parTransId="{56E68DC2-9EF1-284B-9984-DBC7750E5F3A}" sibTransId="{F1152B23-BDE9-3847-90F1-4D0C39C78893}"/>
    <dgm:cxn modelId="{E74F2F31-F963-A146-AE85-F156A1EF1170}" type="presOf" srcId="{EC122D19-66C4-0448-AA55-9D298309A3DF}" destId="{1A86E173-1C42-6945-8651-B17AA7AB4DB7}" srcOrd="0" destOrd="0" presId="urn:microsoft.com/office/officeart/2005/8/layout/equation2"/>
    <dgm:cxn modelId="{96E0EB5D-991E-2E4A-BAC3-933FF0797405}" srcId="{EC122D19-66C4-0448-AA55-9D298309A3DF}" destId="{7FF1975E-1993-8C42-8917-103223753CC8}" srcOrd="1" destOrd="0" parTransId="{0C86AC6A-6B58-9C4D-9001-11990EDD79ED}" sibTransId="{9BAE8670-902D-464F-BDCE-D926330C70F2}"/>
    <dgm:cxn modelId="{D8531E60-E6AF-0C45-B11F-4430D1B37A6E}" type="presOf" srcId="{E6241BAA-2AA4-5E47-BCFA-0E227339C4CB}" destId="{A028CB1E-34F8-3744-B793-1E87F622F7DF}" srcOrd="0" destOrd="0" presId="urn:microsoft.com/office/officeart/2005/8/layout/equation2"/>
    <dgm:cxn modelId="{FE6C89A3-813F-8F4E-B798-442D377EAB6B}" srcId="{EC122D19-66C4-0448-AA55-9D298309A3DF}" destId="{FB4026DC-FE0F-9B45-92F4-741206211587}" srcOrd="3" destOrd="0" parTransId="{D452DF3A-00F3-AC44-A6A7-E4C69113E438}" sibTransId="{9BE2F071-7047-D843-9DB4-F8A7C7B664CC}"/>
    <dgm:cxn modelId="{18C0FFA7-ABBF-D045-8C8E-4F6DF66E8AAC}" type="presOf" srcId="{FB4026DC-FE0F-9B45-92F4-741206211587}" destId="{849EC0FE-CE54-024D-9567-4607927EA395}" srcOrd="0" destOrd="0" presId="urn:microsoft.com/office/officeart/2005/8/layout/equation2"/>
    <dgm:cxn modelId="{78884FC3-7FB1-1B4E-A71B-042116D4742A}" type="presOf" srcId="{93A0B36C-3CBB-F04C-8074-D81CB7BB19F8}" destId="{0A0D8210-DA0D-7049-A09B-FE5FDA702F9B}" srcOrd="0" destOrd="0" presId="urn:microsoft.com/office/officeart/2005/8/layout/equation2"/>
    <dgm:cxn modelId="{2D8C66D6-FC1F-7445-8FF7-5F61E34C85D5}" type="presOf" srcId="{7FF1975E-1993-8C42-8917-103223753CC8}" destId="{89833418-28DA-0D4D-B73E-2A2F4B91E2C5}" srcOrd="0" destOrd="0" presId="urn:microsoft.com/office/officeart/2005/8/layout/equation2"/>
    <dgm:cxn modelId="{7FDEA0DD-4624-7347-A735-C9A2DA0CB7AD}" srcId="{EC122D19-66C4-0448-AA55-9D298309A3DF}" destId="{E6241BAA-2AA4-5E47-BCFA-0E227339C4CB}" srcOrd="0" destOrd="0" parTransId="{D392F871-1658-A34D-ABD6-E75B244C3A63}" sibTransId="{021975B0-FDD6-C94E-B9FB-C6DDD2925506}"/>
    <dgm:cxn modelId="{4ACADCE2-9DC5-434A-947C-9B83484E8EEF}" type="presOf" srcId="{F1152B23-BDE9-3847-90F1-4D0C39C78893}" destId="{608EAE44-2132-2641-9E12-16B7EA953C07}" srcOrd="0" destOrd="0" presId="urn:microsoft.com/office/officeart/2005/8/layout/equation2"/>
    <dgm:cxn modelId="{CF79989C-4519-7849-B21F-060A5A4C4631}" type="presParOf" srcId="{1A86E173-1C42-6945-8651-B17AA7AB4DB7}" destId="{9AA37952-FB44-834A-9645-1083B32F6513}" srcOrd="0" destOrd="0" presId="urn:microsoft.com/office/officeart/2005/8/layout/equation2"/>
    <dgm:cxn modelId="{6F31443E-9FFD-CF47-B5FD-23631F56DB34}" type="presParOf" srcId="{9AA37952-FB44-834A-9645-1083B32F6513}" destId="{A028CB1E-34F8-3744-B793-1E87F622F7DF}" srcOrd="0" destOrd="0" presId="urn:microsoft.com/office/officeart/2005/8/layout/equation2"/>
    <dgm:cxn modelId="{44E89DD4-72B0-494E-A946-02E4D383DD53}" type="presParOf" srcId="{9AA37952-FB44-834A-9645-1083B32F6513}" destId="{7CEA5C2D-6AA8-9B46-AD77-53244FFEEA80}" srcOrd="1" destOrd="0" presId="urn:microsoft.com/office/officeart/2005/8/layout/equation2"/>
    <dgm:cxn modelId="{B9532484-C0C0-B44C-A6C0-DD7CC1DEB72C}" type="presParOf" srcId="{9AA37952-FB44-834A-9645-1083B32F6513}" destId="{EE548B09-59C3-A44C-B659-16DC90D73E7E}" srcOrd="2" destOrd="0" presId="urn:microsoft.com/office/officeart/2005/8/layout/equation2"/>
    <dgm:cxn modelId="{49A23F2C-4A2D-1245-AF96-36A2F19C75B4}" type="presParOf" srcId="{9AA37952-FB44-834A-9645-1083B32F6513}" destId="{F8282B01-6380-B846-A4DF-58A89EE47427}" srcOrd="3" destOrd="0" presId="urn:microsoft.com/office/officeart/2005/8/layout/equation2"/>
    <dgm:cxn modelId="{08166B2F-8E93-A041-844E-57F94A332A8C}" type="presParOf" srcId="{9AA37952-FB44-834A-9645-1083B32F6513}" destId="{89833418-28DA-0D4D-B73E-2A2F4B91E2C5}" srcOrd="4" destOrd="0" presId="urn:microsoft.com/office/officeart/2005/8/layout/equation2"/>
    <dgm:cxn modelId="{75337078-8A63-1B47-B8E0-9B0F818A1F42}" type="presParOf" srcId="{9AA37952-FB44-834A-9645-1083B32F6513}" destId="{9B9B36A5-60B1-C546-B5BF-ED2100F20962}" srcOrd="5" destOrd="0" presId="urn:microsoft.com/office/officeart/2005/8/layout/equation2"/>
    <dgm:cxn modelId="{A760E25D-B931-E946-8159-AFC215BEF5DB}" type="presParOf" srcId="{9AA37952-FB44-834A-9645-1083B32F6513}" destId="{B997A3FB-B1AC-BC47-A3A4-241A5B52823D}" srcOrd="6" destOrd="0" presId="urn:microsoft.com/office/officeart/2005/8/layout/equation2"/>
    <dgm:cxn modelId="{DD7C476A-0E8C-DB46-9472-784C4FC5D79D}" type="presParOf" srcId="{9AA37952-FB44-834A-9645-1083B32F6513}" destId="{72AFE396-3F5E-DB41-8DEF-08E058493E3F}" srcOrd="7" destOrd="0" presId="urn:microsoft.com/office/officeart/2005/8/layout/equation2"/>
    <dgm:cxn modelId="{49C7E021-132E-674C-AE29-811366038BFF}" type="presParOf" srcId="{9AA37952-FB44-834A-9645-1083B32F6513}" destId="{0A0D8210-DA0D-7049-A09B-FE5FDA702F9B}" srcOrd="8" destOrd="0" presId="urn:microsoft.com/office/officeart/2005/8/layout/equation2"/>
    <dgm:cxn modelId="{C6E709F8-E7EE-6344-B9F1-15B3A1F9442E}" type="presParOf" srcId="{1A86E173-1C42-6945-8651-B17AA7AB4DB7}" destId="{608EAE44-2132-2641-9E12-16B7EA953C07}" srcOrd="1" destOrd="0" presId="urn:microsoft.com/office/officeart/2005/8/layout/equation2"/>
    <dgm:cxn modelId="{085801E8-A93E-A543-A81E-B5537659DFDD}" type="presParOf" srcId="{608EAE44-2132-2641-9E12-16B7EA953C07}" destId="{C7294EA3-2A6D-D34A-A541-1DFED8034F93}" srcOrd="0" destOrd="0" presId="urn:microsoft.com/office/officeart/2005/8/layout/equation2"/>
    <dgm:cxn modelId="{01E842C3-D996-3C4A-BF4F-11C0F8B12B2A}" type="presParOf" srcId="{1A86E173-1C42-6945-8651-B17AA7AB4DB7}" destId="{849EC0FE-CE54-024D-9567-4607927EA395}"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8CB1E-34F8-3744-B793-1E87F622F7DF}">
      <dsp:nvSpPr>
        <dsp:cNvPr id="0" name=""/>
        <dsp:cNvSpPr/>
      </dsp:nvSpPr>
      <dsp:spPr>
        <a:xfrm>
          <a:off x="160453" y="1225"/>
          <a:ext cx="646989" cy="64698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err="1"/>
            <a:t>DataFrame</a:t>
          </a:r>
          <a:endParaRPr lang="en-US" sz="700" kern="1200" dirty="0"/>
        </a:p>
      </dsp:txBody>
      <dsp:txXfrm>
        <a:off x="255202" y="95974"/>
        <a:ext cx="457491" cy="457491"/>
      </dsp:txXfrm>
    </dsp:sp>
    <dsp:sp modelId="{EE548B09-59C3-A44C-B659-16DC90D73E7E}">
      <dsp:nvSpPr>
        <dsp:cNvPr id="0" name=""/>
        <dsp:cNvSpPr/>
      </dsp:nvSpPr>
      <dsp:spPr>
        <a:xfrm>
          <a:off x="296320" y="700749"/>
          <a:ext cx="375253" cy="37525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6060" y="844246"/>
        <a:ext cx="275773" cy="88259"/>
      </dsp:txXfrm>
    </dsp:sp>
    <dsp:sp modelId="{89833418-28DA-0D4D-B73E-2A2F4B91E2C5}">
      <dsp:nvSpPr>
        <dsp:cNvPr id="0" name=""/>
        <dsp:cNvSpPr/>
      </dsp:nvSpPr>
      <dsp:spPr>
        <a:xfrm>
          <a:off x="160453" y="1128538"/>
          <a:ext cx="646989" cy="646989"/>
        </a:xfrm>
        <a:prstGeom prst="ellipse">
          <a:avLst/>
        </a:prstGeom>
        <a:solidFill>
          <a:schemeClr val="accent6"/>
        </a:solidFill>
        <a:ln w="22225" cap="rnd" cmpd="sng" algn="ctr">
          <a:solidFill>
            <a:schemeClr val="accent6">
              <a:shade val="15000"/>
            </a:schemeClr>
          </a:solidFill>
          <a:prstDash val="solid"/>
        </a:ln>
        <a:effectLst/>
      </dsp:spPr>
      <dsp:style>
        <a:lnRef idx="2">
          <a:schemeClr val="accent6">
            <a:shade val="15000"/>
          </a:schemeClr>
        </a:lnRef>
        <a:fillRef idx="1">
          <a:schemeClr val="accent6"/>
        </a:fillRef>
        <a:effectRef idx="0">
          <a:schemeClr val="accent6"/>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Method</a:t>
          </a:r>
        </a:p>
      </dsp:txBody>
      <dsp:txXfrm>
        <a:off x="255202" y="1223287"/>
        <a:ext cx="457491" cy="457491"/>
      </dsp:txXfrm>
    </dsp:sp>
    <dsp:sp modelId="{B997A3FB-B1AC-BC47-A3A4-241A5B52823D}">
      <dsp:nvSpPr>
        <dsp:cNvPr id="0" name=""/>
        <dsp:cNvSpPr/>
      </dsp:nvSpPr>
      <dsp:spPr>
        <a:xfrm>
          <a:off x="296320" y="1828063"/>
          <a:ext cx="375253" cy="37525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6060" y="1971560"/>
        <a:ext cx="275773" cy="88259"/>
      </dsp:txXfrm>
    </dsp:sp>
    <dsp:sp modelId="{0A0D8210-DA0D-7049-A09B-FE5FDA702F9B}">
      <dsp:nvSpPr>
        <dsp:cNvPr id="0" name=""/>
        <dsp:cNvSpPr/>
      </dsp:nvSpPr>
      <dsp:spPr>
        <a:xfrm>
          <a:off x="160453" y="2255852"/>
          <a:ext cx="646989" cy="646989"/>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Arguments</a:t>
          </a:r>
        </a:p>
      </dsp:txBody>
      <dsp:txXfrm>
        <a:off x="255202" y="2350601"/>
        <a:ext cx="457491" cy="457491"/>
      </dsp:txXfrm>
    </dsp:sp>
    <dsp:sp modelId="{608EAE44-2132-2641-9E12-16B7EA953C07}">
      <dsp:nvSpPr>
        <dsp:cNvPr id="0" name=""/>
        <dsp:cNvSpPr/>
      </dsp:nvSpPr>
      <dsp:spPr>
        <a:xfrm>
          <a:off x="904490" y="1331693"/>
          <a:ext cx="205742" cy="2406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904490" y="1379829"/>
        <a:ext cx="144019" cy="144407"/>
      </dsp:txXfrm>
    </dsp:sp>
    <dsp:sp modelId="{849EC0FE-CE54-024D-9567-4607927EA395}">
      <dsp:nvSpPr>
        <dsp:cNvPr id="0" name=""/>
        <dsp:cNvSpPr/>
      </dsp:nvSpPr>
      <dsp:spPr>
        <a:xfrm>
          <a:off x="1195635" y="805044"/>
          <a:ext cx="1293978" cy="1293978"/>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Mutable Input</a:t>
          </a:r>
        </a:p>
      </dsp:txBody>
      <dsp:txXfrm>
        <a:off x="1385134" y="994543"/>
        <a:ext cx="914980" cy="91498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pandas is an important tool for AI and data science in general. It is a Python library that provides high-performance data manipulation and analysis tools for structured data. Some of the main features of pandas include:</a:t>
            </a:r>
          </a:p>
          <a:p>
            <a:pPr algn="l">
              <a:buFont typeface="Arial" panose="020B0604020202020204" pitchFamily="34" charset="0"/>
              <a:buChar char="•"/>
            </a:pPr>
            <a:r>
              <a:rPr lang="en-US" b="0" i="0" dirty="0">
                <a:solidFill>
                  <a:srgbClr val="D1D5DB"/>
                </a:solidFill>
                <a:effectLst/>
                <a:latin typeface="Söhne"/>
              </a:rPr>
              <a:t>Data manipulation</a:t>
            </a:r>
          </a:p>
          <a:p>
            <a:pPr algn="l">
              <a:buFont typeface="Arial" panose="020B0604020202020204" pitchFamily="34" charset="0"/>
              <a:buChar char="•"/>
            </a:pPr>
            <a:r>
              <a:rPr lang="en-US" b="0" i="0" dirty="0">
                <a:solidFill>
                  <a:srgbClr val="D1D5DB"/>
                </a:solidFill>
                <a:effectLst/>
                <a:latin typeface="Söhne"/>
              </a:rPr>
              <a:t>Data analysis</a:t>
            </a:r>
          </a:p>
          <a:p>
            <a:pPr algn="l">
              <a:buFont typeface="Arial" panose="020B0604020202020204" pitchFamily="34" charset="0"/>
              <a:buChar char="•"/>
            </a:pPr>
            <a:r>
              <a:rPr lang="en-US" b="0" i="0" dirty="0">
                <a:solidFill>
                  <a:srgbClr val="D1D5DB"/>
                </a:solidFill>
                <a:effectLst/>
                <a:latin typeface="Söhne"/>
              </a:rPr>
              <a:t>Data visualization</a:t>
            </a:r>
          </a:p>
          <a:p>
            <a:pPr algn="l">
              <a:buFont typeface="Arial" panose="020B0604020202020204" pitchFamily="34" charset="0"/>
              <a:buChar char="•"/>
            </a:pPr>
            <a:r>
              <a:rPr lang="en-US" b="0" i="0" dirty="0">
                <a:solidFill>
                  <a:srgbClr val="D1D5DB"/>
                </a:solidFill>
                <a:effectLst/>
                <a:latin typeface="Söhne"/>
              </a:rPr>
              <a:t>Data integration</a:t>
            </a:r>
          </a:p>
          <a:p>
            <a:pPr algn="l">
              <a:buFont typeface="Arial" panose="020B0604020202020204" pitchFamily="34" charset="0"/>
              <a:buNone/>
            </a:pPr>
            <a:r>
              <a:rPr lang="en-US" b="0" i="0" dirty="0">
                <a:solidFill>
                  <a:srgbClr val="D1D5DB"/>
                </a:solidFill>
                <a:effectLst/>
                <a:latin typeface="Söhne"/>
              </a:rPr>
              <a:t>In AI, pandas is often used for data preprocessing and data cleaning, which are important steps in the data pipeline. Data scientists and machine learning engineers use pandas to load, clean, and transform data into a format suitable for building and training AI models. Overall, pandas is an essential tool for anyone working with structured data in Python.</a:t>
            </a:r>
          </a:p>
          <a:p>
            <a:endParaRPr lang="en-KR" dirty="0"/>
          </a:p>
        </p:txBody>
      </p:sp>
      <p:sp>
        <p:nvSpPr>
          <p:cNvPr id="4" name="Slide Number Placeholder 3"/>
          <p:cNvSpPr>
            <a:spLocks noGrp="1"/>
          </p:cNvSpPr>
          <p:nvPr>
            <p:ph type="sldNum" sz="quarter" idx="5"/>
          </p:nvPr>
        </p:nvSpPr>
        <p:spPr/>
        <p:txBody>
          <a:bodyPr/>
          <a:lstStyle/>
          <a:p>
            <a:fld id="{7095C5ED-8E1C-D240-A337-B2225D22083C}" type="slidenum">
              <a:rPr lang="en-KR" smtClean="0"/>
              <a:t>2</a:t>
            </a:fld>
            <a:endParaRPr lang="en-KR"/>
          </a:p>
        </p:txBody>
      </p:sp>
    </p:spTree>
    <p:extLst>
      <p:ext uri="{BB962C8B-B14F-4D97-AF65-F5344CB8AC3E}">
        <p14:creationId xmlns:p14="http://schemas.microsoft.com/office/powerpoint/2010/main" val="238434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pandas is an important tool for AI and data science in general. It is a Python library that provides high-performance data manipulation and analysis tools for structured data. Some of the main features of pandas include:</a:t>
            </a:r>
          </a:p>
          <a:p>
            <a:pPr algn="l">
              <a:buFont typeface="Arial" panose="020B0604020202020204" pitchFamily="34" charset="0"/>
              <a:buChar char="•"/>
            </a:pPr>
            <a:r>
              <a:rPr lang="en-US" b="0" i="0" dirty="0">
                <a:solidFill>
                  <a:srgbClr val="D1D5DB"/>
                </a:solidFill>
                <a:effectLst/>
                <a:latin typeface="Söhne"/>
              </a:rPr>
              <a:t>Data manipulation</a:t>
            </a:r>
          </a:p>
          <a:p>
            <a:pPr algn="l">
              <a:buFont typeface="Arial" panose="020B0604020202020204" pitchFamily="34" charset="0"/>
              <a:buChar char="•"/>
            </a:pPr>
            <a:r>
              <a:rPr lang="en-US" b="0" i="0" dirty="0">
                <a:solidFill>
                  <a:srgbClr val="D1D5DB"/>
                </a:solidFill>
                <a:effectLst/>
                <a:latin typeface="Söhne"/>
              </a:rPr>
              <a:t>Data analysis</a:t>
            </a:r>
          </a:p>
          <a:p>
            <a:pPr algn="l">
              <a:buFont typeface="Arial" panose="020B0604020202020204" pitchFamily="34" charset="0"/>
              <a:buChar char="•"/>
            </a:pPr>
            <a:r>
              <a:rPr lang="en-US" b="0" i="0" dirty="0">
                <a:solidFill>
                  <a:srgbClr val="D1D5DB"/>
                </a:solidFill>
                <a:effectLst/>
                <a:latin typeface="Söhne"/>
              </a:rPr>
              <a:t>Data visualization</a:t>
            </a:r>
          </a:p>
          <a:p>
            <a:pPr algn="l">
              <a:buFont typeface="Arial" panose="020B0604020202020204" pitchFamily="34" charset="0"/>
              <a:buChar char="•"/>
            </a:pPr>
            <a:r>
              <a:rPr lang="en-US" b="0" i="0" dirty="0">
                <a:solidFill>
                  <a:srgbClr val="D1D5DB"/>
                </a:solidFill>
                <a:effectLst/>
                <a:latin typeface="Söhne"/>
              </a:rPr>
              <a:t>Data integration</a:t>
            </a:r>
          </a:p>
          <a:p>
            <a:pPr algn="l">
              <a:buFont typeface="Arial" panose="020B0604020202020204" pitchFamily="34" charset="0"/>
              <a:buNone/>
            </a:pPr>
            <a:r>
              <a:rPr lang="en-US" b="0" i="0" dirty="0">
                <a:solidFill>
                  <a:srgbClr val="D1D5DB"/>
                </a:solidFill>
                <a:effectLst/>
                <a:latin typeface="Söhne"/>
              </a:rPr>
              <a:t>In AI, pandas is often used for data preprocessing and data cleaning, which are important steps in the data pipeline. Data scientists and machine learning engineers use pandas to load, clean, and transform data into a format suitable for building and training AI models. Overall, pandas is an essential tool for anyone working with structured data in Python.</a:t>
            </a:r>
          </a:p>
          <a:p>
            <a:endParaRPr lang="en-KR" dirty="0"/>
          </a:p>
        </p:txBody>
      </p:sp>
      <p:sp>
        <p:nvSpPr>
          <p:cNvPr id="4" name="Slide Number Placeholder 3"/>
          <p:cNvSpPr>
            <a:spLocks noGrp="1"/>
          </p:cNvSpPr>
          <p:nvPr>
            <p:ph type="sldNum" sz="quarter" idx="5"/>
          </p:nvPr>
        </p:nvSpPr>
        <p:spPr/>
        <p:txBody>
          <a:bodyPr/>
          <a:lstStyle/>
          <a:p>
            <a:fld id="{7095C5ED-8E1C-D240-A337-B2225D22083C}" type="slidenum">
              <a:rPr lang="en-KR" smtClean="0"/>
              <a:t>3</a:t>
            </a:fld>
            <a:endParaRPr lang="en-KR"/>
          </a:p>
        </p:txBody>
      </p:sp>
    </p:spTree>
    <p:extLst>
      <p:ext uri="{BB962C8B-B14F-4D97-AF65-F5344CB8AC3E}">
        <p14:creationId xmlns:p14="http://schemas.microsoft.com/office/powerpoint/2010/main" val="399013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dirty="0"/>
              <a:pPr/>
              <a:t>6/20/23</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97157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37062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dirty="0"/>
              <a:pPr/>
              <a:t>6/20/23</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15409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2106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00471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37188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95591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74180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61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8882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70001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dirty="0"/>
              <a:pPr/>
              <a:t>6/20/23</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67618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Intel" TargetMode="Externa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svg"/><Relationship Id="rId4" Type="http://schemas.openxmlformats.org/officeDocument/2006/relationships/hyperlink" Target="https://fa.wikipedia.org/wiki/%D9%BE%D8%B1%D9%88%D9%86%D8%AF%D9%87:Nvidia_logo.svg" TargetMode="External"/><Relationship Id="rId9" Type="http://schemas.openxmlformats.org/officeDocument/2006/relationships/image" Target="../media/image5.png"/><Relationship Id="rId14" Type="http://schemas.openxmlformats.org/officeDocument/2006/relationships/hyperlink" Target="https://zh.wikipedia.org/wiki/Panda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Fuzzing PANDAS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US" dirty="0"/>
              <a:t>Data frames</a:t>
            </a:r>
          </a:p>
          <a:p>
            <a:pPr marL="0" lvl="0" indent="0" algn="ctr" rtl="0">
              <a:spcBef>
                <a:spcPts val="0"/>
              </a:spcBef>
              <a:spcAft>
                <a:spcPts val="0"/>
              </a:spcAft>
              <a:buNone/>
            </a:pPr>
            <a:r>
              <a:rPr lang="en-US" sz="800" dirty="0"/>
              <a:t>Hector Acosta - 2022427831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15E6-8A8A-C562-8F33-FF0043BED8CF}"/>
              </a:ext>
            </a:extLst>
          </p:cNvPr>
          <p:cNvSpPr>
            <a:spLocks noGrp="1"/>
          </p:cNvSpPr>
          <p:nvPr>
            <p:ph type="title"/>
          </p:nvPr>
        </p:nvSpPr>
        <p:spPr/>
        <p:txBody>
          <a:bodyPr/>
          <a:lstStyle/>
          <a:p>
            <a:r>
              <a:rPr lang="en-KR" dirty="0"/>
              <a:t>Target System</a:t>
            </a:r>
          </a:p>
        </p:txBody>
      </p:sp>
      <p:pic>
        <p:nvPicPr>
          <p:cNvPr id="5" name="Picture 4" descr="Icon&#10;&#10;Description automatically generated">
            <a:extLst>
              <a:ext uri="{FF2B5EF4-FFF2-40B4-BE49-F238E27FC236}">
                <a16:creationId xmlns:a16="http://schemas.microsoft.com/office/drawing/2014/main" id="{A207B2FA-0B20-565C-4A13-E49201F1E9B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811923" y="3555898"/>
            <a:ext cx="936626" cy="749300"/>
          </a:xfrm>
          <a:prstGeom prst="rect">
            <a:avLst/>
          </a:prstGeom>
        </p:spPr>
      </p:pic>
      <p:pic>
        <p:nvPicPr>
          <p:cNvPr id="8" name="Picture 7" descr="Logo, icon&#10;&#10;Description automatically generated">
            <a:extLst>
              <a:ext uri="{FF2B5EF4-FFF2-40B4-BE49-F238E27FC236}">
                <a16:creationId xmlns:a16="http://schemas.microsoft.com/office/drawing/2014/main" id="{BBD6701E-230C-4351-B097-6E838261F33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763753" y="3682898"/>
            <a:ext cx="981075" cy="495300"/>
          </a:xfrm>
          <a:prstGeom prst="rect">
            <a:avLst/>
          </a:prstGeom>
        </p:spPr>
      </p:pic>
      <p:pic>
        <p:nvPicPr>
          <p:cNvPr id="11" name="Graphic 10">
            <a:extLst>
              <a:ext uri="{FF2B5EF4-FFF2-40B4-BE49-F238E27FC236}">
                <a16:creationId xmlns:a16="http://schemas.microsoft.com/office/drawing/2014/main" id="{B826ECA4-54C6-D793-61A4-A1AD980EBE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9081" y="3625850"/>
            <a:ext cx="1354138" cy="611660"/>
          </a:xfrm>
          <a:prstGeom prst="rect">
            <a:avLst/>
          </a:prstGeom>
        </p:spPr>
      </p:pic>
      <p:pic>
        <p:nvPicPr>
          <p:cNvPr id="13" name="Graphic 12">
            <a:extLst>
              <a:ext uri="{FF2B5EF4-FFF2-40B4-BE49-F238E27FC236}">
                <a16:creationId xmlns:a16="http://schemas.microsoft.com/office/drawing/2014/main" id="{F195D226-2F3B-BC10-4FD1-E4E07BD8EF6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3089" y="3782909"/>
            <a:ext cx="1638300" cy="295275"/>
          </a:xfrm>
          <a:prstGeom prst="rect">
            <a:avLst/>
          </a:prstGeom>
        </p:spPr>
      </p:pic>
      <p:pic>
        <p:nvPicPr>
          <p:cNvPr id="15" name="Graphic 14">
            <a:extLst>
              <a:ext uri="{FF2B5EF4-FFF2-40B4-BE49-F238E27FC236}">
                <a16:creationId xmlns:a16="http://schemas.microsoft.com/office/drawing/2014/main" id="{40F44078-8A94-B166-1D6C-6A2F5543D3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75363" y="3711472"/>
            <a:ext cx="800100" cy="438150"/>
          </a:xfrm>
          <a:prstGeom prst="rect">
            <a:avLst/>
          </a:prstGeom>
        </p:spPr>
      </p:pic>
      <p:pic>
        <p:nvPicPr>
          <p:cNvPr id="4" name="Picture Placeholder 5" descr="Logo, company name&#10;&#10;Description automatically generated">
            <a:extLst>
              <a:ext uri="{FF2B5EF4-FFF2-40B4-BE49-F238E27FC236}">
                <a16:creationId xmlns:a16="http://schemas.microsoft.com/office/drawing/2014/main" id="{0A0A691D-664D-51E0-358F-17E4A5622EEE}"/>
              </a:ext>
            </a:extLst>
          </p:cNvPr>
          <p:cNvPicPr>
            <a:picLocks noGrp="1" noChangeAspect="1"/>
          </p:cNvPicPr>
          <p:nvPr>
            <p:ph idx="1"/>
          </p:nvPr>
        </p:nvPicPr>
        <p:blipFill>
          <a:blip r:embed="rId13">
            <a:extLst>
              <a:ext uri="{837473B0-CC2E-450A-ABE3-18F120FF3D39}">
                <a1611:picAttrSrcUrl xmlns:a1611="http://schemas.microsoft.com/office/drawing/2016/11/main" r:id="rId14"/>
              </a:ext>
            </a:extLst>
          </a:blip>
          <a:srcRect t="10938" b="10938"/>
          <a:stretch>
            <a:fillRect/>
          </a:stretch>
        </p:blipFill>
        <p:spPr>
          <a:xfrm>
            <a:off x="1977565" y="1825085"/>
            <a:ext cx="4739225" cy="1493330"/>
          </a:xfrm>
          <a:prstGeom prst="rect">
            <a:avLst/>
          </a:prstGeom>
        </p:spPr>
      </p:pic>
    </p:spTree>
    <p:extLst>
      <p:ext uri="{BB962C8B-B14F-4D97-AF65-F5344CB8AC3E}">
        <p14:creationId xmlns:p14="http://schemas.microsoft.com/office/powerpoint/2010/main" val="210629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15E6-8A8A-C562-8F33-FF0043BED8CF}"/>
              </a:ext>
            </a:extLst>
          </p:cNvPr>
          <p:cNvSpPr>
            <a:spLocks noGrp="1"/>
          </p:cNvSpPr>
          <p:nvPr>
            <p:ph type="title"/>
          </p:nvPr>
        </p:nvSpPr>
        <p:spPr/>
        <p:txBody>
          <a:bodyPr/>
          <a:lstStyle/>
          <a:p>
            <a:r>
              <a:rPr lang="en-KR" dirty="0"/>
              <a:t>MOTIVATION + Objective</a:t>
            </a:r>
          </a:p>
        </p:txBody>
      </p:sp>
      <p:sp>
        <p:nvSpPr>
          <p:cNvPr id="3" name="Content Placeholder 2">
            <a:extLst>
              <a:ext uri="{FF2B5EF4-FFF2-40B4-BE49-F238E27FC236}">
                <a16:creationId xmlns:a16="http://schemas.microsoft.com/office/drawing/2014/main" id="{33743DB4-D644-3905-5077-466A11DB945A}"/>
              </a:ext>
            </a:extLst>
          </p:cNvPr>
          <p:cNvSpPr>
            <a:spLocks noGrp="1"/>
          </p:cNvSpPr>
          <p:nvPr>
            <p:ph idx="1"/>
          </p:nvPr>
        </p:nvSpPr>
        <p:spPr>
          <a:xfrm>
            <a:off x="435895" y="1635372"/>
            <a:ext cx="8272211" cy="2079378"/>
          </a:xfrm>
        </p:spPr>
        <p:txBody>
          <a:bodyPr/>
          <a:lstStyle/>
          <a:p>
            <a:r>
              <a:rPr lang="en-KR" dirty="0"/>
              <a:t>Target domain:	Artifitial inteligence </a:t>
            </a:r>
          </a:p>
          <a:p>
            <a:r>
              <a:rPr lang="en-KR" dirty="0"/>
              <a:t>Incentive: 		Is an important tool for AI and data science</a:t>
            </a:r>
          </a:p>
          <a:p>
            <a:r>
              <a:rPr lang="en-KR" dirty="0"/>
              <a:t>Importance:	A significant proportion of AI projects makes use of Pandas supported by prominent companies</a:t>
            </a:r>
          </a:p>
          <a:p>
            <a:r>
              <a:rPr lang="en-KR" dirty="0"/>
              <a:t>Objectives:		</a:t>
            </a:r>
            <a:r>
              <a:rPr lang="en-US" dirty="0"/>
              <a:t>Identify defects and enhance efficiency</a:t>
            </a:r>
            <a:endParaRPr lang="en-KR" dirty="0"/>
          </a:p>
        </p:txBody>
      </p:sp>
    </p:spTree>
    <p:extLst>
      <p:ext uri="{BB962C8B-B14F-4D97-AF65-F5344CB8AC3E}">
        <p14:creationId xmlns:p14="http://schemas.microsoft.com/office/powerpoint/2010/main" val="343007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3F8-CE08-F66F-A661-517FB9DD25E5}"/>
              </a:ext>
            </a:extLst>
          </p:cNvPr>
          <p:cNvSpPr>
            <a:spLocks noGrp="1"/>
          </p:cNvSpPr>
          <p:nvPr>
            <p:ph type="title"/>
          </p:nvPr>
        </p:nvSpPr>
        <p:spPr/>
        <p:txBody>
          <a:bodyPr/>
          <a:lstStyle/>
          <a:p>
            <a:r>
              <a:rPr lang="en-KR" dirty="0"/>
              <a:t>HOW TO RUN – Overview</a:t>
            </a:r>
          </a:p>
        </p:txBody>
      </p:sp>
      <p:pic>
        <p:nvPicPr>
          <p:cNvPr id="7" name="Graphic 6">
            <a:extLst>
              <a:ext uri="{FF2B5EF4-FFF2-40B4-BE49-F238E27FC236}">
                <a16:creationId xmlns:a16="http://schemas.microsoft.com/office/drawing/2014/main" id="{488AA583-1FF5-7B71-AA8C-AA444AB478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0591" y="1756789"/>
            <a:ext cx="4073467" cy="2860094"/>
          </a:xfrm>
          <a:prstGeom prst="rect">
            <a:avLst/>
          </a:prstGeom>
        </p:spPr>
      </p:pic>
      <p:sp>
        <p:nvSpPr>
          <p:cNvPr id="8" name="TextBox 7">
            <a:extLst>
              <a:ext uri="{FF2B5EF4-FFF2-40B4-BE49-F238E27FC236}">
                <a16:creationId xmlns:a16="http://schemas.microsoft.com/office/drawing/2014/main" id="{6CA6B94C-CA6F-CEAF-6E68-4EDBA050BDD0}"/>
              </a:ext>
            </a:extLst>
          </p:cNvPr>
          <p:cNvSpPr txBox="1"/>
          <p:nvPr/>
        </p:nvSpPr>
        <p:spPr>
          <a:xfrm>
            <a:off x="4729944" y="1756788"/>
            <a:ext cx="4073465" cy="2800767"/>
          </a:xfrm>
          <a:prstGeom prst="rect">
            <a:avLst/>
          </a:prstGeom>
          <a:noFill/>
        </p:spPr>
        <p:txBody>
          <a:bodyPr wrap="square" rtlCol="0">
            <a:spAutoFit/>
          </a:bodyPr>
          <a:lstStyle/>
          <a:p>
            <a:pPr marL="342900" indent="-342900">
              <a:buFont typeface="+mj-lt"/>
              <a:buAutoNum type="arabicPeriod"/>
            </a:pPr>
            <a:r>
              <a:rPr lang="en-KR" sz="1100" dirty="0">
                <a:latin typeface="Consolas" panose="020B0609020204030204" pitchFamily="49" charset="0"/>
                <a:cs typeface="Consolas" panose="020B0609020204030204" pitchFamily="49" charset="0"/>
              </a:rPr>
              <a:t>Create DataFrame Runner that inherits from Base Runner Implementation (</a:t>
            </a:r>
            <a:r>
              <a:rPr lang="en-KR" sz="1100" dirty="0">
                <a:solidFill>
                  <a:schemeClr val="accent2"/>
                </a:solidFill>
                <a:latin typeface="Consolas" panose="020B0609020204030204" pitchFamily="49" charset="0"/>
                <a:cs typeface="Consolas" panose="020B0609020204030204" pitchFamily="49" charset="0"/>
              </a:rPr>
              <a:t>DataFrameRunner</a:t>
            </a:r>
            <a:r>
              <a:rPr lang="en-KR" sz="1100" dirty="0">
                <a:latin typeface="Consolas" panose="020B0609020204030204" pitchFamily="49" charset="0"/>
                <a:cs typeface="Consolas" panose="020B0609020204030204" pitchFamily="49" charset="0"/>
              </a:rPr>
              <a:t>)</a:t>
            </a:r>
          </a:p>
          <a:p>
            <a:pPr marL="342900" indent="-342900">
              <a:buFont typeface="+mj-lt"/>
              <a:buAutoNum type="arabicPeriod"/>
            </a:pPr>
            <a:r>
              <a:rPr lang="en-KR" sz="1100" dirty="0">
                <a:latin typeface="Consolas" panose="020B0609020204030204" pitchFamily="49" charset="0"/>
                <a:cs typeface="Consolas" panose="020B0609020204030204" pitchFamily="49" charset="0"/>
              </a:rPr>
              <a:t>Create Coverage Runner that inherits from DataFrame Runner (</a:t>
            </a:r>
            <a:r>
              <a:rPr lang="en-KR" sz="1100" dirty="0">
                <a:solidFill>
                  <a:schemeClr val="accent2"/>
                </a:solidFill>
                <a:latin typeface="Consolas" panose="020B0609020204030204" pitchFamily="49" charset="0"/>
                <a:cs typeface="Consolas" panose="020B0609020204030204" pitchFamily="49" charset="0"/>
              </a:rPr>
              <a:t>DataFrameCoverageRunner</a:t>
            </a:r>
            <a:r>
              <a:rPr lang="en-KR" sz="1100" dirty="0">
                <a:latin typeface="Consolas" panose="020B0609020204030204" pitchFamily="49" charset="0"/>
                <a:cs typeface="Consolas" panose="020B0609020204030204" pitchFamily="49" charset="0"/>
              </a:rPr>
              <a:t>)</a:t>
            </a:r>
          </a:p>
          <a:p>
            <a:pPr marL="342900" indent="-342900">
              <a:buFont typeface="+mj-lt"/>
              <a:buAutoNum type="arabicPeriod"/>
            </a:pPr>
            <a:r>
              <a:rPr lang="en-KR" sz="1100" dirty="0">
                <a:latin typeface="Consolas" panose="020B0609020204030204" pitchFamily="49" charset="0"/>
                <a:cs typeface="Consolas" panose="020B0609020204030204" pitchFamily="49" charset="0"/>
              </a:rPr>
              <a:t>Create Mutation Fuzzer that inherits from Fuzzer (</a:t>
            </a:r>
            <a:r>
              <a:rPr lang="en-KR" sz="1100" dirty="0">
                <a:solidFill>
                  <a:schemeClr val="accent2"/>
                </a:solidFill>
                <a:latin typeface="Consolas" panose="020B0609020204030204" pitchFamily="49" charset="0"/>
                <a:cs typeface="Consolas" panose="020B0609020204030204" pitchFamily="49" charset="0"/>
              </a:rPr>
              <a:t>MutationFuzzer</a:t>
            </a:r>
            <a:r>
              <a:rPr lang="en-KR" sz="1100" dirty="0">
                <a:latin typeface="Consolas" panose="020B0609020204030204" pitchFamily="49" charset="0"/>
                <a:cs typeface="Consolas" panose="020B0609020204030204" pitchFamily="49" charset="0"/>
              </a:rPr>
              <a:t>)</a:t>
            </a:r>
          </a:p>
          <a:p>
            <a:pPr marL="342900" indent="-342900">
              <a:buFont typeface="+mj-lt"/>
              <a:buAutoNum type="arabicPeriod"/>
            </a:pPr>
            <a:r>
              <a:rPr lang="en-KR" sz="1100" dirty="0">
                <a:latin typeface="Consolas" panose="020B0609020204030204" pitchFamily="49" charset="0"/>
                <a:cs typeface="Consolas" panose="020B0609020204030204" pitchFamily="49" charset="0"/>
              </a:rPr>
              <a:t>Combine both </a:t>
            </a:r>
            <a:r>
              <a:rPr lang="en-KR" sz="1100" dirty="0">
                <a:solidFill>
                  <a:schemeClr val="accent2"/>
                </a:solidFill>
                <a:latin typeface="Consolas" panose="020B0609020204030204" pitchFamily="49" charset="0"/>
                <a:cs typeface="Consolas" panose="020B0609020204030204" pitchFamily="49" charset="0"/>
              </a:rPr>
              <a:t>DataFrameCoverageRunner</a:t>
            </a:r>
            <a:r>
              <a:rPr lang="en-KR" sz="1100" dirty="0">
                <a:latin typeface="Consolas" panose="020B0609020204030204" pitchFamily="49" charset="0"/>
                <a:cs typeface="Consolas" panose="020B0609020204030204" pitchFamily="49" charset="0"/>
              </a:rPr>
              <a:t> and </a:t>
            </a:r>
            <a:r>
              <a:rPr lang="en-KR" sz="1100" dirty="0">
                <a:solidFill>
                  <a:schemeClr val="accent2"/>
                </a:solidFill>
                <a:latin typeface="Consolas" panose="020B0609020204030204" pitchFamily="49" charset="0"/>
                <a:cs typeface="Consolas" panose="020B0609020204030204" pitchFamily="49" charset="0"/>
              </a:rPr>
              <a:t>MutationFuzzer</a:t>
            </a:r>
            <a:r>
              <a:rPr lang="en-KR" sz="1100" dirty="0">
                <a:latin typeface="Consolas" panose="020B0609020204030204" pitchFamily="49" charset="0"/>
                <a:cs typeface="Consolas" panose="020B0609020204030204" pitchFamily="49" charset="0"/>
              </a:rPr>
              <a:t> into </a:t>
            </a:r>
            <a:r>
              <a:rPr lang="en-KR" sz="1100" dirty="0">
                <a:solidFill>
                  <a:schemeClr val="accent2"/>
                </a:solidFill>
                <a:latin typeface="Consolas" panose="020B0609020204030204" pitchFamily="49" charset="0"/>
                <a:cs typeface="Consolas" panose="020B0609020204030204" pitchFamily="49" charset="0"/>
              </a:rPr>
              <a:t>DataFrameMutationCoverageFuzzer</a:t>
            </a:r>
          </a:p>
          <a:p>
            <a:r>
              <a:rPr lang="en-KR"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In each run, it utilizes the </a:t>
            </a:r>
            <a:r>
              <a:rPr lang="en-US" sz="1100" dirty="0" err="1">
                <a:solidFill>
                  <a:schemeClr val="accent2"/>
                </a:solidFill>
                <a:latin typeface="Consolas" panose="020B0609020204030204" pitchFamily="49" charset="0"/>
                <a:cs typeface="Consolas" panose="020B0609020204030204" pitchFamily="49" charset="0"/>
              </a:rPr>
              <a:t>DataFrameCoverageRunner</a:t>
            </a:r>
            <a:r>
              <a:rPr lang="en-US" sz="1100" dirty="0">
                <a:latin typeface="Consolas" panose="020B0609020204030204" pitchFamily="49" charset="0"/>
                <a:cs typeface="Consolas" panose="020B0609020204030204" pitchFamily="49" charset="0"/>
              </a:rPr>
              <a:t> to execute the target function with the fuzzed input and monitor the code coverage, and uses the </a:t>
            </a:r>
            <a:r>
              <a:rPr lang="en-US" sz="1100" dirty="0" err="1">
                <a:solidFill>
                  <a:schemeClr val="accent2"/>
                </a:solidFill>
                <a:latin typeface="Consolas" panose="020B0609020204030204" pitchFamily="49" charset="0"/>
                <a:cs typeface="Consolas" panose="020B0609020204030204" pitchFamily="49" charset="0"/>
              </a:rPr>
              <a:t>MutationFuzzer</a:t>
            </a:r>
            <a:r>
              <a:rPr lang="en-US" sz="1100" dirty="0">
                <a:latin typeface="Consolas" panose="020B0609020204030204" pitchFamily="49" charset="0"/>
                <a:cs typeface="Consolas" panose="020B0609020204030204" pitchFamily="49" charset="0"/>
              </a:rPr>
              <a:t> to generate new, possibly unique, inputs (fuzzed input) through mutation of the initial inputs.</a:t>
            </a:r>
            <a:endParaRPr lang="en-KR" sz="1100" dirty="0">
              <a:latin typeface="Consolas" panose="020B0609020204030204" pitchFamily="49" charset="0"/>
              <a:cs typeface="Consolas" panose="020B0609020204030204" pitchFamily="49" charset="0"/>
            </a:endParaRPr>
          </a:p>
        </p:txBody>
      </p:sp>
      <p:cxnSp>
        <p:nvCxnSpPr>
          <p:cNvPr id="33" name="Straight Arrow Connector 32">
            <a:extLst>
              <a:ext uri="{FF2B5EF4-FFF2-40B4-BE49-F238E27FC236}">
                <a16:creationId xmlns:a16="http://schemas.microsoft.com/office/drawing/2014/main" id="{390A7F86-B921-CA3A-FFA3-6FD845876B67}"/>
              </a:ext>
            </a:extLst>
          </p:cNvPr>
          <p:cNvCxnSpPr>
            <a:cxnSpLocks/>
          </p:cNvCxnSpPr>
          <p:nvPr/>
        </p:nvCxnSpPr>
        <p:spPr>
          <a:xfrm flipV="1">
            <a:off x="2531533" y="3581400"/>
            <a:ext cx="2260600" cy="448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80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3F8-CE08-F66F-A661-517FB9DD25E5}"/>
              </a:ext>
            </a:extLst>
          </p:cNvPr>
          <p:cNvSpPr>
            <a:spLocks noGrp="1"/>
          </p:cNvSpPr>
          <p:nvPr>
            <p:ph type="title"/>
          </p:nvPr>
        </p:nvSpPr>
        <p:spPr/>
        <p:txBody>
          <a:bodyPr/>
          <a:lstStyle/>
          <a:p>
            <a:r>
              <a:rPr lang="en-KR" dirty="0"/>
              <a:t>HOW TO RUN – INPUT</a:t>
            </a:r>
          </a:p>
        </p:txBody>
      </p:sp>
      <p:graphicFrame>
        <p:nvGraphicFramePr>
          <p:cNvPr id="3" name="Table 2">
            <a:extLst>
              <a:ext uri="{FF2B5EF4-FFF2-40B4-BE49-F238E27FC236}">
                <a16:creationId xmlns:a16="http://schemas.microsoft.com/office/drawing/2014/main" id="{45788130-5F1C-D707-003A-B366EF9EE7EC}"/>
              </a:ext>
            </a:extLst>
          </p:cNvPr>
          <p:cNvGraphicFramePr>
            <a:graphicFrameLocks noGrp="1"/>
          </p:cNvGraphicFramePr>
          <p:nvPr>
            <p:extLst>
              <p:ext uri="{D42A27DB-BD31-4B8C-83A1-F6EECF244321}">
                <p14:modId xmlns:p14="http://schemas.microsoft.com/office/powerpoint/2010/main" val="1883174978"/>
              </p:ext>
            </p:extLst>
          </p:nvPr>
        </p:nvGraphicFramePr>
        <p:xfrm>
          <a:off x="435891" y="1635866"/>
          <a:ext cx="5202909" cy="2908826"/>
        </p:xfrm>
        <a:graphic>
          <a:graphicData uri="http://schemas.openxmlformats.org/drawingml/2006/table">
            <a:tbl>
              <a:tblPr/>
              <a:tblGrid>
                <a:gridCol w="1274376">
                  <a:extLst>
                    <a:ext uri="{9D8B030D-6E8A-4147-A177-3AD203B41FA5}">
                      <a16:colId xmlns:a16="http://schemas.microsoft.com/office/drawing/2014/main" val="2034272162"/>
                    </a:ext>
                  </a:extLst>
                </a:gridCol>
                <a:gridCol w="1193597">
                  <a:extLst>
                    <a:ext uri="{9D8B030D-6E8A-4147-A177-3AD203B41FA5}">
                      <a16:colId xmlns:a16="http://schemas.microsoft.com/office/drawing/2014/main" val="1835594550"/>
                    </a:ext>
                  </a:extLst>
                </a:gridCol>
                <a:gridCol w="2734936">
                  <a:extLst>
                    <a:ext uri="{9D8B030D-6E8A-4147-A177-3AD203B41FA5}">
                      <a16:colId xmlns:a16="http://schemas.microsoft.com/office/drawing/2014/main" val="2556737267"/>
                    </a:ext>
                  </a:extLst>
                </a:gridCol>
              </a:tblGrid>
              <a:tr h="248029">
                <a:tc>
                  <a:txBody>
                    <a:bodyPr/>
                    <a:lstStyle/>
                    <a:p>
                      <a:pPr fontAlgn="b"/>
                      <a:r>
                        <a:rPr lang="en-US" sz="1000" b="1">
                          <a:effectLst/>
                          <a:latin typeface="Consolas" panose="020B0609020204030204" pitchFamily="49" charset="0"/>
                          <a:cs typeface="Consolas" panose="020B0609020204030204" pitchFamily="49" charset="0"/>
                        </a:rPr>
                        <a:t>Attribute/Method</a:t>
                      </a:r>
                    </a:p>
                  </a:txBody>
                  <a:tcPr marL="44963" marR="44963" marT="22482" marB="2248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latin typeface="Consolas" panose="020B0609020204030204" pitchFamily="49" charset="0"/>
                          <a:cs typeface="Consolas" panose="020B0609020204030204" pitchFamily="49" charset="0"/>
                        </a:rPr>
                        <a:t>Type</a:t>
                      </a:r>
                    </a:p>
                  </a:txBody>
                  <a:tcPr marL="44963" marR="44963" marT="22482" marB="2248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latin typeface="Consolas" panose="020B0609020204030204" pitchFamily="49" charset="0"/>
                          <a:cs typeface="Consolas" panose="020B0609020204030204" pitchFamily="49" charset="0"/>
                        </a:rPr>
                        <a:t>Description</a:t>
                      </a:r>
                    </a:p>
                  </a:txBody>
                  <a:tcPr marL="44963" marR="44963" marT="22482" marB="2248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96465221"/>
                  </a:ext>
                </a:extLst>
              </a:tr>
              <a:tr h="631073">
                <a:tc>
                  <a:txBody>
                    <a:bodyPr/>
                    <a:lstStyle/>
                    <a:p>
                      <a:pPr fontAlgn="base"/>
                      <a:r>
                        <a:rPr lang="en-US" sz="1000">
                          <a:effectLst/>
                          <a:latin typeface="Consolas" panose="020B0609020204030204" pitchFamily="49" charset="0"/>
                          <a:cs typeface="Consolas" panose="020B0609020204030204" pitchFamily="49" charset="0"/>
                        </a:rPr>
                        <a:t>__init__()</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Method</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Initializes the DataFrameMethodArgs object with a DataFrame, arguments list, and keyword arguments dictionary</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6127673"/>
                  </a:ext>
                </a:extLst>
              </a:tr>
              <a:tr h="439551">
                <a:tc>
                  <a:txBody>
                    <a:bodyPr/>
                    <a:lstStyle/>
                    <a:p>
                      <a:pPr fontAlgn="base"/>
                      <a:r>
                        <a:rPr lang="en-US" sz="1000">
                          <a:effectLst/>
                          <a:latin typeface="Consolas" panose="020B0609020204030204" pitchFamily="49" charset="0"/>
                          <a:cs typeface="Consolas" panose="020B0609020204030204" pitchFamily="49" charset="0"/>
                        </a:rPr>
                        <a:t>mutate()</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Method</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Applies random mutations to the DataFrame and keyword arguments</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72624419"/>
                  </a:ext>
                </a:extLst>
              </a:tr>
              <a:tr h="439551">
                <a:tc>
                  <a:txBody>
                    <a:bodyPr/>
                    <a:lstStyle/>
                    <a:p>
                      <a:pPr fontAlgn="base"/>
                      <a:r>
                        <a:rPr lang="en-US" sz="1000">
                          <a:effectLst/>
                          <a:latin typeface="Consolas" panose="020B0609020204030204" pitchFamily="49" charset="0"/>
                          <a:cs typeface="Consolas" panose="020B0609020204030204" pitchFamily="49" charset="0"/>
                        </a:rPr>
                        <a:t>__str__()</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Method</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latin typeface="Consolas" panose="020B0609020204030204" pitchFamily="49" charset="0"/>
                          <a:cs typeface="Consolas" panose="020B0609020204030204" pitchFamily="49" charset="0"/>
                        </a:rPr>
                        <a:t>Returns a string representation of the </a:t>
                      </a:r>
                      <a:r>
                        <a:rPr lang="en-US" sz="1000" dirty="0" err="1">
                          <a:effectLst/>
                          <a:latin typeface="Consolas" panose="020B0609020204030204" pitchFamily="49" charset="0"/>
                          <a:cs typeface="Consolas" panose="020B0609020204030204" pitchFamily="49" charset="0"/>
                        </a:rPr>
                        <a:t>DataFrameMethodArgs</a:t>
                      </a:r>
                      <a:r>
                        <a:rPr lang="en-US" sz="1000" dirty="0">
                          <a:effectLst/>
                          <a:latin typeface="Consolas" panose="020B0609020204030204" pitchFamily="49" charset="0"/>
                          <a:cs typeface="Consolas" panose="020B0609020204030204" pitchFamily="49" charset="0"/>
                        </a:rPr>
                        <a:t> object</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90297023"/>
                  </a:ext>
                </a:extLst>
              </a:tr>
              <a:tr h="248029">
                <a:tc>
                  <a:txBody>
                    <a:bodyPr/>
                    <a:lstStyle/>
                    <a:p>
                      <a:pPr fontAlgn="base"/>
                      <a:r>
                        <a:rPr lang="en-US" sz="1000">
                          <a:effectLst/>
                          <a:latin typeface="Consolas" panose="020B0609020204030204" pitchFamily="49" charset="0"/>
                          <a:cs typeface="Consolas" panose="020B0609020204030204" pitchFamily="49" charset="0"/>
                        </a:rPr>
                        <a:t>df</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Attribute</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latin typeface="Consolas" panose="020B0609020204030204" pitchFamily="49" charset="0"/>
                          <a:cs typeface="Consolas" panose="020B0609020204030204" pitchFamily="49" charset="0"/>
                        </a:rPr>
                        <a:t>The </a:t>
                      </a:r>
                      <a:r>
                        <a:rPr lang="en-US" sz="1000" dirty="0" err="1">
                          <a:effectLst/>
                          <a:latin typeface="Consolas" panose="020B0609020204030204" pitchFamily="49" charset="0"/>
                          <a:cs typeface="Consolas" panose="020B0609020204030204" pitchFamily="49" charset="0"/>
                        </a:rPr>
                        <a:t>DataFrame</a:t>
                      </a:r>
                      <a:r>
                        <a:rPr lang="en-US" sz="1000" dirty="0">
                          <a:effectLst/>
                          <a:latin typeface="Consolas" panose="020B0609020204030204" pitchFamily="49" charset="0"/>
                          <a:cs typeface="Consolas" panose="020B0609020204030204" pitchFamily="49" charset="0"/>
                        </a:rPr>
                        <a:t> to be mutated</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3424468"/>
                  </a:ext>
                </a:extLst>
              </a:tr>
              <a:tr h="439551">
                <a:tc>
                  <a:txBody>
                    <a:bodyPr/>
                    <a:lstStyle/>
                    <a:p>
                      <a:pPr fontAlgn="base"/>
                      <a:r>
                        <a:rPr lang="en-US" sz="1000" dirty="0">
                          <a:effectLst/>
                          <a:latin typeface="Consolas" panose="020B0609020204030204" pitchFamily="49" charset="0"/>
                          <a:cs typeface="Consolas" panose="020B0609020204030204" pitchFamily="49" charset="0"/>
                        </a:rPr>
                        <a:t>method</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latin typeface="Consolas" panose="020B0609020204030204" pitchFamily="49" charset="0"/>
                          <a:cs typeface="Consolas" panose="020B0609020204030204" pitchFamily="49" charset="0"/>
                        </a:rPr>
                        <a:t>Attribute</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latin typeface="Consolas" panose="020B0609020204030204" pitchFamily="49" charset="0"/>
                          <a:cs typeface="Consolas" panose="020B0609020204030204" pitchFamily="49" charset="0"/>
                        </a:rPr>
                        <a:t>The method to run against the </a:t>
                      </a:r>
                      <a:r>
                        <a:rPr lang="en-US" sz="1000" dirty="0" err="1">
                          <a:effectLst/>
                          <a:latin typeface="Consolas" panose="020B0609020204030204" pitchFamily="49" charset="0"/>
                          <a:cs typeface="Consolas" panose="020B0609020204030204" pitchFamily="49" charset="0"/>
                        </a:rPr>
                        <a:t>DataFrame</a:t>
                      </a:r>
                      <a:endParaRPr lang="en-US" sz="1000" dirty="0">
                        <a:effectLst/>
                        <a:latin typeface="Consolas" panose="020B0609020204030204" pitchFamily="49" charset="0"/>
                        <a:cs typeface="Consolas" panose="020B0609020204030204" pitchFamily="49" charset="0"/>
                      </a:endParaRP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9239186"/>
                  </a:ext>
                </a:extLst>
              </a:tr>
              <a:tr h="439551">
                <a:tc>
                  <a:txBody>
                    <a:bodyPr/>
                    <a:lstStyle/>
                    <a:p>
                      <a:pPr fontAlgn="base"/>
                      <a:r>
                        <a:rPr lang="en-US" sz="1000" dirty="0" err="1">
                          <a:effectLst/>
                          <a:latin typeface="Consolas" panose="020B0609020204030204" pitchFamily="49" charset="0"/>
                          <a:cs typeface="Consolas" panose="020B0609020204030204" pitchFamily="49" charset="0"/>
                        </a:rPr>
                        <a:t>args</a:t>
                      </a:r>
                      <a:endParaRPr lang="en-US" sz="1000" dirty="0">
                        <a:effectLst/>
                        <a:latin typeface="Consolas" panose="020B0609020204030204" pitchFamily="49" charset="0"/>
                        <a:cs typeface="Consolas" panose="020B0609020204030204" pitchFamily="49" charset="0"/>
                      </a:endParaRP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latin typeface="Consolas" panose="020B0609020204030204" pitchFamily="49" charset="0"/>
                          <a:cs typeface="Consolas" panose="020B0609020204030204" pitchFamily="49" charset="0"/>
                        </a:rPr>
                        <a:t>Attribute</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latin typeface="Consolas" panose="020B0609020204030204" pitchFamily="49" charset="0"/>
                          <a:cs typeface="Consolas" panose="020B0609020204030204" pitchFamily="49" charset="0"/>
                        </a:rPr>
                        <a:t>List of positional arguments (unused in the current implementation)</a:t>
                      </a:r>
                    </a:p>
                  </a:txBody>
                  <a:tcPr marL="44963" marR="44963" marT="22482" marB="2248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68599511"/>
                  </a:ext>
                </a:extLst>
              </a:tr>
            </a:tbl>
          </a:graphicData>
        </a:graphic>
      </p:graphicFrame>
      <p:graphicFrame>
        <p:nvGraphicFramePr>
          <p:cNvPr id="4" name="Diagram 3">
            <a:extLst>
              <a:ext uri="{FF2B5EF4-FFF2-40B4-BE49-F238E27FC236}">
                <a16:creationId xmlns:a16="http://schemas.microsoft.com/office/drawing/2014/main" id="{DA6459E2-E441-1188-E0F0-CE1861B96909}"/>
              </a:ext>
            </a:extLst>
          </p:cNvPr>
          <p:cNvGraphicFramePr/>
          <p:nvPr>
            <p:extLst>
              <p:ext uri="{D42A27DB-BD31-4B8C-83A1-F6EECF244321}">
                <p14:modId xmlns:p14="http://schemas.microsoft.com/office/powerpoint/2010/main" val="2422146660"/>
              </p:ext>
            </p:extLst>
          </p:nvPr>
        </p:nvGraphicFramePr>
        <p:xfrm>
          <a:off x="6058039" y="1635866"/>
          <a:ext cx="2650067" cy="2904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91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3F8-CE08-F66F-A661-517FB9DD25E5}"/>
              </a:ext>
            </a:extLst>
          </p:cNvPr>
          <p:cNvSpPr>
            <a:spLocks noGrp="1"/>
          </p:cNvSpPr>
          <p:nvPr>
            <p:ph type="title"/>
          </p:nvPr>
        </p:nvSpPr>
        <p:spPr/>
        <p:txBody>
          <a:bodyPr/>
          <a:lstStyle/>
          <a:p>
            <a:r>
              <a:rPr lang="en-KR" dirty="0"/>
              <a:t>HOW TO RUN – ERROR/EXCEption Oracle</a:t>
            </a:r>
          </a:p>
        </p:txBody>
      </p:sp>
      <p:sp>
        <p:nvSpPr>
          <p:cNvPr id="10" name="TextBox 9">
            <a:extLst>
              <a:ext uri="{FF2B5EF4-FFF2-40B4-BE49-F238E27FC236}">
                <a16:creationId xmlns:a16="http://schemas.microsoft.com/office/drawing/2014/main" id="{5212F0EE-9E0D-0C3B-2BFF-6A92A68E0F67}"/>
              </a:ext>
            </a:extLst>
          </p:cNvPr>
          <p:cNvSpPr txBox="1"/>
          <p:nvPr/>
        </p:nvSpPr>
        <p:spPr>
          <a:xfrm>
            <a:off x="435894" y="1732876"/>
            <a:ext cx="4556892" cy="2169825"/>
          </a:xfrm>
          <a:prstGeom prst="rect">
            <a:avLst/>
          </a:prstGeom>
          <a:noFill/>
        </p:spPr>
        <p:txBody>
          <a:bodyPr wrap="square">
            <a:spAutoFit/>
          </a:bodyPr>
          <a:lstStyle/>
          <a:p>
            <a:r>
              <a:rPr lang="en-US" sz="900" b="0" dirty="0">
                <a:solidFill>
                  <a:schemeClr val="accent2"/>
                </a:solidFill>
                <a:effectLst/>
                <a:latin typeface="Consolas" panose="020B0609020204030204" pitchFamily="49" charset="0"/>
                <a:cs typeface="Consolas" panose="020B0609020204030204" pitchFamily="49" charset="0"/>
              </a:rPr>
              <a:t>Function</a:t>
            </a:r>
            <a:r>
              <a:rPr lang="en-US" sz="900" b="0" dirty="0">
                <a:solidFill>
                  <a:srgbClr val="000000"/>
                </a:solidFill>
                <a:effectLst/>
                <a:latin typeface="Consolas" panose="020B0609020204030204" pitchFamily="49" charset="0"/>
                <a:cs typeface="Consolas" panose="020B0609020204030204" pitchFamily="49" charset="0"/>
              </a:rPr>
              <a:t> Oracle(</a:t>
            </a:r>
            <a:r>
              <a:rPr lang="en-US" sz="900" b="0" dirty="0" err="1">
                <a:solidFill>
                  <a:srgbClr val="000000"/>
                </a:solidFill>
                <a:effectLst/>
                <a:latin typeface="Consolas" panose="020B0609020204030204" pitchFamily="49" charset="0"/>
                <a:cs typeface="Consolas" panose="020B0609020204030204" pitchFamily="49" charset="0"/>
              </a:rPr>
              <a:t>test_output</a:t>
            </a:r>
            <a:r>
              <a:rPr lang="en-US" sz="900" b="0" dirty="0">
                <a:solidFill>
                  <a:srgbClr val="000000"/>
                </a:solidFill>
                <a:effectLst/>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r>
              <a:rPr lang="en-US" sz="900" b="0" dirty="0" err="1">
                <a:solidFill>
                  <a:srgbClr val="000000"/>
                </a:solidFill>
                <a:effectLst/>
                <a:latin typeface="Consolas" panose="020B0609020204030204" pitchFamily="49" charset="0"/>
                <a:cs typeface="Consolas" panose="020B0609020204030204" pitchFamily="49" charset="0"/>
              </a:rPr>
              <a:t>expected_output</a:t>
            </a:r>
            <a:r>
              <a:rPr lang="en-US" sz="900" b="0" dirty="0">
                <a:solidFill>
                  <a:srgbClr val="000000"/>
                </a:solidFill>
                <a:effectLst/>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r>
              <a:rPr lang="en-US" sz="900" b="0" dirty="0">
                <a:solidFill>
                  <a:schemeClr val="accent2"/>
                </a:solidFill>
                <a:effectLst/>
                <a:latin typeface="Consolas" panose="020B0609020204030204" pitchFamily="49" charset="0"/>
                <a:cs typeface="Consolas" panose="020B0609020204030204" pitchFamily="49" charset="0"/>
              </a:rPr>
              <a:t>comparator</a:t>
            </a:r>
            <a:r>
              <a:rPr lang="en-US" sz="900" b="0" dirty="0">
                <a:solidFill>
                  <a:srgbClr val="000000"/>
                </a:solidFill>
                <a:effectLst/>
                <a:latin typeface="Consolas" panose="020B0609020204030204" pitchFamily="49" charset="0"/>
                <a:cs typeface="Consolas" panose="020B0609020204030204" pitchFamily="49" charset="0"/>
              </a:rPr>
              <a:t> = </a:t>
            </a:r>
            <a:r>
              <a:rPr lang="en-US" sz="900" b="0" dirty="0" err="1">
                <a:solidFill>
                  <a:srgbClr val="000000"/>
                </a:solidFill>
                <a:effectLst/>
                <a:latin typeface="Consolas" panose="020B0609020204030204" pitchFamily="49" charset="0"/>
                <a:cs typeface="Consolas" panose="020B0609020204030204" pitchFamily="49" charset="0"/>
              </a:rPr>
              <a:t>defaultComparator</a:t>
            </a:r>
            <a:r>
              <a:rPr lang="en-US" sz="900" b="0" dirty="0">
                <a:solidFill>
                  <a:srgbClr val="000000"/>
                </a:solidFill>
                <a:effectLst/>
                <a:latin typeface="Consolas" panose="020B0609020204030204" pitchFamily="49" charset="0"/>
                <a:cs typeface="Consolas" panose="020B0609020204030204" pitchFamily="49" charset="0"/>
              </a:rPr>
              <a:t>):</a:t>
            </a:r>
          </a:p>
          <a:p>
            <a:pPr lvl="1"/>
            <a:endParaRPr lang="en-US" sz="900" b="0" dirty="0">
              <a:solidFill>
                <a:srgbClr val="000000"/>
              </a:solidFill>
              <a:effectLst/>
              <a:latin typeface="Consolas" panose="020B0609020204030204" pitchFamily="49" charset="0"/>
              <a:cs typeface="Consolas" panose="020B0609020204030204" pitchFamily="49" charset="0"/>
            </a:endParaRPr>
          </a:p>
          <a:p>
            <a:pPr lvl="1"/>
            <a:r>
              <a:rPr lang="en-US" sz="900" b="0" dirty="0">
                <a:solidFill>
                  <a:srgbClr val="000000"/>
                </a:solidFill>
                <a:effectLst/>
                <a:latin typeface="Consolas" panose="020B0609020204030204" pitchFamily="49" charset="0"/>
                <a:cs typeface="Consolas" panose="020B0609020204030204" pitchFamily="49" charset="0"/>
              </a:rPr>
              <a:t>If </a:t>
            </a:r>
            <a:r>
              <a:rPr lang="en-US" sz="900" b="0" dirty="0" err="1">
                <a:solidFill>
                  <a:srgbClr val="000000"/>
                </a:solidFill>
                <a:effectLst/>
                <a:latin typeface="Consolas" panose="020B0609020204030204" pitchFamily="49" charset="0"/>
                <a:cs typeface="Consolas" panose="020B0609020204030204" pitchFamily="49" charset="0"/>
              </a:rPr>
              <a:t>test_output</a:t>
            </a:r>
            <a:r>
              <a:rPr lang="en-US" sz="900" b="0" dirty="0">
                <a:solidFill>
                  <a:srgbClr val="000000"/>
                </a:solidFill>
                <a:effectLst/>
                <a:latin typeface="Consolas" panose="020B0609020204030204" pitchFamily="49" charset="0"/>
                <a:cs typeface="Consolas" panose="020B0609020204030204" pitchFamily="49" charset="0"/>
              </a:rPr>
              <a:t> has an </a:t>
            </a:r>
            <a:r>
              <a:rPr lang="en-US" sz="900" b="0" dirty="0">
                <a:solidFill>
                  <a:schemeClr val="accent2"/>
                </a:solidFill>
                <a:effectLst/>
                <a:latin typeface="Consolas" panose="020B0609020204030204" pitchFamily="49" charset="0"/>
                <a:cs typeface="Consolas" panose="020B0609020204030204" pitchFamily="49" charset="0"/>
              </a:rPr>
              <a:t>Error</a:t>
            </a:r>
            <a:r>
              <a:rPr lang="en-US" sz="900" b="0" dirty="0">
                <a:solidFill>
                  <a:srgbClr val="000000"/>
                </a:solidFill>
                <a:effectLst/>
                <a:latin typeface="Consolas" panose="020B0609020204030204" pitchFamily="49" charset="0"/>
                <a:cs typeface="Consolas" panose="020B0609020204030204" pitchFamily="49" charset="0"/>
              </a:rPr>
              <a:t>:</a:t>
            </a:r>
          </a:p>
          <a:p>
            <a:pPr lvl="1"/>
            <a:r>
              <a:rPr lang="en-US" sz="900" b="0" dirty="0">
                <a:solidFill>
                  <a:srgbClr val="000000"/>
                </a:solidFill>
                <a:effectLst/>
                <a:latin typeface="Consolas" panose="020B0609020204030204" pitchFamily="49" charset="0"/>
                <a:cs typeface="Consolas" panose="020B0609020204030204" pitchFamily="49" charset="0"/>
              </a:rPr>
              <a:t>	Return </a:t>
            </a:r>
            <a:r>
              <a:rPr lang="en-US" sz="900" b="0" dirty="0">
                <a:solidFill>
                  <a:schemeClr val="accent2"/>
                </a:solidFill>
                <a:effectLst/>
                <a:latin typeface="Consolas" panose="020B0609020204030204" pitchFamily="49" charset="0"/>
                <a:cs typeface="Consolas" panose="020B0609020204030204" pitchFamily="49" charset="0"/>
              </a:rPr>
              <a:t>False</a:t>
            </a:r>
          </a:p>
          <a:p>
            <a:pPr lvl="1"/>
            <a:endParaRPr lang="en-US" sz="900" b="0" dirty="0">
              <a:solidFill>
                <a:srgbClr val="000000"/>
              </a:solidFill>
              <a:effectLst/>
              <a:latin typeface="Consolas" panose="020B0609020204030204" pitchFamily="49" charset="0"/>
              <a:cs typeface="Consolas" panose="020B0609020204030204" pitchFamily="49" charset="0"/>
            </a:endParaRPr>
          </a:p>
          <a:p>
            <a:pPr lvl="1"/>
            <a:r>
              <a:rPr lang="en-US" sz="900" b="0" dirty="0">
                <a:solidFill>
                  <a:srgbClr val="000000"/>
                </a:solidFill>
                <a:effectLst/>
                <a:latin typeface="Consolas" panose="020B0609020204030204" pitchFamily="49" charset="0"/>
                <a:cs typeface="Consolas" panose="020B0609020204030204" pitchFamily="49" charset="0"/>
              </a:rPr>
              <a:t>Else If comparator </a:t>
            </a:r>
            <a:r>
              <a:rPr lang="en-US" sz="900" b="0" dirty="0">
                <a:solidFill>
                  <a:schemeClr val="accent2"/>
                </a:solidFill>
                <a:effectLst/>
                <a:latin typeface="Consolas" panose="020B0609020204030204" pitchFamily="49" charset="0"/>
                <a:cs typeface="Consolas" panose="020B0609020204030204" pitchFamily="49" charset="0"/>
              </a:rPr>
              <a:t>is not </a:t>
            </a:r>
            <a:r>
              <a:rPr lang="en-US" sz="900" b="0" dirty="0" err="1">
                <a:solidFill>
                  <a:srgbClr val="000000"/>
                </a:solidFill>
                <a:effectLst/>
                <a:latin typeface="Consolas" panose="020B0609020204030204" pitchFamily="49" charset="0"/>
                <a:cs typeface="Consolas" panose="020B0609020204030204" pitchFamily="49" charset="0"/>
              </a:rPr>
              <a:t>defaultComparator</a:t>
            </a:r>
            <a:r>
              <a:rPr lang="en-US" sz="900" b="0" dirty="0">
                <a:solidFill>
                  <a:srgbClr val="000000"/>
                </a:solidFill>
                <a:effectLst/>
                <a:latin typeface="Consolas" panose="020B0609020204030204" pitchFamily="49" charset="0"/>
                <a:cs typeface="Consolas" panose="020B0609020204030204" pitchFamily="49" charset="0"/>
              </a:rPr>
              <a:t>:</a:t>
            </a:r>
          </a:p>
          <a:p>
            <a:pPr lvl="1"/>
            <a:r>
              <a:rPr lang="en-US" sz="900" b="0" dirty="0">
                <a:solidFill>
                  <a:srgbClr val="000000"/>
                </a:solidFill>
                <a:effectLst/>
                <a:latin typeface="Consolas" panose="020B0609020204030204" pitchFamily="49" charset="0"/>
                <a:cs typeface="Consolas" panose="020B0609020204030204" pitchFamily="49" charset="0"/>
              </a:rPr>
              <a:t>	If comparator(</a:t>
            </a:r>
            <a:r>
              <a:rPr lang="en-US" sz="900" b="0" dirty="0" err="1">
                <a:solidFill>
                  <a:srgbClr val="000000"/>
                </a:solidFill>
                <a:effectLst/>
                <a:latin typeface="Consolas" panose="020B0609020204030204" pitchFamily="49" charset="0"/>
                <a:cs typeface="Consolas" panose="020B0609020204030204" pitchFamily="49" charset="0"/>
              </a:rPr>
              <a:t>test_output</a:t>
            </a:r>
            <a:r>
              <a:rPr lang="en-US" sz="900" b="0" dirty="0">
                <a:solidFill>
                  <a:srgbClr val="000000"/>
                </a:solidFill>
                <a:effectLst/>
                <a:latin typeface="Consolas" panose="020B0609020204030204" pitchFamily="49" charset="0"/>
                <a:cs typeface="Consolas" panose="020B0609020204030204" pitchFamily="49" charset="0"/>
              </a:rPr>
              <a:t>, </a:t>
            </a:r>
            <a:r>
              <a:rPr lang="en-US" sz="900" b="0" dirty="0" err="1">
                <a:solidFill>
                  <a:srgbClr val="000000"/>
                </a:solidFill>
                <a:effectLst/>
                <a:latin typeface="Consolas" panose="020B0609020204030204" pitchFamily="49" charset="0"/>
                <a:cs typeface="Consolas" panose="020B0609020204030204" pitchFamily="49" charset="0"/>
              </a:rPr>
              <a:t>expected_output</a:t>
            </a:r>
            <a:r>
              <a:rPr lang="en-US" sz="900" b="0" dirty="0">
                <a:solidFill>
                  <a:srgbClr val="000000"/>
                </a:solidFill>
                <a:effectLst/>
                <a:latin typeface="Consolas" panose="020B0609020204030204" pitchFamily="49" charset="0"/>
                <a:cs typeface="Consolas" panose="020B0609020204030204" pitchFamily="49" charset="0"/>
              </a:rPr>
              <a:t>) </a:t>
            </a:r>
            <a:r>
              <a:rPr lang="en-US" sz="900" b="0" dirty="0">
                <a:solidFill>
                  <a:schemeClr val="accent2"/>
                </a:solidFill>
                <a:effectLst/>
                <a:latin typeface="Consolas" panose="020B0609020204030204" pitchFamily="49" charset="0"/>
                <a:cs typeface="Consolas" panose="020B0609020204030204" pitchFamily="49" charset="0"/>
              </a:rPr>
              <a:t>is True</a:t>
            </a:r>
            <a:r>
              <a:rPr lang="en-US" sz="900" b="0" dirty="0">
                <a:solidFill>
                  <a:srgbClr val="000000"/>
                </a:solidFill>
                <a:effectLst/>
                <a:latin typeface="Consolas" panose="020B0609020204030204" pitchFamily="49" charset="0"/>
                <a:cs typeface="Consolas" panose="020B0609020204030204" pitchFamily="49" charset="0"/>
              </a:rPr>
              <a:t>:</a:t>
            </a:r>
          </a:p>
          <a:p>
            <a:pPr lvl="1"/>
            <a:r>
              <a:rPr lang="en-US" sz="900" b="0" dirty="0">
                <a:solidFill>
                  <a:srgbClr val="000000"/>
                </a:solidFill>
                <a:effectLst/>
                <a:latin typeface="Consolas" panose="020B0609020204030204" pitchFamily="49" charset="0"/>
                <a:cs typeface="Consolas" panose="020B0609020204030204" pitchFamily="49" charset="0"/>
              </a:rPr>
              <a:t>		Return </a:t>
            </a:r>
            <a:r>
              <a:rPr lang="en-US" sz="900" b="0" dirty="0">
                <a:solidFill>
                  <a:schemeClr val="accent2"/>
                </a:solidFill>
                <a:effectLst/>
                <a:latin typeface="Consolas" panose="020B0609020204030204" pitchFamily="49" charset="0"/>
                <a:cs typeface="Consolas" panose="020B0609020204030204" pitchFamily="49" charset="0"/>
              </a:rPr>
              <a:t>True</a:t>
            </a:r>
          </a:p>
          <a:p>
            <a:pPr lvl="1"/>
            <a:r>
              <a:rPr lang="en-US" sz="900" b="0" dirty="0">
                <a:solidFill>
                  <a:srgbClr val="001080"/>
                </a:solidFill>
                <a:effectLst/>
                <a:latin typeface="Consolas" panose="020B0609020204030204" pitchFamily="49" charset="0"/>
                <a:cs typeface="Consolas" panose="020B0609020204030204" pitchFamily="49" charset="0"/>
              </a:rPr>
              <a:t>	Else</a:t>
            </a:r>
            <a:r>
              <a:rPr lang="en-US" sz="900" b="0" dirty="0">
                <a:solidFill>
                  <a:srgbClr val="000000"/>
                </a:solidFill>
                <a:effectLst/>
                <a:latin typeface="Consolas" panose="020B0609020204030204" pitchFamily="49" charset="0"/>
                <a:cs typeface="Consolas" panose="020B0609020204030204" pitchFamily="49" charset="0"/>
              </a:rPr>
              <a:t>:</a:t>
            </a:r>
          </a:p>
          <a:p>
            <a:pPr lvl="1"/>
            <a:r>
              <a:rPr lang="en-US" sz="900" b="0" dirty="0">
                <a:solidFill>
                  <a:srgbClr val="000000"/>
                </a:solidFill>
                <a:effectLst/>
                <a:latin typeface="Consolas" panose="020B0609020204030204" pitchFamily="49" charset="0"/>
                <a:cs typeface="Consolas" panose="020B0609020204030204" pitchFamily="49" charset="0"/>
              </a:rPr>
              <a:t>		Return </a:t>
            </a:r>
            <a:r>
              <a:rPr lang="en-US" sz="900" b="0" dirty="0">
                <a:solidFill>
                  <a:schemeClr val="accent2"/>
                </a:solidFill>
                <a:effectLst/>
                <a:latin typeface="Consolas" panose="020B0609020204030204" pitchFamily="49" charset="0"/>
                <a:cs typeface="Consolas" panose="020B0609020204030204" pitchFamily="49" charset="0"/>
              </a:rPr>
              <a:t>False</a:t>
            </a:r>
          </a:p>
          <a:p>
            <a:pPr lvl="1"/>
            <a:endParaRPr lang="en-US" sz="900" b="0" dirty="0">
              <a:solidFill>
                <a:srgbClr val="000000"/>
              </a:solidFill>
              <a:effectLst/>
              <a:latin typeface="Consolas" panose="020B0609020204030204" pitchFamily="49" charset="0"/>
              <a:cs typeface="Consolas" panose="020B0609020204030204" pitchFamily="49" charset="0"/>
            </a:endParaRPr>
          </a:p>
          <a:p>
            <a:pPr lvl="1"/>
            <a:r>
              <a:rPr lang="en-US" sz="900" b="0" dirty="0">
                <a:solidFill>
                  <a:srgbClr val="000000"/>
                </a:solidFill>
                <a:effectLst/>
                <a:latin typeface="Consolas" panose="020B0609020204030204" pitchFamily="49" charset="0"/>
                <a:cs typeface="Consolas" panose="020B0609020204030204" pitchFamily="49" charset="0"/>
              </a:rPr>
              <a:t>Else:</a:t>
            </a:r>
          </a:p>
          <a:p>
            <a:pPr lvl="1"/>
            <a:r>
              <a:rPr lang="en-US" sz="900" b="0" dirty="0">
                <a:solidFill>
                  <a:srgbClr val="000000"/>
                </a:solidFill>
                <a:effectLst/>
                <a:latin typeface="Consolas" panose="020B0609020204030204" pitchFamily="49" charset="0"/>
                <a:cs typeface="Consolas" panose="020B0609020204030204" pitchFamily="49" charset="0"/>
              </a:rPr>
              <a:t>	Return </a:t>
            </a:r>
            <a:r>
              <a:rPr lang="en-US" sz="900" b="0" dirty="0">
                <a:solidFill>
                  <a:schemeClr val="accent2"/>
                </a:solidFill>
                <a:effectLst/>
                <a:latin typeface="Consolas" panose="020B0609020204030204" pitchFamily="49" charset="0"/>
                <a:cs typeface="Consolas" panose="020B0609020204030204" pitchFamily="49" charset="0"/>
              </a:rPr>
              <a:t>True</a:t>
            </a:r>
          </a:p>
        </p:txBody>
      </p:sp>
      <p:pic>
        <p:nvPicPr>
          <p:cNvPr id="12" name="Picture 11" descr="A picture containing text, diagram, screenshot, line&#10;&#10;Description automatically generated">
            <a:extLst>
              <a:ext uri="{FF2B5EF4-FFF2-40B4-BE49-F238E27FC236}">
                <a16:creationId xmlns:a16="http://schemas.microsoft.com/office/drawing/2014/main" id="{B9ABF9CA-24F6-47D6-8BA3-5C5A16A44E7E}"/>
              </a:ext>
            </a:extLst>
          </p:cNvPr>
          <p:cNvPicPr>
            <a:picLocks noChangeAspect="1"/>
          </p:cNvPicPr>
          <p:nvPr/>
        </p:nvPicPr>
        <p:blipFill>
          <a:blip r:embed="rId2"/>
          <a:stretch>
            <a:fillRect/>
          </a:stretch>
        </p:blipFill>
        <p:spPr>
          <a:xfrm>
            <a:off x="5990389" y="2005743"/>
            <a:ext cx="2717717" cy="2180884"/>
          </a:xfrm>
          <a:prstGeom prst="rect">
            <a:avLst/>
          </a:prstGeom>
        </p:spPr>
      </p:pic>
    </p:spTree>
    <p:extLst>
      <p:ext uri="{BB962C8B-B14F-4D97-AF65-F5344CB8AC3E}">
        <p14:creationId xmlns:p14="http://schemas.microsoft.com/office/powerpoint/2010/main" val="47671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3F8-CE08-F66F-A661-517FB9DD25E5}"/>
              </a:ext>
            </a:extLst>
          </p:cNvPr>
          <p:cNvSpPr>
            <a:spLocks noGrp="1"/>
          </p:cNvSpPr>
          <p:nvPr>
            <p:ph type="title"/>
          </p:nvPr>
        </p:nvSpPr>
        <p:spPr/>
        <p:txBody>
          <a:bodyPr/>
          <a:lstStyle/>
          <a:p>
            <a:r>
              <a:rPr lang="en-KR" dirty="0"/>
              <a:t>HOW TO RUN – PATCHED PANDAS Oracle</a:t>
            </a:r>
          </a:p>
        </p:txBody>
      </p:sp>
      <p:sp>
        <p:nvSpPr>
          <p:cNvPr id="10" name="TextBox 9">
            <a:extLst>
              <a:ext uri="{FF2B5EF4-FFF2-40B4-BE49-F238E27FC236}">
                <a16:creationId xmlns:a16="http://schemas.microsoft.com/office/drawing/2014/main" id="{5212F0EE-9E0D-0C3B-2BFF-6A92A68E0F67}"/>
              </a:ext>
            </a:extLst>
          </p:cNvPr>
          <p:cNvSpPr txBox="1"/>
          <p:nvPr/>
        </p:nvSpPr>
        <p:spPr>
          <a:xfrm>
            <a:off x="435893" y="1908952"/>
            <a:ext cx="5473839" cy="2862322"/>
          </a:xfrm>
          <a:prstGeom prst="rect">
            <a:avLst/>
          </a:prstGeom>
          <a:noFill/>
        </p:spPr>
        <p:txBody>
          <a:bodyPr wrap="square">
            <a:spAutoFit/>
          </a:bodyPr>
          <a:lstStyle/>
          <a:p>
            <a:r>
              <a:rPr lang="en-US" sz="900" dirty="0">
                <a:solidFill>
                  <a:schemeClr val="accent2"/>
                </a:solidFill>
                <a:latin typeface="Consolas" panose="020B0609020204030204" pitchFamily="49" charset="0"/>
                <a:cs typeface="Consolas" panose="020B0609020204030204" pitchFamily="49" charset="0"/>
              </a:rPr>
              <a:t>F</a:t>
            </a:r>
            <a:r>
              <a:rPr lang="en-US" sz="900" b="0" dirty="0">
                <a:solidFill>
                  <a:schemeClr val="accent2"/>
                </a:solidFill>
                <a:effectLst/>
                <a:latin typeface="Consolas" panose="020B0609020204030204" pitchFamily="49" charset="0"/>
                <a:cs typeface="Consolas" panose="020B0609020204030204" pitchFamily="49" charset="0"/>
              </a:rPr>
              <a:t>unction</a:t>
            </a:r>
            <a:r>
              <a:rPr lang="en-US" sz="900" b="0" dirty="0">
                <a:effectLst/>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pandas_oracle</a:t>
            </a:r>
            <a:r>
              <a:rPr lang="en-US" sz="900" b="0" dirty="0">
                <a:effectLst/>
                <a:latin typeface="Consolas" panose="020B0609020204030204" pitchFamily="49" charset="0"/>
                <a:cs typeface="Consolas" panose="020B0609020204030204" pitchFamily="49" charset="0"/>
              </a:rPr>
              <a:t>(</a:t>
            </a:r>
            <a:r>
              <a:rPr lang="en-US" sz="900" b="0" dirty="0" err="1">
                <a:effectLst/>
                <a:latin typeface="Consolas" panose="020B0609020204030204" pitchFamily="49" charset="0"/>
                <a:cs typeface="Consolas" panose="020B0609020204030204" pitchFamily="49" charset="0"/>
              </a:rPr>
              <a:t>input_dataframe</a:t>
            </a:r>
            <a:r>
              <a:rPr lang="en-US" sz="900" b="0" dirty="0">
                <a:effectLst/>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expected_result</a:t>
            </a:r>
            <a:r>
              <a:rPr lang="en-US" sz="900" b="0" dirty="0">
                <a:effectLst/>
                <a:latin typeface="Consolas" panose="020B0609020204030204" pitchFamily="49" charset="0"/>
                <a:cs typeface="Consolas" panose="020B0609020204030204" pitchFamily="49" charset="0"/>
              </a:rPr>
              <a:t>):</a:t>
            </a:r>
          </a:p>
          <a:p>
            <a:endParaRPr lang="en-US" sz="900" b="0" dirty="0">
              <a:effectLst/>
              <a:latin typeface="Consolas" panose="020B0609020204030204" pitchFamily="49" charset="0"/>
              <a:cs typeface="Consolas" panose="020B0609020204030204" pitchFamily="49" charset="0"/>
            </a:endParaRPr>
          </a:p>
          <a:p>
            <a:r>
              <a:rPr lang="en-US" sz="900" b="0" dirty="0">
                <a:effectLst/>
                <a:highlight>
                  <a:srgbClr val="FFFF00"/>
                </a:highlight>
                <a:latin typeface="Consolas" panose="020B0609020204030204" pitchFamily="49" charset="0"/>
                <a:cs typeface="Consolas" panose="020B0609020204030204" pitchFamily="49" charset="0"/>
              </a:rPr>
              <a:t>    # Step 1: Convert </a:t>
            </a:r>
            <a:r>
              <a:rPr lang="en-US" sz="900" b="0" dirty="0" err="1">
                <a:effectLst/>
                <a:highlight>
                  <a:srgbClr val="FFFF00"/>
                </a:highlight>
                <a:latin typeface="Consolas" panose="020B0609020204030204" pitchFamily="49" charset="0"/>
                <a:cs typeface="Consolas" panose="020B0609020204030204" pitchFamily="49" charset="0"/>
              </a:rPr>
              <a:t>input_dataframe</a:t>
            </a:r>
            <a:r>
              <a:rPr lang="en-US" sz="900" b="0" dirty="0">
                <a:effectLst/>
                <a:highlight>
                  <a:srgbClr val="FFFF00"/>
                </a:highlight>
                <a:latin typeface="Consolas" panose="020B0609020204030204" pitchFamily="49" charset="0"/>
                <a:cs typeface="Consolas" panose="020B0609020204030204" pitchFamily="49" charset="0"/>
              </a:rPr>
              <a:t> to a JSON string</a:t>
            </a:r>
          </a:p>
          <a:p>
            <a:r>
              <a:rPr lang="en-US" sz="900" dirty="0">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input_as_json</a:t>
            </a:r>
            <a:r>
              <a:rPr lang="en-US" sz="900" b="0" dirty="0">
                <a:effectLst/>
                <a:latin typeface="Consolas" panose="020B0609020204030204" pitchFamily="49" charset="0"/>
                <a:cs typeface="Consolas" panose="020B0609020204030204" pitchFamily="49" charset="0"/>
              </a:rPr>
              <a:t> = convert </a:t>
            </a:r>
            <a:r>
              <a:rPr lang="en-US" sz="900" b="0" dirty="0" err="1">
                <a:effectLst/>
                <a:latin typeface="Consolas" panose="020B0609020204030204" pitchFamily="49" charset="0"/>
                <a:cs typeface="Consolas" panose="020B0609020204030204" pitchFamily="49" charset="0"/>
              </a:rPr>
              <a:t>input_dataframe</a:t>
            </a:r>
            <a:r>
              <a:rPr lang="en-US" sz="900" b="0" dirty="0">
                <a:effectLst/>
                <a:latin typeface="Consolas" panose="020B0609020204030204" pitchFamily="49" charset="0"/>
                <a:cs typeface="Consolas" panose="020B0609020204030204" pitchFamily="49" charset="0"/>
              </a:rPr>
              <a:t> to JSON</a:t>
            </a:r>
          </a:p>
          <a:p>
            <a:r>
              <a:rPr lang="en-US" sz="900" b="0" dirty="0">
                <a:effectLst/>
                <a:highlight>
                  <a:srgbClr val="FFFF00"/>
                </a:highlight>
                <a:latin typeface="Consolas" panose="020B0609020204030204" pitchFamily="49" charset="0"/>
                <a:cs typeface="Consolas" panose="020B0609020204030204" pitchFamily="49" charset="0"/>
              </a:rPr>
              <a:t>    # Step 2: Use client to send </a:t>
            </a:r>
            <a:r>
              <a:rPr lang="en-US" sz="900" b="0" dirty="0" err="1">
                <a:effectLst/>
                <a:highlight>
                  <a:srgbClr val="FFFF00"/>
                </a:highlight>
                <a:latin typeface="Consolas" panose="020B0609020204030204" pitchFamily="49" charset="0"/>
                <a:cs typeface="Consolas" panose="020B0609020204030204" pitchFamily="49" charset="0"/>
              </a:rPr>
              <a:t>input_as_json</a:t>
            </a:r>
            <a:r>
              <a:rPr lang="en-US" sz="900" b="0" dirty="0">
                <a:effectLst/>
                <a:highlight>
                  <a:srgbClr val="FFFF00"/>
                </a:highlight>
                <a:latin typeface="Consolas" panose="020B0609020204030204" pitchFamily="49" charset="0"/>
                <a:cs typeface="Consolas" panose="020B0609020204030204" pitchFamily="49" charset="0"/>
              </a:rPr>
              <a:t> to the server and receive a response</a:t>
            </a:r>
          </a:p>
          <a:p>
            <a:r>
              <a:rPr lang="en-US" sz="900" b="0" dirty="0">
                <a:effectLst/>
                <a:latin typeface="Consolas" panose="020B0609020204030204" pitchFamily="49" charset="0"/>
                <a:cs typeface="Consolas" panose="020B0609020204030204" pitchFamily="49" charset="0"/>
              </a:rPr>
              <a:t>    client = new client for server communication</a:t>
            </a:r>
          </a:p>
          <a:p>
            <a:r>
              <a:rPr lang="en-US" sz="900" b="0" dirty="0">
                <a:effectLst/>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server_response</a:t>
            </a:r>
            <a:r>
              <a:rPr lang="en-US" sz="900" b="0" dirty="0">
                <a:effectLst/>
                <a:latin typeface="Consolas" panose="020B0609020204030204" pitchFamily="49" charset="0"/>
                <a:cs typeface="Consolas" panose="020B0609020204030204" pitchFamily="49" charset="0"/>
              </a:rPr>
              <a:t> = </a:t>
            </a:r>
            <a:r>
              <a:rPr lang="en-US" sz="900" b="0" dirty="0" err="1">
                <a:effectLst/>
                <a:latin typeface="Consolas" panose="020B0609020204030204" pitchFamily="49" charset="0"/>
                <a:cs typeface="Consolas" panose="020B0609020204030204" pitchFamily="49" charset="0"/>
              </a:rPr>
              <a:t>client.send</a:t>
            </a:r>
            <a:r>
              <a:rPr lang="en-US" sz="900" b="0" dirty="0">
                <a:effectLst/>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input_as_json</a:t>
            </a:r>
            <a:r>
              <a:rPr lang="en-US" sz="900" b="0" dirty="0">
                <a:effectLst/>
                <a:latin typeface="Consolas" panose="020B0609020204030204" pitchFamily="49" charset="0"/>
                <a:cs typeface="Consolas" panose="020B0609020204030204" pitchFamily="49" charset="0"/>
              </a:rPr>
              <a:t> to server</a:t>
            </a:r>
          </a:p>
          <a:p>
            <a:endParaRPr lang="en-US" sz="900" b="0" dirty="0">
              <a:effectLst/>
              <a:latin typeface="Consolas" panose="020B0609020204030204" pitchFamily="49" charset="0"/>
              <a:cs typeface="Consolas" panose="020B0609020204030204" pitchFamily="49" charset="0"/>
            </a:endParaRPr>
          </a:p>
          <a:p>
            <a:r>
              <a:rPr lang="en-US" sz="900" b="0" dirty="0">
                <a:effectLst/>
                <a:highlight>
                  <a:srgbClr val="FFFF00"/>
                </a:highlight>
                <a:latin typeface="Consolas" panose="020B0609020204030204" pitchFamily="49" charset="0"/>
                <a:cs typeface="Consolas" panose="020B0609020204030204" pitchFamily="49" charset="0"/>
              </a:rPr>
              <a:t>    # Step 3: Check if the </a:t>
            </a:r>
            <a:r>
              <a:rPr lang="en-US" sz="900" b="0" dirty="0" err="1">
                <a:effectLst/>
                <a:highlight>
                  <a:srgbClr val="FFFF00"/>
                </a:highlight>
                <a:latin typeface="Consolas" panose="020B0609020204030204" pitchFamily="49" charset="0"/>
                <a:cs typeface="Consolas" panose="020B0609020204030204" pitchFamily="49" charset="0"/>
              </a:rPr>
              <a:t>server_response</a:t>
            </a:r>
            <a:r>
              <a:rPr lang="en-US" sz="900" b="0" dirty="0">
                <a:effectLst/>
                <a:highlight>
                  <a:srgbClr val="FFFF00"/>
                </a:highlight>
                <a:latin typeface="Consolas" panose="020B0609020204030204" pitchFamily="49" charset="0"/>
                <a:cs typeface="Consolas" panose="020B0609020204030204" pitchFamily="49" charset="0"/>
              </a:rPr>
              <a:t> indicates an error</a:t>
            </a:r>
          </a:p>
          <a:p>
            <a:r>
              <a:rPr lang="en-US" sz="900" b="0" dirty="0">
                <a:effectLst/>
                <a:latin typeface="Consolas" panose="020B0609020204030204" pitchFamily="49" charset="0"/>
                <a:cs typeface="Consolas" panose="020B0609020204030204" pitchFamily="49" charset="0"/>
              </a:rPr>
              <a:t>    </a:t>
            </a:r>
            <a:r>
              <a:rPr lang="en-US" sz="900" b="0" dirty="0">
                <a:solidFill>
                  <a:schemeClr val="accent2"/>
                </a:solidFill>
                <a:effectLst/>
                <a:latin typeface="Consolas" panose="020B0609020204030204" pitchFamily="49" charset="0"/>
                <a:cs typeface="Consolas" panose="020B0609020204030204" pitchFamily="49" charset="0"/>
              </a:rPr>
              <a:t>if</a:t>
            </a:r>
            <a:r>
              <a:rPr lang="en-US" sz="900" b="0" dirty="0">
                <a:effectLst/>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server_response</a:t>
            </a:r>
            <a:r>
              <a:rPr lang="en-US" sz="900" b="0" dirty="0">
                <a:effectLst/>
                <a:latin typeface="Consolas" panose="020B0609020204030204" pitchFamily="49" charset="0"/>
                <a:cs typeface="Consolas" panose="020B0609020204030204" pitchFamily="49" charset="0"/>
              </a:rPr>
              <a:t> indicates error:</a:t>
            </a:r>
          </a:p>
          <a:p>
            <a:r>
              <a:rPr lang="en-US" sz="900" b="0" dirty="0">
                <a:effectLst/>
                <a:latin typeface="Consolas" panose="020B0609020204030204" pitchFamily="49" charset="0"/>
                <a:cs typeface="Consolas" panose="020B0609020204030204" pitchFamily="49" charset="0"/>
              </a:rPr>
              <a:t>        # Compare the error message with </a:t>
            </a:r>
            <a:r>
              <a:rPr lang="en-US" sz="900" b="0" dirty="0" err="1">
                <a:effectLst/>
                <a:latin typeface="Consolas" panose="020B0609020204030204" pitchFamily="49" charset="0"/>
                <a:cs typeface="Consolas" panose="020B0609020204030204" pitchFamily="49" charset="0"/>
              </a:rPr>
              <a:t>expected_result</a:t>
            </a:r>
            <a:endParaRPr lang="en-US" sz="900" b="0" dirty="0">
              <a:effectLst/>
              <a:latin typeface="Consolas" panose="020B0609020204030204" pitchFamily="49" charset="0"/>
              <a:cs typeface="Consolas" panose="020B0609020204030204" pitchFamily="49" charset="0"/>
            </a:endParaRPr>
          </a:p>
          <a:p>
            <a:r>
              <a:rPr lang="en-US" sz="900" b="0" dirty="0">
                <a:effectLst/>
                <a:latin typeface="Consolas" panose="020B0609020204030204" pitchFamily="49" charset="0"/>
                <a:cs typeface="Consolas" panose="020B0609020204030204" pitchFamily="49" charset="0"/>
              </a:rPr>
              <a:t>        return error message in </a:t>
            </a:r>
            <a:r>
              <a:rPr lang="en-US" sz="900" b="0" dirty="0" err="1">
                <a:effectLst/>
                <a:latin typeface="Consolas" panose="020B0609020204030204" pitchFamily="49" charset="0"/>
                <a:cs typeface="Consolas" panose="020B0609020204030204" pitchFamily="49" charset="0"/>
              </a:rPr>
              <a:t>server_response</a:t>
            </a:r>
            <a:r>
              <a:rPr lang="en-US" sz="900" b="0" dirty="0">
                <a:effectLst/>
                <a:latin typeface="Consolas" panose="020B0609020204030204" pitchFamily="49" charset="0"/>
                <a:cs typeface="Consolas" panose="020B0609020204030204" pitchFamily="49" charset="0"/>
              </a:rPr>
              <a:t> is equal to </a:t>
            </a:r>
            <a:r>
              <a:rPr lang="en-US" sz="900" b="0" dirty="0" err="1">
                <a:effectLst/>
                <a:latin typeface="Consolas" panose="020B0609020204030204" pitchFamily="49" charset="0"/>
                <a:cs typeface="Consolas" panose="020B0609020204030204" pitchFamily="49" charset="0"/>
              </a:rPr>
              <a:t>expected_result</a:t>
            </a:r>
            <a:endParaRPr lang="en-US" sz="900" b="0" dirty="0">
              <a:effectLst/>
              <a:latin typeface="Consolas" panose="020B0609020204030204" pitchFamily="49" charset="0"/>
              <a:cs typeface="Consolas" panose="020B0609020204030204" pitchFamily="49" charset="0"/>
            </a:endParaRPr>
          </a:p>
          <a:p>
            <a:r>
              <a:rPr lang="en-US" sz="900" b="0" dirty="0">
                <a:effectLst/>
                <a:latin typeface="Consolas" panose="020B0609020204030204" pitchFamily="49" charset="0"/>
                <a:cs typeface="Consolas" panose="020B0609020204030204" pitchFamily="49" charset="0"/>
              </a:rPr>
              <a:t>    </a:t>
            </a:r>
            <a:r>
              <a:rPr lang="en-US" sz="900" b="0" dirty="0">
                <a:solidFill>
                  <a:schemeClr val="accent2"/>
                </a:solidFill>
                <a:effectLst/>
                <a:latin typeface="Consolas" panose="020B0609020204030204" pitchFamily="49" charset="0"/>
                <a:cs typeface="Consolas" panose="020B0609020204030204" pitchFamily="49" charset="0"/>
              </a:rPr>
              <a:t>else</a:t>
            </a:r>
            <a:r>
              <a:rPr lang="en-US" sz="900" b="0" dirty="0">
                <a:effectLst/>
                <a:latin typeface="Consolas" panose="020B0609020204030204" pitchFamily="49" charset="0"/>
                <a:cs typeface="Consolas" panose="020B0609020204030204" pitchFamily="49" charset="0"/>
              </a:rPr>
              <a:t>:</a:t>
            </a:r>
          </a:p>
          <a:p>
            <a:r>
              <a:rPr lang="en-US" sz="900" b="0" dirty="0">
                <a:effectLst/>
                <a:latin typeface="Consolas" panose="020B0609020204030204" pitchFamily="49" charset="0"/>
                <a:cs typeface="Consolas" panose="020B0609020204030204" pitchFamily="49" charset="0"/>
              </a:rPr>
              <a:t>        # Convert the response result to </a:t>
            </a:r>
            <a:r>
              <a:rPr lang="en-US" sz="900" b="0" dirty="0" err="1">
                <a:effectLst/>
                <a:latin typeface="Consolas" panose="020B0609020204030204" pitchFamily="49" charset="0"/>
                <a:cs typeface="Consolas" panose="020B0609020204030204" pitchFamily="49" charset="0"/>
              </a:rPr>
              <a:t>DataFrame</a:t>
            </a:r>
            <a:endParaRPr lang="en-US" sz="900" b="0" dirty="0">
              <a:effectLst/>
              <a:latin typeface="Consolas" panose="020B0609020204030204" pitchFamily="49" charset="0"/>
              <a:cs typeface="Consolas" panose="020B0609020204030204" pitchFamily="49" charset="0"/>
            </a:endParaRPr>
          </a:p>
          <a:p>
            <a:r>
              <a:rPr lang="en-US" sz="900" b="0" dirty="0">
                <a:effectLst/>
                <a:latin typeface="Consolas" panose="020B0609020204030204" pitchFamily="49" charset="0"/>
                <a:cs typeface="Consolas" panose="020B0609020204030204" pitchFamily="49" charset="0"/>
              </a:rPr>
              <a:t>        try:</a:t>
            </a:r>
          </a:p>
          <a:p>
            <a:r>
              <a:rPr lang="en-US" sz="900" b="0" dirty="0">
                <a:effectLst/>
                <a:latin typeface="Consolas" panose="020B0609020204030204" pitchFamily="49" charset="0"/>
                <a:cs typeface="Consolas" panose="020B0609020204030204" pitchFamily="49" charset="0"/>
              </a:rPr>
              <a:t>            </a:t>
            </a:r>
            <a:r>
              <a:rPr lang="en-US" sz="900" b="0" dirty="0" err="1">
                <a:effectLst/>
                <a:latin typeface="Consolas" panose="020B0609020204030204" pitchFamily="49" charset="0"/>
                <a:cs typeface="Consolas" panose="020B0609020204030204" pitchFamily="49" charset="0"/>
              </a:rPr>
              <a:t>result_dataframe</a:t>
            </a:r>
            <a:r>
              <a:rPr lang="en-US" sz="900" b="0" dirty="0">
                <a:effectLst/>
                <a:latin typeface="Consolas" panose="020B0609020204030204" pitchFamily="49" charset="0"/>
                <a:cs typeface="Consolas" panose="020B0609020204030204" pitchFamily="49" charset="0"/>
              </a:rPr>
              <a:t> = convert </a:t>
            </a:r>
            <a:r>
              <a:rPr lang="en-US" sz="900" b="0" dirty="0" err="1">
                <a:effectLst/>
                <a:latin typeface="Consolas" panose="020B0609020204030204" pitchFamily="49" charset="0"/>
                <a:cs typeface="Consolas" panose="020B0609020204030204" pitchFamily="49" charset="0"/>
              </a:rPr>
              <a:t>server_response</a:t>
            </a:r>
            <a:r>
              <a:rPr lang="en-US" sz="900" b="0" dirty="0">
                <a:effectLst/>
                <a:latin typeface="Consolas" panose="020B0609020204030204" pitchFamily="49" charset="0"/>
                <a:cs typeface="Consolas" panose="020B0609020204030204" pitchFamily="49" charset="0"/>
              </a:rPr>
              <a:t> to </a:t>
            </a:r>
            <a:r>
              <a:rPr lang="en-US" sz="900" b="0" dirty="0" err="1">
                <a:effectLst/>
                <a:latin typeface="Consolas" panose="020B0609020204030204" pitchFamily="49" charset="0"/>
                <a:cs typeface="Consolas" panose="020B0609020204030204" pitchFamily="49" charset="0"/>
              </a:rPr>
              <a:t>DataFrame</a:t>
            </a:r>
            <a:endParaRPr lang="en-US" sz="900" b="0" dirty="0">
              <a:effectLst/>
              <a:latin typeface="Consolas" panose="020B0609020204030204" pitchFamily="49" charset="0"/>
              <a:cs typeface="Consolas" panose="020B0609020204030204" pitchFamily="49" charset="0"/>
            </a:endParaRPr>
          </a:p>
          <a:p>
            <a:r>
              <a:rPr lang="en-US" sz="900" b="0" dirty="0">
                <a:effectLst/>
                <a:latin typeface="Consolas" panose="020B0609020204030204" pitchFamily="49" charset="0"/>
                <a:cs typeface="Consolas" panose="020B0609020204030204" pitchFamily="49" charset="0"/>
              </a:rPr>
              <a:t>            # Compare </a:t>
            </a:r>
            <a:r>
              <a:rPr lang="en-US" sz="900" b="0" dirty="0" err="1">
                <a:effectLst/>
                <a:latin typeface="Consolas" panose="020B0609020204030204" pitchFamily="49" charset="0"/>
                <a:cs typeface="Consolas" panose="020B0609020204030204" pitchFamily="49" charset="0"/>
              </a:rPr>
              <a:t>result_dataframe</a:t>
            </a:r>
            <a:r>
              <a:rPr lang="en-US" sz="900" b="0" dirty="0">
                <a:effectLst/>
                <a:latin typeface="Consolas" panose="020B0609020204030204" pitchFamily="49" charset="0"/>
                <a:cs typeface="Consolas" panose="020B0609020204030204" pitchFamily="49" charset="0"/>
              </a:rPr>
              <a:t> with </a:t>
            </a:r>
            <a:r>
              <a:rPr lang="en-US" sz="900" b="0" dirty="0" err="1">
                <a:effectLst/>
                <a:latin typeface="Consolas" panose="020B0609020204030204" pitchFamily="49" charset="0"/>
                <a:cs typeface="Consolas" panose="020B0609020204030204" pitchFamily="49" charset="0"/>
              </a:rPr>
              <a:t>expected_result</a:t>
            </a:r>
            <a:endParaRPr lang="en-US" sz="900" b="0" dirty="0">
              <a:effectLst/>
              <a:latin typeface="Consolas" panose="020B0609020204030204" pitchFamily="49" charset="0"/>
              <a:cs typeface="Consolas" panose="020B0609020204030204" pitchFamily="49" charset="0"/>
            </a:endParaRPr>
          </a:p>
          <a:p>
            <a:r>
              <a:rPr lang="en-US" sz="900" b="0" dirty="0">
                <a:effectLst/>
                <a:latin typeface="Consolas" panose="020B0609020204030204" pitchFamily="49" charset="0"/>
                <a:cs typeface="Consolas" panose="020B0609020204030204" pitchFamily="49" charset="0"/>
              </a:rPr>
              <a:t>            return </a:t>
            </a:r>
            <a:r>
              <a:rPr lang="en-US" sz="900" b="0" dirty="0" err="1">
                <a:effectLst/>
                <a:latin typeface="Consolas" panose="020B0609020204030204" pitchFamily="49" charset="0"/>
                <a:cs typeface="Consolas" panose="020B0609020204030204" pitchFamily="49" charset="0"/>
              </a:rPr>
              <a:t>result_dataframe</a:t>
            </a:r>
            <a:r>
              <a:rPr lang="en-US" sz="900" b="0" dirty="0">
                <a:effectLst/>
                <a:latin typeface="Consolas" panose="020B0609020204030204" pitchFamily="49" charset="0"/>
                <a:cs typeface="Consolas" panose="020B0609020204030204" pitchFamily="49" charset="0"/>
              </a:rPr>
              <a:t> is equal to </a:t>
            </a:r>
            <a:r>
              <a:rPr lang="en-US" sz="900" b="0" dirty="0" err="1">
                <a:effectLst/>
                <a:latin typeface="Consolas" panose="020B0609020204030204" pitchFamily="49" charset="0"/>
                <a:cs typeface="Consolas" panose="020B0609020204030204" pitchFamily="49" charset="0"/>
              </a:rPr>
              <a:t>expected_result</a:t>
            </a:r>
            <a:endParaRPr lang="en-US" sz="900" b="0" dirty="0">
              <a:effectLst/>
              <a:latin typeface="Consolas" panose="020B0609020204030204" pitchFamily="49" charset="0"/>
              <a:cs typeface="Consolas" panose="020B0609020204030204" pitchFamily="49" charset="0"/>
            </a:endParaRPr>
          </a:p>
          <a:p>
            <a:r>
              <a:rPr lang="en-US" sz="900" b="0" dirty="0">
                <a:effectLst/>
                <a:latin typeface="Consolas" panose="020B0609020204030204" pitchFamily="49" charset="0"/>
                <a:cs typeface="Consolas" panose="020B0609020204030204" pitchFamily="49" charset="0"/>
              </a:rPr>
              <a:t>        </a:t>
            </a:r>
            <a:r>
              <a:rPr lang="en-US" sz="900" b="0" dirty="0">
                <a:solidFill>
                  <a:schemeClr val="accent2"/>
                </a:solidFill>
                <a:effectLst/>
                <a:latin typeface="Consolas" panose="020B0609020204030204" pitchFamily="49" charset="0"/>
                <a:cs typeface="Consolas" panose="020B0609020204030204" pitchFamily="49" charset="0"/>
              </a:rPr>
              <a:t>except</a:t>
            </a:r>
            <a:r>
              <a:rPr lang="en-US" sz="900" b="0" dirty="0">
                <a:effectLst/>
                <a:latin typeface="Consolas" panose="020B0609020204030204" pitchFamily="49" charset="0"/>
                <a:cs typeface="Consolas" panose="020B0609020204030204" pitchFamily="49" charset="0"/>
              </a:rPr>
              <a:t>:</a:t>
            </a:r>
          </a:p>
          <a:p>
            <a:r>
              <a:rPr lang="en-US" sz="900" b="0" dirty="0">
                <a:effectLst/>
                <a:latin typeface="Consolas" panose="020B0609020204030204" pitchFamily="49" charset="0"/>
                <a:cs typeface="Consolas" panose="020B0609020204030204" pitchFamily="49" charset="0"/>
              </a:rPr>
              <a:t>            return </a:t>
            </a:r>
            <a:r>
              <a:rPr lang="en-US" sz="900" b="0" dirty="0">
                <a:solidFill>
                  <a:schemeClr val="accent2"/>
                </a:solidFill>
                <a:effectLst/>
                <a:latin typeface="Consolas" panose="020B0609020204030204" pitchFamily="49" charset="0"/>
                <a:cs typeface="Consolas" panose="020B0609020204030204" pitchFamily="49" charset="0"/>
              </a:rPr>
              <a:t>False</a:t>
            </a:r>
          </a:p>
        </p:txBody>
      </p:sp>
      <p:pic>
        <p:nvPicPr>
          <p:cNvPr id="3" name="Picture 2" descr="A picture containing text, diagram, screenshot, line&#10;&#10;Description automatically generated">
            <a:extLst>
              <a:ext uri="{FF2B5EF4-FFF2-40B4-BE49-F238E27FC236}">
                <a16:creationId xmlns:a16="http://schemas.microsoft.com/office/drawing/2014/main" id="{B7C4EBB7-855E-C150-2B0D-575ADEB49EE1}"/>
              </a:ext>
            </a:extLst>
          </p:cNvPr>
          <p:cNvPicPr>
            <a:picLocks noChangeAspect="1"/>
          </p:cNvPicPr>
          <p:nvPr/>
        </p:nvPicPr>
        <p:blipFill>
          <a:blip r:embed="rId2"/>
          <a:stretch>
            <a:fillRect/>
          </a:stretch>
        </p:blipFill>
        <p:spPr>
          <a:xfrm>
            <a:off x="5990389" y="2005743"/>
            <a:ext cx="2717717" cy="2180884"/>
          </a:xfrm>
          <a:prstGeom prst="rect">
            <a:avLst/>
          </a:prstGeom>
        </p:spPr>
      </p:pic>
    </p:spTree>
    <p:extLst>
      <p:ext uri="{BB962C8B-B14F-4D97-AF65-F5344CB8AC3E}">
        <p14:creationId xmlns:p14="http://schemas.microsoft.com/office/powerpoint/2010/main" val="1808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3F8-CE08-F66F-A661-517FB9DD25E5}"/>
              </a:ext>
            </a:extLst>
          </p:cNvPr>
          <p:cNvSpPr>
            <a:spLocks noGrp="1"/>
          </p:cNvSpPr>
          <p:nvPr>
            <p:ph type="title"/>
          </p:nvPr>
        </p:nvSpPr>
        <p:spPr/>
        <p:txBody>
          <a:bodyPr/>
          <a:lstStyle/>
          <a:p>
            <a:pPr marL="0" lvl="0" indent="0" algn="l" rtl="0">
              <a:spcBef>
                <a:spcPts val="0"/>
              </a:spcBef>
              <a:spcAft>
                <a:spcPts val="0"/>
              </a:spcAft>
              <a:buNone/>
            </a:pPr>
            <a:r>
              <a:rPr lang="en-US" dirty="0"/>
              <a:t>Metrics OBTAINED</a:t>
            </a:r>
          </a:p>
        </p:txBody>
      </p:sp>
      <p:sp>
        <p:nvSpPr>
          <p:cNvPr id="3" name="TextBox 2">
            <a:extLst>
              <a:ext uri="{FF2B5EF4-FFF2-40B4-BE49-F238E27FC236}">
                <a16:creationId xmlns:a16="http://schemas.microsoft.com/office/drawing/2014/main" id="{2EFB44DD-0F36-94FC-3AC1-BD48191CA6E5}"/>
              </a:ext>
            </a:extLst>
          </p:cNvPr>
          <p:cNvSpPr txBox="1"/>
          <p:nvPr/>
        </p:nvSpPr>
        <p:spPr>
          <a:xfrm>
            <a:off x="651053" y="2201874"/>
            <a:ext cx="4272077" cy="1477328"/>
          </a:xfrm>
          <a:prstGeom prst="rect">
            <a:avLst/>
          </a:prstGeom>
          <a:noFill/>
        </p:spPr>
        <p:txBody>
          <a:bodyPr wrap="square" rtlCol="0">
            <a:spAutoFit/>
          </a:bodyPr>
          <a:lstStyle/>
          <a:p>
            <a:pPr marL="285750" indent="-285750">
              <a:buFont typeface="Arial" panose="020B0604020202020204" pitchFamily="34" charset="0"/>
              <a:buChar char="•"/>
            </a:pPr>
            <a:r>
              <a:rPr lang="en-KR" dirty="0"/>
              <a:t>Coverage</a:t>
            </a:r>
          </a:p>
          <a:p>
            <a:pPr marL="285750" indent="-285750">
              <a:buFont typeface="Arial" panose="020B0604020202020204" pitchFamily="34" charset="0"/>
              <a:buChar char="•"/>
            </a:pPr>
            <a:r>
              <a:rPr lang="en-KR" dirty="0"/>
              <a:t>Bug Discovery Rate</a:t>
            </a:r>
          </a:p>
          <a:p>
            <a:pPr marL="285750" indent="-285750">
              <a:buFont typeface="Arial" panose="020B0604020202020204" pitchFamily="34" charset="0"/>
              <a:buChar char="•"/>
            </a:pPr>
            <a:r>
              <a:rPr lang="en-US" b="0" i="0" dirty="0">
                <a:solidFill>
                  <a:srgbClr val="000000"/>
                </a:solidFill>
                <a:effectLst/>
                <a:latin typeface="Menlo" panose="020B0609030804020204" pitchFamily="49" charset="0"/>
              </a:rPr>
              <a:t>Average time per cycle</a:t>
            </a:r>
            <a:endParaRPr lang="en-KR" b="0" i="0" dirty="0">
              <a:solidFill>
                <a:srgbClr val="000000"/>
              </a:solidFill>
              <a:effectLst/>
              <a:latin typeface="Menlo" panose="020B0609030804020204" pitchFamily="49" charset="0"/>
            </a:endParaRPr>
          </a:p>
          <a:p>
            <a:pPr marL="285750" indent="-285750">
              <a:buFont typeface="Arial" panose="020B0604020202020204" pitchFamily="34" charset="0"/>
              <a:buChar char="•"/>
            </a:pPr>
            <a:r>
              <a:rPr lang="en-KR" dirty="0">
                <a:solidFill>
                  <a:srgbClr val="000000"/>
                </a:solidFill>
                <a:latin typeface="Menlo" panose="020B0609030804020204" pitchFamily="49" charset="0"/>
              </a:rPr>
              <a:t>CPU / Memory Usage</a:t>
            </a:r>
            <a:endParaRPr lang="en-KR" dirty="0"/>
          </a:p>
          <a:p>
            <a:pPr marL="285750" indent="-285750">
              <a:buFont typeface="Arial" panose="020B0604020202020204" pitchFamily="34" charset="0"/>
              <a:buChar char="•"/>
            </a:pPr>
            <a:endParaRPr lang="en-KR" dirty="0"/>
          </a:p>
        </p:txBody>
      </p:sp>
    </p:spTree>
    <p:extLst>
      <p:ext uri="{BB962C8B-B14F-4D97-AF65-F5344CB8AC3E}">
        <p14:creationId xmlns:p14="http://schemas.microsoft.com/office/powerpoint/2010/main" val="18854491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{2E23D76E-DB34-354F-A2BF-02F51C3177B2}tf10001123</Template>
  <TotalTime>987</TotalTime>
  <Words>745</Words>
  <Application>Microsoft Macintosh PowerPoint</Application>
  <PresentationFormat>On-screen Show (16:9)</PresentationFormat>
  <Paragraphs>98</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Söhne</vt:lpstr>
      <vt:lpstr>Arial</vt:lpstr>
      <vt:lpstr>Consolas</vt:lpstr>
      <vt:lpstr>Gill Sans MT</vt:lpstr>
      <vt:lpstr>Menlo</vt:lpstr>
      <vt:lpstr>Wingdings 2</vt:lpstr>
      <vt:lpstr>Dividend</vt:lpstr>
      <vt:lpstr>Fuzzing PANDAS</vt:lpstr>
      <vt:lpstr>Target System</vt:lpstr>
      <vt:lpstr>MOTIVATION + Objective</vt:lpstr>
      <vt:lpstr>HOW TO RUN – Overview</vt:lpstr>
      <vt:lpstr>HOW TO RUN – INPUT</vt:lpstr>
      <vt:lpstr>HOW TO RUN – ERROR/EXCEption Oracle</vt:lpstr>
      <vt:lpstr>HOW TO RUN – PATCHED PANDAS Oracle</vt:lpstr>
      <vt:lpstr>Metrics OBTAINED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Fuzzing PANDAS</dc:title>
  <cp:lastModifiedBy>Hector Acosta</cp:lastModifiedBy>
  <cp:revision>3</cp:revision>
  <dcterms:modified xsi:type="dcterms:W3CDTF">2023-06-20T03:24:46Z</dcterms:modified>
</cp:coreProperties>
</file>