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Open Sans SemiBold"/>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91">
          <p15:clr>
            <a:srgbClr val="9AA0A6"/>
          </p15:clr>
        </p15:guide>
        <p15:guide id="2" pos="3480">
          <p15:clr>
            <a:srgbClr val="9AA0A6"/>
          </p15:clr>
        </p15:guide>
        <p15:guide id="3" pos="5471">
          <p15:clr>
            <a:srgbClr val="9AA0A6"/>
          </p15:clr>
        </p15:guide>
        <p15:guide id="4" pos="1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86B92A-822A-4C6E-9C94-8BBB27EAC62C}">
  <a:tblStyle styleId="{8886B92A-822A-4C6E-9C94-8BBB27EAC6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1"/>
        <p:guide pos="3480"/>
        <p:guide pos="5471"/>
        <p:guide pos="1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penSansSemiBold-bold.fntdata"/><Relationship Id="rId16" Type="http://schemas.openxmlformats.org/officeDocument/2006/relationships/font" Target="fonts/OpenSansSemiBold-regular.fntdata"/><Relationship Id="rId5" Type="http://schemas.openxmlformats.org/officeDocument/2006/relationships/slideMaster" Target="slideMasters/slideMaster1.xml"/><Relationship Id="rId19" Type="http://schemas.openxmlformats.org/officeDocument/2006/relationships/font" Target="fonts/OpenSansSemiBold-boldItalic.fntdata"/><Relationship Id="rId6" Type="http://schemas.openxmlformats.org/officeDocument/2006/relationships/notesMaster" Target="notesMasters/notesMaster1.xml"/><Relationship Id="rId18" Type="http://schemas.openxmlformats.org/officeDocument/2006/relationships/font" Target="fonts/OpenSansSemi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lated.com/first-10-html-tag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lated.com/first-10-html-tag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lated.com/first-10-html-tag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fd7de901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fd7de901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https://www.elated.com/first-10-html-tags/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fd7de901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fd7de901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https://www.elated.com/first-10-html-tags/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fd7de901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fd7de901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https://www.elated.com/first-10-html-tags/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fa047c1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fa047c1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fd7de90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fd7de90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fd7de901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fd7de901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fd7de901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fd7de901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fd7de901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fd7de901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www.w3schools.com/html/html_elements.asp"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www.w3schools.com/html/html_element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www.w3schools.com/html/html_elements.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www.w3schools.com/html/html_elements.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s://www.w3schools.com/html/html5_draganddrop.asp" TargetMode="External"/><Relationship Id="rId4" Type="http://schemas.openxmlformats.org/officeDocument/2006/relationships/hyperlink" Target="https://www.w3schools.com/html/html_elements.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www.w3schools.com/html/html_element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www.w3schools.com/html/html_element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www.w3schools.com/html/html_elements.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99" cy="5153005"/>
          </a:xfrm>
          <a:prstGeom prst="rect">
            <a:avLst/>
          </a:prstGeom>
          <a:noFill/>
          <a:ln>
            <a:noFill/>
          </a:ln>
        </p:spPr>
      </p:pic>
      <p:sp>
        <p:nvSpPr>
          <p:cNvPr id="55" name="Google Shape;55;p13"/>
          <p:cNvSpPr txBox="1"/>
          <p:nvPr>
            <p:ph type="ctrTitle"/>
          </p:nvPr>
        </p:nvSpPr>
        <p:spPr>
          <a:xfrm>
            <a:off x="1465664" y="1647611"/>
            <a:ext cx="3778800" cy="163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5080">
                <a:solidFill>
                  <a:schemeClr val="lt1"/>
                </a:solidFill>
                <a:latin typeface="Open Sans SemiBold"/>
                <a:ea typeface="Open Sans SemiBold"/>
                <a:cs typeface="Open Sans SemiBold"/>
                <a:sym typeface="Open Sans SemiBold"/>
              </a:rPr>
              <a:t>Etiquetas </a:t>
            </a:r>
            <a:br>
              <a:rPr lang="en" sz="5080">
                <a:solidFill>
                  <a:schemeClr val="lt1"/>
                </a:solidFill>
                <a:latin typeface="Open Sans SemiBold"/>
                <a:ea typeface="Open Sans SemiBold"/>
                <a:cs typeface="Open Sans SemiBold"/>
                <a:sym typeface="Open Sans SemiBold"/>
              </a:rPr>
            </a:br>
            <a:r>
              <a:rPr lang="en" sz="5080">
                <a:solidFill>
                  <a:schemeClr val="lt1"/>
                </a:solidFill>
                <a:latin typeface="Open Sans SemiBold"/>
                <a:ea typeface="Open Sans SemiBold"/>
                <a:cs typeface="Open Sans SemiBold"/>
                <a:sym typeface="Open Sans SemiBold"/>
              </a:rPr>
              <a:t>y atributos</a:t>
            </a:r>
            <a:endParaRPr sz="5080">
              <a:solidFill>
                <a:schemeClr val="lt1"/>
              </a:solidFill>
              <a:latin typeface="Open Sans SemiBold"/>
              <a:ea typeface="Open Sans SemiBold"/>
              <a:cs typeface="Open Sans SemiBold"/>
              <a:sym typeface="Open Sans SemiBold"/>
            </a:endParaRPr>
          </a:p>
        </p:txBody>
      </p:sp>
      <p:pic>
        <p:nvPicPr>
          <p:cNvPr id="56" name="Google Shape;56;p13"/>
          <p:cNvPicPr preferRelativeResize="0"/>
          <p:nvPr/>
        </p:nvPicPr>
        <p:blipFill>
          <a:blip r:embed="rId4">
            <a:alphaModFix/>
          </a:blip>
          <a:stretch>
            <a:fillRect/>
          </a:stretch>
        </p:blipFill>
        <p:spPr>
          <a:xfrm>
            <a:off x="2458399" y="4420657"/>
            <a:ext cx="1417850" cy="39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25"/>
            <a:ext cx="9144000" cy="5143500"/>
          </a:xfrm>
          <a:prstGeom prst="rect">
            <a:avLst/>
          </a:prstGeom>
          <a:solidFill>
            <a:srgbClr val="21B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2" name="Google Shape;62;p14"/>
          <p:cNvGraphicFramePr/>
          <p:nvPr/>
        </p:nvGraphicFramePr>
        <p:xfrm>
          <a:off x="488503" y="865325"/>
          <a:ext cx="3000000" cy="3000000"/>
        </p:xfrm>
        <a:graphic>
          <a:graphicData uri="http://schemas.openxmlformats.org/drawingml/2006/table">
            <a:tbl>
              <a:tblPr>
                <a:noFill/>
                <a:tableStyleId>{8886B92A-822A-4C6E-9C94-8BBB27EAC62C}</a:tableStyleId>
              </a:tblPr>
              <a:tblGrid>
                <a:gridCol w="1068350"/>
                <a:gridCol w="7105075"/>
              </a:tblGrid>
              <a:tr h="381000">
                <a:tc>
                  <a:txBody>
                    <a:bodyPr/>
                    <a:lstStyle/>
                    <a:p>
                      <a:pPr indent="0" lvl="0" marL="0" rtl="0" algn="l">
                        <a:spcBef>
                          <a:spcPts val="0"/>
                        </a:spcBef>
                        <a:spcAft>
                          <a:spcPts val="0"/>
                        </a:spcAft>
                        <a:buNone/>
                      </a:pPr>
                      <a:r>
                        <a:rPr b="1" lang="en" sz="1100">
                          <a:solidFill>
                            <a:srgbClr val="21BDCF"/>
                          </a:solidFill>
                          <a:latin typeface="Open Sans"/>
                          <a:ea typeface="Open Sans"/>
                          <a:cs typeface="Open Sans"/>
                          <a:sym typeface="Open Sans"/>
                        </a:rPr>
                        <a:t>Elemento</a:t>
                      </a:r>
                      <a:endParaRPr b="1" sz="1100">
                        <a:solidFill>
                          <a:srgbClr val="21BDCF"/>
                        </a:solidFill>
                        <a:latin typeface="Open Sans"/>
                        <a:ea typeface="Open Sans"/>
                        <a:cs typeface="Open Sans"/>
                        <a:sym typeface="Open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D9D9D9"/>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9D59B"/>
                          </a:solidFill>
                          <a:latin typeface="Open Sans"/>
                          <a:ea typeface="Open Sans"/>
                          <a:cs typeface="Open Sans"/>
                          <a:sym typeface="Open Sans"/>
                        </a:rPr>
                        <a:t>Descripción</a:t>
                      </a:r>
                      <a:endParaRPr b="1" sz="1100">
                        <a:solidFill>
                          <a:srgbClr val="79D59B"/>
                        </a:solidFill>
                        <a:latin typeface="Open Sans"/>
                        <a:ea typeface="Open Sans"/>
                        <a:cs typeface="Open Sans"/>
                        <a:sym typeface="Open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D9D9D9"/>
                      </a:solidFill>
                      <a:prstDash val="solid"/>
                      <a:round/>
                      <a:headEnd len="sm" w="sm" type="none"/>
                      <a:tailEnd len="sm" w="sm" type="none"/>
                    </a:lnB>
                    <a:solidFill>
                      <a:srgbClr val="29304F"/>
                    </a:solidFill>
                  </a:tcPr>
                </a:tc>
              </a:tr>
              <a:tr h="52955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&lt;html&gt;</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Todas  las páginas web inician con un elemento html. Se le conoce como elemento raíz (</a:t>
                      </a:r>
                      <a:r>
                        <a:rPr i="1" lang="en" sz="1100">
                          <a:solidFill>
                            <a:srgbClr val="808597"/>
                          </a:solidFill>
                          <a:latin typeface="Open Sans"/>
                          <a:ea typeface="Open Sans"/>
                          <a:cs typeface="Open Sans"/>
                          <a:sym typeface="Open Sans"/>
                        </a:rPr>
                        <a:t>root element</a:t>
                      </a:r>
                      <a:r>
                        <a:rPr lang="en" sz="1100">
                          <a:solidFill>
                            <a:srgbClr val="808597"/>
                          </a:solidFill>
                          <a:latin typeface="Open Sans"/>
                          <a:ea typeface="Open Sans"/>
                          <a:cs typeface="Open Sans"/>
                          <a:sym typeface="Open Sans"/>
                        </a:rPr>
                        <a:t>) debido a que todos los elementos del documento están dentro de él.</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r>
              <a:tr h="6705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&lt;head&gt;</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El contenido que se define dentro de este elemento no se suele mostrar al usuario, pero es muy importante para el navegador y los buscadores, es la información del documento (</a:t>
                      </a:r>
                      <a:r>
                        <a:rPr i="1" lang="en" sz="1100">
                          <a:solidFill>
                            <a:srgbClr val="808597"/>
                          </a:solidFill>
                          <a:latin typeface="Open Sans"/>
                          <a:ea typeface="Open Sans"/>
                          <a:cs typeface="Open Sans"/>
                          <a:sym typeface="Open Sans"/>
                        </a:rPr>
                        <a:t>metadata</a:t>
                      </a:r>
                      <a:r>
                        <a:rPr lang="en" sz="1100">
                          <a:solidFill>
                            <a:srgbClr val="808597"/>
                          </a:solidFill>
                          <a:latin typeface="Open Sans"/>
                          <a:ea typeface="Open Sans"/>
                          <a:cs typeface="Open Sans"/>
                          <a:sym typeface="Open Sans"/>
                        </a:rPr>
                        <a: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Dentro de este elemento se define otros elementos como: &lt;title&gt;</a:t>
                      </a:r>
                      <a:r>
                        <a:rPr lang="en" sz="1100">
                          <a:solidFill>
                            <a:srgbClr val="808597"/>
                          </a:solidFill>
                          <a:latin typeface="Open Sans"/>
                          <a:ea typeface="Open Sans"/>
                          <a:cs typeface="Open Sans"/>
                          <a:sym typeface="Open Sans"/>
                        </a:rPr>
                        <a:t>, </a:t>
                      </a:r>
                      <a:r>
                        <a:rPr lang="en" sz="1100">
                          <a:solidFill>
                            <a:srgbClr val="808597"/>
                          </a:solidFill>
                          <a:latin typeface="Open Sans"/>
                          <a:ea typeface="Open Sans"/>
                          <a:cs typeface="Open Sans"/>
                          <a:sym typeface="Open Sans"/>
                        </a:rPr>
                        <a:t>&lt;link&gt;, &lt;meta&gt;, &lt;script&gt;</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r>
              <a:tr h="3943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&lt;title&gt;</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El título de la página que se muestra en la tab del navegador. Trata de usar un título único.</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r>
              <a:tr h="5181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&lt;link&gt;</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Se utiliza para añadir las hojas de estilos y </a:t>
                      </a:r>
                      <a:r>
                        <a:rPr lang="en" sz="1100">
                          <a:solidFill>
                            <a:srgbClr val="808597"/>
                          </a:solidFill>
                          <a:latin typeface="Open Sans"/>
                          <a:ea typeface="Open Sans"/>
                          <a:cs typeface="Open Sans"/>
                          <a:sym typeface="Open Sans"/>
                        </a:rPr>
                        <a:t>los </a:t>
                      </a:r>
                      <a:r>
                        <a:rPr lang="en" sz="1100">
                          <a:solidFill>
                            <a:srgbClr val="808597"/>
                          </a:solidFill>
                          <a:latin typeface="Open Sans"/>
                          <a:ea typeface="Open Sans"/>
                          <a:cs typeface="Open Sans"/>
                          <a:sym typeface="Open Sans"/>
                        </a:rPr>
                        <a:t>favicons a tu página.</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Un favicon es el icono que se muestra en el navegador a lado del título.</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r>
              <a:tr h="5181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&lt;meta&gt;</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Es muy útil para especificar que el tipo de caracteres que utiliza la página. Por ejemplo, el idioma español tiene caracteres que el inglés no tiene, por lo que si no </a:t>
                      </a:r>
                      <a:r>
                        <a:rPr lang="en" sz="1100">
                          <a:solidFill>
                            <a:srgbClr val="808597"/>
                          </a:solidFill>
                          <a:latin typeface="Open Sans"/>
                          <a:ea typeface="Open Sans"/>
                          <a:cs typeface="Open Sans"/>
                          <a:sym typeface="Open Sans"/>
                        </a:rPr>
                        <a:t>se especifica el </a:t>
                      </a:r>
                      <a:r>
                        <a:rPr i="1" lang="en" sz="1100">
                          <a:solidFill>
                            <a:srgbClr val="808597"/>
                          </a:solidFill>
                          <a:latin typeface="Open Sans"/>
                          <a:ea typeface="Open Sans"/>
                          <a:cs typeface="Open Sans"/>
                          <a:sym typeface="Open Sans"/>
                        </a:rPr>
                        <a:t>char-set</a:t>
                      </a:r>
                      <a:r>
                        <a:rPr lang="en" sz="1100">
                          <a:solidFill>
                            <a:srgbClr val="808597"/>
                          </a:solidFill>
                          <a:latin typeface="Open Sans"/>
                          <a:ea typeface="Open Sans"/>
                          <a:cs typeface="Open Sans"/>
                          <a:sym typeface="Open Sans"/>
                        </a:rPr>
                        <a:t> algunos caracteres del idioma español no saldrán bien. </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También con meta se puede definir la descripción (</a:t>
                      </a:r>
                      <a:r>
                        <a:rPr i="1" lang="en" sz="1100">
                          <a:solidFill>
                            <a:srgbClr val="808597"/>
                          </a:solidFill>
                          <a:latin typeface="Open Sans"/>
                          <a:ea typeface="Open Sans"/>
                          <a:cs typeface="Open Sans"/>
                          <a:sym typeface="Open Sans"/>
                        </a:rPr>
                        <a:t>description</a:t>
                      </a:r>
                      <a:r>
                        <a:rPr lang="en" sz="1100">
                          <a:solidFill>
                            <a:srgbClr val="808597"/>
                          </a:solidFill>
                          <a:latin typeface="Open Sans"/>
                          <a:ea typeface="Open Sans"/>
                          <a:cs typeface="Open Sans"/>
                          <a:sym typeface="Open Sans"/>
                        </a:rPr>
                        <a:t>) y palabras claves(</a:t>
                      </a:r>
                      <a:r>
                        <a:rPr i="1" lang="en" sz="1100">
                          <a:solidFill>
                            <a:srgbClr val="808597"/>
                          </a:solidFill>
                          <a:latin typeface="Open Sans"/>
                          <a:ea typeface="Open Sans"/>
                          <a:cs typeface="Open Sans"/>
                          <a:sym typeface="Open Sans"/>
                        </a:rPr>
                        <a:t>keywords</a:t>
                      </a:r>
                      <a:r>
                        <a:rPr lang="en" sz="1100">
                          <a:solidFill>
                            <a:srgbClr val="808597"/>
                          </a:solidFill>
                          <a:latin typeface="Open Sans"/>
                          <a:ea typeface="Open Sans"/>
                          <a:cs typeface="Open Sans"/>
                          <a:sym typeface="Open Sans"/>
                        </a:rPr>
                        <a:t>) de la página, lo cual ayudará al buscadores (</a:t>
                      </a:r>
                      <a:r>
                        <a:rPr i="1" lang="en" sz="1100">
                          <a:solidFill>
                            <a:srgbClr val="808597"/>
                          </a:solidFill>
                          <a:latin typeface="Open Sans"/>
                          <a:ea typeface="Open Sans"/>
                          <a:cs typeface="Open Sans"/>
                          <a:sym typeface="Open Sans"/>
                        </a:rPr>
                        <a:t>search engines</a:t>
                      </a:r>
                      <a:r>
                        <a:rPr lang="en" sz="1100">
                          <a:solidFill>
                            <a:srgbClr val="808597"/>
                          </a:solidFill>
                          <a:latin typeface="Open Sans"/>
                          <a:ea typeface="Open Sans"/>
                          <a:cs typeface="Open Sans"/>
                          <a:sym typeface="Open Sans"/>
                        </a:rPr>
                        <a:t>) a saber de que trata nuestra página y posicionarla</a:t>
                      </a:r>
                      <a:endParaRPr sz="1100">
                        <a:solidFill>
                          <a:srgbClr val="808597"/>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r>
            </a:tbl>
          </a:graphicData>
        </a:graphic>
      </p:graphicFrame>
      <p:sp>
        <p:nvSpPr>
          <p:cNvPr id="63" name="Google Shape;63;p14"/>
          <p:cNvSpPr txBox="1"/>
          <p:nvPr>
            <p:ph idx="4294967295" type="title"/>
          </p:nvPr>
        </p:nvSpPr>
        <p:spPr>
          <a:xfrm>
            <a:off x="432592" y="188982"/>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Open Sans SemiBold"/>
                <a:ea typeface="Open Sans SemiBold"/>
                <a:cs typeface="Open Sans SemiBold"/>
                <a:sym typeface="Open Sans SemiBold"/>
              </a:rPr>
              <a:t>Etiquetas (o elementos) más utilizadas</a:t>
            </a:r>
            <a:endParaRPr>
              <a:solidFill>
                <a:schemeClr val="lt1"/>
              </a:solidFill>
              <a:latin typeface="Open Sans SemiBold"/>
              <a:ea typeface="Open Sans SemiBold"/>
              <a:cs typeface="Open Sans SemiBold"/>
              <a:sym typeface="Open Sans SemiBold"/>
            </a:endParaRPr>
          </a:p>
          <a:p>
            <a:pPr indent="0" lvl="0" marL="0" rtl="0" algn="l">
              <a:spcBef>
                <a:spcPts val="0"/>
              </a:spcBef>
              <a:spcAft>
                <a:spcPts val="0"/>
              </a:spcAft>
              <a:buClr>
                <a:schemeClr val="dk1"/>
              </a:buClr>
              <a:buSzPct val="39285"/>
              <a:buFont typeface="Arial"/>
              <a:buNone/>
            </a:pPr>
            <a:r>
              <a:t/>
            </a:r>
            <a:endParaRPr>
              <a:solidFill>
                <a:schemeClr val="lt1"/>
              </a:solidFill>
              <a:latin typeface="Open Sans SemiBold"/>
              <a:ea typeface="Open Sans SemiBold"/>
              <a:cs typeface="Open Sans SemiBold"/>
              <a:sym typeface="Open Sans SemiBold"/>
            </a:endParaRPr>
          </a:p>
          <a:p>
            <a:pPr indent="0" lvl="0" marL="0" rtl="0" algn="l">
              <a:spcBef>
                <a:spcPts val="0"/>
              </a:spcBef>
              <a:spcAft>
                <a:spcPts val="0"/>
              </a:spcAft>
              <a:buNone/>
            </a:pPr>
            <a:r>
              <a:t/>
            </a:r>
            <a:endParaRPr>
              <a:solidFill>
                <a:schemeClr val="lt1"/>
              </a:solidFill>
              <a:latin typeface="Open Sans SemiBold"/>
              <a:ea typeface="Open Sans SemiBold"/>
              <a:cs typeface="Open Sans SemiBold"/>
              <a:sym typeface="Open Sans SemiBold"/>
            </a:endParaRPr>
          </a:p>
        </p:txBody>
      </p:sp>
      <p:sp>
        <p:nvSpPr>
          <p:cNvPr id="64" name="Google Shape;64;p14"/>
          <p:cNvSpPr txBox="1"/>
          <p:nvPr>
            <p:ph idx="1" type="body"/>
          </p:nvPr>
        </p:nvSpPr>
        <p:spPr>
          <a:xfrm>
            <a:off x="378125" y="4642125"/>
            <a:ext cx="8520600" cy="394800"/>
          </a:xfrm>
          <a:prstGeom prst="rect">
            <a:avLst/>
          </a:prstGeom>
        </p:spPr>
        <p:txBody>
          <a:bodyPr anchorCtr="0" anchor="ctr" bIns="91425" lIns="91425" spcFirstLastPara="1" rIns="91425" wrap="square" tIns="91425">
            <a:normAutofit/>
          </a:bodyPr>
          <a:lstStyle/>
          <a:p>
            <a:pPr indent="0" lvl="0" marL="0" rtl="0" algn="l">
              <a:lnSpc>
                <a:spcPct val="110000"/>
              </a:lnSpc>
              <a:spcBef>
                <a:spcPts val="0"/>
              </a:spcBef>
              <a:spcAft>
                <a:spcPts val="0"/>
              </a:spcAft>
              <a:buSzPts val="1018"/>
              <a:buNone/>
            </a:pPr>
            <a:r>
              <a:rPr lang="en" sz="1165">
                <a:solidFill>
                  <a:schemeClr val="lt1"/>
                </a:solidFill>
                <a:latin typeface="Open Sans"/>
                <a:ea typeface="Open Sans"/>
                <a:cs typeface="Open Sans"/>
                <a:sym typeface="Open Sans"/>
              </a:rPr>
              <a:t>Para ver todos los elementos disponibles visita: </a:t>
            </a:r>
            <a:r>
              <a:rPr lang="en" sz="1165" u="sng">
                <a:solidFill>
                  <a:srgbClr val="FFE599"/>
                </a:solidFill>
                <a:latin typeface="Open Sans"/>
                <a:ea typeface="Open Sans"/>
                <a:cs typeface="Open Sans"/>
                <a:sym typeface="Open Sans"/>
                <a:hlinkClick r:id="rId3">
                  <a:extLst>
                    <a:ext uri="{A12FA001-AC4F-418D-AE19-62706E023703}">
                      <ahyp:hlinkClr val="tx"/>
                    </a:ext>
                  </a:extLst>
                </a:hlinkClick>
              </a:rPr>
              <a:t>https://www.w3schools.com/html/html_elements.asp</a:t>
            </a:r>
            <a:endParaRPr sz="1165">
              <a:solidFill>
                <a:srgbClr val="FFE599"/>
              </a:solidFill>
              <a:latin typeface="Open Sans"/>
              <a:ea typeface="Open Sans"/>
              <a:cs typeface="Open Sans"/>
              <a:sym typeface="Open Sans"/>
            </a:endParaRPr>
          </a:p>
        </p:txBody>
      </p:sp>
      <p:pic>
        <p:nvPicPr>
          <p:cNvPr id="65" name="Google Shape;65;p14"/>
          <p:cNvPicPr preferRelativeResize="0"/>
          <p:nvPr/>
        </p:nvPicPr>
        <p:blipFill>
          <a:blip r:embed="rId4">
            <a:alphaModFix/>
          </a:blip>
          <a:stretch>
            <a:fillRect/>
          </a:stretch>
        </p:blipFill>
        <p:spPr>
          <a:xfrm>
            <a:off x="6423725" y="2885901"/>
            <a:ext cx="1596940" cy="46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0" y="-25"/>
            <a:ext cx="9144000" cy="5143500"/>
          </a:xfrm>
          <a:prstGeom prst="rect">
            <a:avLst/>
          </a:prstGeom>
          <a:solidFill>
            <a:srgbClr val="21B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1" name="Google Shape;71;p15"/>
          <p:cNvGraphicFramePr/>
          <p:nvPr/>
        </p:nvGraphicFramePr>
        <p:xfrm>
          <a:off x="468211" y="750197"/>
          <a:ext cx="3000000" cy="3000000"/>
        </p:xfrm>
        <a:graphic>
          <a:graphicData uri="http://schemas.openxmlformats.org/drawingml/2006/table">
            <a:tbl>
              <a:tblPr>
                <a:noFill/>
                <a:tableStyleId>{8886B92A-822A-4C6E-9C94-8BBB27EAC62C}</a:tableStyleId>
              </a:tblPr>
              <a:tblGrid>
                <a:gridCol w="1068350"/>
                <a:gridCol w="7105075"/>
              </a:tblGrid>
              <a:tr h="381000">
                <a:tc>
                  <a:txBody>
                    <a:bodyPr/>
                    <a:lstStyle/>
                    <a:p>
                      <a:pPr indent="0" lvl="0" marL="0" rtl="0" algn="l">
                        <a:spcBef>
                          <a:spcPts val="0"/>
                        </a:spcBef>
                        <a:spcAft>
                          <a:spcPts val="0"/>
                        </a:spcAft>
                        <a:buNone/>
                      </a:pPr>
                      <a:r>
                        <a:rPr b="1" lang="en" sz="1100">
                          <a:solidFill>
                            <a:srgbClr val="21BDCF"/>
                          </a:solidFill>
                          <a:latin typeface="Open Sans"/>
                          <a:ea typeface="Open Sans"/>
                          <a:cs typeface="Open Sans"/>
                          <a:sym typeface="Open Sans"/>
                        </a:rPr>
                        <a:t>Elemento</a:t>
                      </a:r>
                      <a:endParaRPr b="1" sz="1100">
                        <a:solidFill>
                          <a:srgbClr val="21BDCF"/>
                        </a:solidFill>
                        <a:latin typeface="Open Sans"/>
                        <a:ea typeface="Open Sans"/>
                        <a:cs typeface="Open Sans"/>
                        <a:sym typeface="Open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D9D9D9"/>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9D59B"/>
                          </a:solidFill>
                          <a:latin typeface="Open Sans"/>
                          <a:ea typeface="Open Sans"/>
                          <a:cs typeface="Open Sans"/>
                          <a:sym typeface="Open Sans"/>
                        </a:rPr>
                        <a:t>Descripción</a:t>
                      </a:r>
                      <a:endParaRPr b="1" sz="1100">
                        <a:solidFill>
                          <a:srgbClr val="79D59B"/>
                        </a:solidFill>
                        <a:latin typeface="Open Sans"/>
                        <a:ea typeface="Open Sans"/>
                        <a:cs typeface="Open Sans"/>
                        <a:sym typeface="Open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D9D9D9"/>
                      </a:solidFill>
                      <a:prstDash val="solid"/>
                      <a:round/>
                      <a:headEnd len="sm" w="sm" type="none"/>
                      <a:tailEnd len="sm" w="sm" type="none"/>
                    </a:lnB>
                    <a:solidFill>
                      <a:srgbClr val="29304F"/>
                    </a:solidFill>
                  </a:tcPr>
                </a:tc>
              </a:tr>
              <a:tr h="41335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&lt;script&gt;</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Para añadir código JavaScript en la página</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&lt;body&gt;</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Dentro de esta etiqueta se definirá t</a:t>
                      </a:r>
                      <a:r>
                        <a:rPr lang="en" sz="1100">
                          <a:solidFill>
                            <a:srgbClr val="808597"/>
                          </a:solidFill>
                          <a:latin typeface="Open Sans"/>
                          <a:ea typeface="Open Sans"/>
                          <a:cs typeface="Open Sans"/>
                          <a:sym typeface="Open Sans"/>
                        </a:rPr>
                        <a:t>odo el contenido que verá el visitante de la página web</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5181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&lt;h1&gt; … &lt;h6&gt;</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Las etiquetas </a:t>
                      </a:r>
                      <a:r>
                        <a:rPr lang="en" sz="1100">
                          <a:solidFill>
                            <a:srgbClr val="808597"/>
                          </a:solidFill>
                          <a:latin typeface="Open Sans"/>
                          <a:ea typeface="Open Sans"/>
                          <a:cs typeface="Open Sans"/>
                          <a:sym typeface="Open Sans"/>
                        </a:rPr>
                        <a:t>encabezado </a:t>
                      </a:r>
                      <a:r>
                        <a:rPr lang="en" sz="1100">
                          <a:solidFill>
                            <a:srgbClr val="808597"/>
                          </a:solidFill>
                          <a:latin typeface="Open Sans"/>
                          <a:ea typeface="Open Sans"/>
                          <a:cs typeface="Open Sans"/>
                          <a:sym typeface="Open Sans"/>
                        </a:rPr>
                        <a:t>permiten dividir el contenido en parte legibles. Su función es similar a los títulos y subtítulos en un libro. </a:t>
                      </a:r>
                      <a:r>
                        <a:rPr lang="en" sz="1100">
                          <a:solidFill>
                            <a:srgbClr val="808597"/>
                          </a:solidFill>
                          <a:latin typeface="Open Sans"/>
                          <a:ea typeface="Open Sans"/>
                          <a:cs typeface="Open Sans"/>
                          <a:sym typeface="Open Sans"/>
                        </a:rPr>
                        <a:t>Es un elemento de tipo </a:t>
                      </a:r>
                      <a:r>
                        <a:rPr b="1" i="1" lang="en" sz="1100">
                          <a:solidFill>
                            <a:srgbClr val="808597"/>
                          </a:solidFill>
                          <a:latin typeface="Open Sans"/>
                          <a:ea typeface="Open Sans"/>
                          <a:cs typeface="Open Sans"/>
                          <a:sym typeface="Open Sans"/>
                        </a:rPr>
                        <a:t>block-level</a:t>
                      </a:r>
                      <a:r>
                        <a:rPr lang="en" sz="1100">
                          <a:solidFill>
                            <a:srgbClr val="808597"/>
                          </a:solidFill>
                          <a:latin typeface="Open Sans"/>
                          <a:ea typeface="Open Sans"/>
                          <a:cs typeface="Open Sans"/>
                          <a:sym typeface="Open Sans"/>
                        </a:rPr>
                        <a:t> (también div y p) diseñados para contenido relativamente largo, una elemento </a:t>
                      </a:r>
                      <a:r>
                        <a:rPr i="1" lang="en" sz="1100">
                          <a:solidFill>
                            <a:srgbClr val="808597"/>
                          </a:solidFill>
                          <a:latin typeface="Open Sans"/>
                          <a:ea typeface="Open Sans"/>
                          <a:cs typeface="Open Sans"/>
                          <a:sym typeface="Open Sans"/>
                        </a:rPr>
                        <a:t>block-level </a:t>
                      </a:r>
                      <a:r>
                        <a:rPr lang="en" sz="1100">
                          <a:solidFill>
                            <a:srgbClr val="808597"/>
                          </a:solidFill>
                          <a:latin typeface="Open Sans"/>
                          <a:ea typeface="Open Sans"/>
                          <a:cs typeface="Open Sans"/>
                          <a:sym typeface="Open Sans"/>
                        </a:rPr>
                        <a:t>siempre inicia en una nueva línea.</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4099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&lt;p&gt;</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Crear párrafos, la mayoría de los navegadores añaden un espacio vertical entre cada párrafo para una mejor lectura.</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2895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&lt;a&gt;</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Uno de los elementos más importantes en una página web, ya que permite crear enlaces a otro contenido.</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3181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&lt;img&gt;</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Para mostrar imágenes en nuestra página. Es un elemento tipo </a:t>
                      </a:r>
                      <a:r>
                        <a:rPr b="1" lang="en" sz="1100">
                          <a:solidFill>
                            <a:srgbClr val="808597"/>
                          </a:solidFill>
                          <a:latin typeface="Open Sans"/>
                          <a:ea typeface="Open Sans"/>
                          <a:cs typeface="Open Sans"/>
                          <a:sym typeface="Open Sans"/>
                        </a:rPr>
                        <a:t>i</a:t>
                      </a:r>
                      <a:r>
                        <a:rPr b="1" i="1" lang="en" sz="1100">
                          <a:solidFill>
                            <a:srgbClr val="808597"/>
                          </a:solidFill>
                          <a:latin typeface="Open Sans"/>
                          <a:ea typeface="Open Sans"/>
                          <a:cs typeface="Open Sans"/>
                          <a:sym typeface="Open Sans"/>
                        </a:rPr>
                        <a:t>nline </a:t>
                      </a:r>
                      <a:r>
                        <a:rPr lang="en" sz="1100">
                          <a:solidFill>
                            <a:srgbClr val="808597"/>
                          </a:solidFill>
                          <a:latin typeface="Open Sans"/>
                          <a:ea typeface="Open Sans"/>
                          <a:cs typeface="Open Sans"/>
                          <a:sym typeface="Open Sans"/>
                        </a:rPr>
                        <a:t>(también span y a) son diseñados para pequeñas piezas de contenido (unas cuantas palabras o una oración) dentro de un bloque grande de contenido. No añade una nueva línea.</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bl>
          </a:graphicData>
        </a:graphic>
      </p:graphicFrame>
      <p:sp>
        <p:nvSpPr>
          <p:cNvPr id="72" name="Google Shape;72;p15"/>
          <p:cNvSpPr txBox="1"/>
          <p:nvPr>
            <p:ph idx="4294967295" type="title"/>
          </p:nvPr>
        </p:nvSpPr>
        <p:spPr>
          <a:xfrm>
            <a:off x="432592" y="188982"/>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Open Sans SemiBold"/>
                <a:ea typeface="Open Sans SemiBold"/>
                <a:cs typeface="Open Sans SemiBold"/>
                <a:sym typeface="Open Sans SemiBold"/>
              </a:rPr>
              <a:t>Etiquetas (o elementos) más utilizadas</a:t>
            </a:r>
            <a:endParaRPr>
              <a:solidFill>
                <a:schemeClr val="lt1"/>
              </a:solidFill>
              <a:latin typeface="Open Sans SemiBold"/>
              <a:ea typeface="Open Sans SemiBold"/>
              <a:cs typeface="Open Sans SemiBold"/>
              <a:sym typeface="Open Sans SemiBold"/>
            </a:endParaRPr>
          </a:p>
          <a:p>
            <a:pPr indent="0" lvl="0" marL="0" rtl="0" algn="l">
              <a:spcBef>
                <a:spcPts val="0"/>
              </a:spcBef>
              <a:spcAft>
                <a:spcPts val="0"/>
              </a:spcAft>
              <a:buClr>
                <a:schemeClr val="dk1"/>
              </a:buClr>
              <a:buSzPct val="39285"/>
              <a:buFont typeface="Arial"/>
              <a:buNone/>
            </a:pPr>
            <a:r>
              <a:t/>
            </a:r>
            <a:endParaRPr>
              <a:solidFill>
                <a:schemeClr val="lt1"/>
              </a:solidFill>
              <a:latin typeface="Open Sans SemiBold"/>
              <a:ea typeface="Open Sans SemiBold"/>
              <a:cs typeface="Open Sans SemiBold"/>
              <a:sym typeface="Open Sans SemiBold"/>
            </a:endParaRPr>
          </a:p>
          <a:p>
            <a:pPr indent="0" lvl="0" marL="0" rtl="0" algn="l">
              <a:spcBef>
                <a:spcPts val="0"/>
              </a:spcBef>
              <a:spcAft>
                <a:spcPts val="0"/>
              </a:spcAft>
              <a:buNone/>
            </a:pPr>
            <a:r>
              <a:t/>
            </a:r>
            <a:endParaRPr>
              <a:solidFill>
                <a:schemeClr val="lt1"/>
              </a:solidFill>
              <a:latin typeface="Open Sans SemiBold"/>
              <a:ea typeface="Open Sans SemiBold"/>
              <a:cs typeface="Open Sans SemiBold"/>
              <a:sym typeface="Open Sans SemiBold"/>
            </a:endParaRPr>
          </a:p>
        </p:txBody>
      </p:sp>
      <p:sp>
        <p:nvSpPr>
          <p:cNvPr id="73" name="Google Shape;73;p15"/>
          <p:cNvSpPr txBox="1"/>
          <p:nvPr>
            <p:ph idx="1" type="body"/>
          </p:nvPr>
        </p:nvSpPr>
        <p:spPr>
          <a:xfrm>
            <a:off x="378125" y="4642125"/>
            <a:ext cx="8520600" cy="394800"/>
          </a:xfrm>
          <a:prstGeom prst="rect">
            <a:avLst/>
          </a:prstGeom>
        </p:spPr>
        <p:txBody>
          <a:bodyPr anchorCtr="0" anchor="ctr" bIns="91425" lIns="91425" spcFirstLastPara="1" rIns="91425" wrap="square" tIns="91425">
            <a:normAutofit/>
          </a:bodyPr>
          <a:lstStyle/>
          <a:p>
            <a:pPr indent="0" lvl="0" marL="0" rtl="0" algn="l">
              <a:lnSpc>
                <a:spcPct val="110000"/>
              </a:lnSpc>
              <a:spcBef>
                <a:spcPts val="0"/>
              </a:spcBef>
              <a:spcAft>
                <a:spcPts val="0"/>
              </a:spcAft>
              <a:buSzPts val="1018"/>
              <a:buNone/>
            </a:pPr>
            <a:r>
              <a:rPr lang="en" sz="1165">
                <a:solidFill>
                  <a:schemeClr val="lt1"/>
                </a:solidFill>
                <a:latin typeface="Open Sans"/>
                <a:ea typeface="Open Sans"/>
                <a:cs typeface="Open Sans"/>
                <a:sym typeface="Open Sans"/>
              </a:rPr>
              <a:t>Para ver todos los elementos disponibles visita: </a:t>
            </a:r>
            <a:r>
              <a:rPr lang="en" sz="1165" u="sng">
                <a:solidFill>
                  <a:srgbClr val="FFE599"/>
                </a:solidFill>
                <a:latin typeface="Open Sans"/>
                <a:ea typeface="Open Sans"/>
                <a:cs typeface="Open Sans"/>
                <a:sym typeface="Open Sans"/>
                <a:hlinkClick r:id="rId3">
                  <a:extLst>
                    <a:ext uri="{A12FA001-AC4F-418D-AE19-62706E023703}">
                      <ahyp:hlinkClr val="tx"/>
                    </a:ext>
                  </a:extLst>
                </a:hlinkClick>
              </a:rPr>
              <a:t>https://www.w3schools.com/html/html_elements.asp</a:t>
            </a:r>
            <a:endParaRPr sz="1165">
              <a:solidFill>
                <a:srgbClr val="FFE599"/>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0" y="-25"/>
            <a:ext cx="9144000" cy="5143500"/>
          </a:xfrm>
          <a:prstGeom prst="rect">
            <a:avLst/>
          </a:prstGeom>
          <a:solidFill>
            <a:srgbClr val="21B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9" name="Google Shape;79;p16"/>
          <p:cNvGraphicFramePr/>
          <p:nvPr/>
        </p:nvGraphicFramePr>
        <p:xfrm>
          <a:off x="449575" y="1017725"/>
          <a:ext cx="3000000" cy="3000000"/>
        </p:xfrm>
        <a:graphic>
          <a:graphicData uri="http://schemas.openxmlformats.org/drawingml/2006/table">
            <a:tbl>
              <a:tblPr>
                <a:noFill/>
                <a:tableStyleId>{8886B92A-822A-4C6E-9C94-8BBB27EAC62C}</a:tableStyleId>
              </a:tblPr>
              <a:tblGrid>
                <a:gridCol w="1068350"/>
                <a:gridCol w="7105075"/>
              </a:tblGrid>
              <a:tr h="381000">
                <a:tc>
                  <a:txBody>
                    <a:bodyPr/>
                    <a:lstStyle/>
                    <a:p>
                      <a:pPr indent="0" lvl="0" marL="0" rtl="0" algn="l">
                        <a:spcBef>
                          <a:spcPts val="0"/>
                        </a:spcBef>
                        <a:spcAft>
                          <a:spcPts val="0"/>
                        </a:spcAft>
                        <a:buNone/>
                      </a:pPr>
                      <a:r>
                        <a:rPr b="1" lang="en" sz="1100">
                          <a:solidFill>
                            <a:srgbClr val="21BDCF"/>
                          </a:solidFill>
                          <a:latin typeface="Open Sans"/>
                          <a:ea typeface="Open Sans"/>
                          <a:cs typeface="Open Sans"/>
                          <a:sym typeface="Open Sans"/>
                        </a:rPr>
                        <a:t>Elemento</a:t>
                      </a:r>
                      <a:endParaRPr b="1" sz="1100">
                        <a:solidFill>
                          <a:srgbClr val="21BDCF"/>
                        </a:solidFill>
                        <a:latin typeface="Open Sans"/>
                        <a:ea typeface="Open Sans"/>
                        <a:cs typeface="Open Sans"/>
                        <a:sym typeface="Open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808597"/>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9D59B"/>
                          </a:solidFill>
                          <a:latin typeface="Open Sans"/>
                          <a:ea typeface="Open Sans"/>
                          <a:cs typeface="Open Sans"/>
                          <a:sym typeface="Open Sans"/>
                        </a:rPr>
                        <a:t>Descripción</a:t>
                      </a:r>
                      <a:endParaRPr b="1" sz="1100">
                        <a:solidFill>
                          <a:srgbClr val="79D59B"/>
                        </a:solidFill>
                        <a:latin typeface="Open Sans"/>
                        <a:ea typeface="Open Sans"/>
                        <a:cs typeface="Open Sans"/>
                        <a:sym typeface="Open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808597"/>
                      </a:solidFill>
                      <a:prstDash val="solid"/>
                      <a:round/>
                      <a:headEnd len="sm" w="sm" type="none"/>
                      <a:tailEnd len="sm" w="sm" type="none"/>
                    </a:lnB>
                    <a:solidFill>
                      <a:srgbClr val="29304F"/>
                    </a:solidFill>
                  </a:tcPr>
                </a:tc>
              </a:tr>
              <a:tr h="5181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&lt;div&gt;</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Es un contenedor genérico, es muy usado para dar una mejor estructura al contenido de la página. Por ejemplo. Si se tiene un conjunto de párrafos que están relacionados, se podría utilizar un elemento div para agruparlos y dar un estilo particular. </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r>
              <a:tr h="5181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&lt;span&gt;</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0"/>
                        </a:spcAft>
                        <a:buNone/>
                      </a:pPr>
                      <a:r>
                        <a:rPr lang="en" sz="1100">
                          <a:solidFill>
                            <a:srgbClr val="808597"/>
                          </a:solidFill>
                          <a:latin typeface="Open Sans"/>
                          <a:ea typeface="Open Sans"/>
                          <a:cs typeface="Open Sans"/>
                          <a:sym typeface="Open Sans"/>
                        </a:rPr>
                        <a:t>Es similar al elemento div, aunque es un elemento de tipo </a:t>
                      </a:r>
                      <a:r>
                        <a:rPr i="1" lang="en" sz="1100">
                          <a:solidFill>
                            <a:srgbClr val="808597"/>
                          </a:solidFill>
                          <a:latin typeface="Open Sans"/>
                          <a:ea typeface="Open Sans"/>
                          <a:cs typeface="Open Sans"/>
                          <a:sym typeface="Open Sans"/>
                        </a:rPr>
                        <a:t>inline</a:t>
                      </a:r>
                      <a:r>
                        <a:rPr lang="en" sz="1100">
                          <a:solidFill>
                            <a:srgbClr val="808597"/>
                          </a:solidFill>
                          <a:latin typeface="Open Sans"/>
                          <a:ea typeface="Open Sans"/>
                          <a:cs typeface="Open Sans"/>
                          <a:sym typeface="Open Sans"/>
                        </a:rPr>
                        <a:t>. Usualmente se añade una clase o id al atributo que permite dar un estilo. Un buscador puede encontrar información potencial que el programador </a:t>
                      </a:r>
                      <a:r>
                        <a:rPr lang="en" sz="1100">
                          <a:solidFill>
                            <a:srgbClr val="808597"/>
                          </a:solidFill>
                          <a:latin typeface="Open Sans"/>
                          <a:ea typeface="Open Sans"/>
                          <a:cs typeface="Open Sans"/>
                          <a:sym typeface="Open Sans"/>
                        </a:rPr>
                        <a:t>provea</a:t>
                      </a:r>
                      <a:r>
                        <a:rPr lang="en" sz="1100">
                          <a:solidFill>
                            <a:srgbClr val="808597"/>
                          </a:solidFill>
                          <a:latin typeface="Open Sans"/>
                          <a:ea typeface="Open Sans"/>
                          <a:cs typeface="Open Sans"/>
                          <a:sym typeface="Open Sans"/>
                        </a:rPr>
                        <a:t> para identificar elementos significativos en la página.</a:t>
                      </a:r>
                      <a:endParaRPr sz="1100">
                        <a:solidFill>
                          <a:srgbClr val="808597"/>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sz="1100">
                        <a:solidFill>
                          <a:srgbClr val="808597"/>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r>
            </a:tbl>
          </a:graphicData>
        </a:graphic>
      </p:graphicFrame>
      <p:sp>
        <p:nvSpPr>
          <p:cNvPr id="80" name="Google Shape;80;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1" name="Google Shape;81;p16"/>
          <p:cNvSpPr txBox="1"/>
          <p:nvPr>
            <p:ph idx="4294967295" type="title"/>
          </p:nvPr>
        </p:nvSpPr>
        <p:spPr>
          <a:xfrm>
            <a:off x="432592" y="188982"/>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latin typeface="Open Sans SemiBold"/>
                <a:ea typeface="Open Sans SemiBold"/>
                <a:cs typeface="Open Sans SemiBold"/>
                <a:sym typeface="Open Sans SemiBold"/>
              </a:rPr>
              <a:t>Etiquetas (o elementos) más utilizadas</a:t>
            </a:r>
            <a:endParaRPr>
              <a:solidFill>
                <a:schemeClr val="lt1"/>
              </a:solidFill>
              <a:latin typeface="Open Sans SemiBold"/>
              <a:ea typeface="Open Sans SemiBold"/>
              <a:cs typeface="Open Sans SemiBold"/>
              <a:sym typeface="Open Sans SemiBold"/>
            </a:endParaRPr>
          </a:p>
          <a:p>
            <a:pPr indent="0" lvl="0" marL="0" rtl="0" algn="l">
              <a:spcBef>
                <a:spcPts val="0"/>
              </a:spcBef>
              <a:spcAft>
                <a:spcPts val="0"/>
              </a:spcAft>
              <a:buClr>
                <a:schemeClr val="dk1"/>
              </a:buClr>
              <a:buSzPct val="39285"/>
              <a:buFont typeface="Arial"/>
              <a:buNone/>
            </a:pPr>
            <a:r>
              <a:t/>
            </a:r>
            <a:endParaRPr>
              <a:solidFill>
                <a:schemeClr val="lt1"/>
              </a:solidFill>
              <a:latin typeface="Open Sans SemiBold"/>
              <a:ea typeface="Open Sans SemiBold"/>
              <a:cs typeface="Open Sans SemiBold"/>
              <a:sym typeface="Open Sans SemiBold"/>
            </a:endParaRPr>
          </a:p>
          <a:p>
            <a:pPr indent="0" lvl="0" marL="0" rtl="0" algn="l">
              <a:spcBef>
                <a:spcPts val="0"/>
              </a:spcBef>
              <a:spcAft>
                <a:spcPts val="0"/>
              </a:spcAft>
              <a:buNone/>
            </a:pPr>
            <a:r>
              <a:t/>
            </a:r>
            <a:endParaRPr>
              <a:solidFill>
                <a:schemeClr val="lt1"/>
              </a:solidFill>
              <a:latin typeface="Open Sans SemiBold"/>
              <a:ea typeface="Open Sans SemiBold"/>
              <a:cs typeface="Open Sans SemiBold"/>
              <a:sym typeface="Open Sans SemiBold"/>
            </a:endParaRPr>
          </a:p>
        </p:txBody>
      </p:sp>
      <p:sp>
        <p:nvSpPr>
          <p:cNvPr id="82" name="Google Shape;82;p16"/>
          <p:cNvSpPr txBox="1"/>
          <p:nvPr>
            <p:ph idx="1" type="body"/>
          </p:nvPr>
        </p:nvSpPr>
        <p:spPr>
          <a:xfrm>
            <a:off x="378125" y="4642125"/>
            <a:ext cx="8520600" cy="394800"/>
          </a:xfrm>
          <a:prstGeom prst="rect">
            <a:avLst/>
          </a:prstGeom>
        </p:spPr>
        <p:txBody>
          <a:bodyPr anchorCtr="0" anchor="ctr" bIns="91425" lIns="91425" spcFirstLastPara="1" rIns="91425" wrap="square" tIns="91425">
            <a:normAutofit/>
          </a:bodyPr>
          <a:lstStyle/>
          <a:p>
            <a:pPr indent="0" lvl="0" marL="0" rtl="0" algn="l">
              <a:lnSpc>
                <a:spcPct val="110000"/>
              </a:lnSpc>
              <a:spcBef>
                <a:spcPts val="0"/>
              </a:spcBef>
              <a:spcAft>
                <a:spcPts val="0"/>
              </a:spcAft>
              <a:buSzPts val="1018"/>
              <a:buNone/>
            </a:pPr>
            <a:r>
              <a:rPr lang="en" sz="1165">
                <a:solidFill>
                  <a:schemeClr val="lt1"/>
                </a:solidFill>
                <a:latin typeface="Open Sans"/>
                <a:ea typeface="Open Sans"/>
                <a:cs typeface="Open Sans"/>
                <a:sym typeface="Open Sans"/>
              </a:rPr>
              <a:t>Para ver todos los elementos disponibles visita: </a:t>
            </a:r>
            <a:r>
              <a:rPr lang="en" sz="1165" u="sng">
                <a:solidFill>
                  <a:srgbClr val="FFE599"/>
                </a:solidFill>
                <a:latin typeface="Open Sans"/>
                <a:ea typeface="Open Sans"/>
                <a:cs typeface="Open Sans"/>
                <a:sym typeface="Open Sans"/>
                <a:hlinkClick r:id="rId3">
                  <a:extLst>
                    <a:ext uri="{A12FA001-AC4F-418D-AE19-62706E023703}">
                      <ahyp:hlinkClr val="tx"/>
                    </a:ext>
                  </a:extLst>
                </a:hlinkClick>
              </a:rPr>
              <a:t>https://www.w3schools.com/html/html_elements.asp</a:t>
            </a:r>
            <a:endParaRPr sz="1165">
              <a:solidFill>
                <a:srgbClr val="FFE599"/>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0" y="-25"/>
            <a:ext cx="9144000" cy="5143500"/>
          </a:xfrm>
          <a:prstGeom prst="rect">
            <a:avLst/>
          </a:prstGeom>
          <a:solidFill>
            <a:srgbClr val="777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8" name="Google Shape;88;p17"/>
          <p:cNvGraphicFramePr/>
          <p:nvPr/>
        </p:nvGraphicFramePr>
        <p:xfrm>
          <a:off x="449575" y="941525"/>
          <a:ext cx="3000000" cy="3000000"/>
        </p:xfrm>
        <a:graphic>
          <a:graphicData uri="http://schemas.openxmlformats.org/drawingml/2006/table">
            <a:tbl>
              <a:tblPr>
                <a:noFill/>
                <a:tableStyleId>{8886B92A-822A-4C6E-9C94-8BBB27EAC62C}</a:tableStyleId>
              </a:tblPr>
              <a:tblGrid>
                <a:gridCol w="874575"/>
                <a:gridCol w="4052600"/>
                <a:gridCol w="3308125"/>
              </a:tblGrid>
              <a:tr h="388475">
                <a:tc>
                  <a:txBody>
                    <a:bodyPr/>
                    <a:lstStyle/>
                    <a:p>
                      <a:pPr indent="0" lvl="0" marL="0" rtl="0" algn="l">
                        <a:spcBef>
                          <a:spcPts val="0"/>
                        </a:spcBef>
                        <a:spcAft>
                          <a:spcPts val="0"/>
                        </a:spcAft>
                        <a:buNone/>
                      </a:pPr>
                      <a:r>
                        <a:rPr b="1" lang="en" sz="1100">
                          <a:solidFill>
                            <a:srgbClr val="21BDCF"/>
                          </a:solidFill>
                          <a:latin typeface="Open Sans"/>
                          <a:ea typeface="Open Sans"/>
                          <a:cs typeface="Open Sans"/>
                          <a:sym typeface="Open Sans"/>
                        </a:rPr>
                        <a:t>Atributo</a:t>
                      </a:r>
                      <a:endParaRPr b="1" sz="1100">
                        <a:solidFill>
                          <a:srgbClr val="21BDCF"/>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9D59B"/>
                          </a:solidFill>
                          <a:latin typeface="Open Sans"/>
                          <a:ea typeface="Open Sans"/>
                          <a:cs typeface="Open Sans"/>
                          <a:sym typeface="Open Sans"/>
                        </a:rPr>
                        <a:t>Descripción</a:t>
                      </a:r>
                      <a:endParaRPr b="1" sz="1100">
                        <a:solidFill>
                          <a:srgbClr val="79D59B"/>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771CC"/>
                          </a:solidFill>
                          <a:latin typeface="Open Sans"/>
                          <a:ea typeface="Open Sans"/>
                          <a:cs typeface="Open Sans"/>
                          <a:sym typeface="Open Sans"/>
                        </a:rPr>
                        <a:t>Ejemplo</a:t>
                      </a:r>
                      <a:endParaRPr b="1" sz="1100">
                        <a:solidFill>
                          <a:srgbClr val="7771CC"/>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304F"/>
                    </a:solidFill>
                  </a:tcPr>
                </a:tc>
              </a:tr>
              <a:tr h="11872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accesskey</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Permite crear atajos (accesos rápidos) en el elementos activado. Estos atajos </a:t>
                      </a:r>
                      <a:r>
                        <a:rPr lang="en" sz="1100">
                          <a:solidFill>
                            <a:srgbClr val="808597"/>
                          </a:solidFill>
                          <a:latin typeface="Open Sans"/>
                          <a:ea typeface="Open Sans"/>
                          <a:cs typeface="Open Sans"/>
                          <a:sym typeface="Open Sans"/>
                        </a:rPr>
                        <a:t>varian</a:t>
                      </a:r>
                      <a:r>
                        <a:rPr lang="en" sz="1100">
                          <a:solidFill>
                            <a:srgbClr val="808597"/>
                          </a:solidFill>
                          <a:latin typeface="Open Sans"/>
                          <a:ea typeface="Open Sans"/>
                          <a:cs typeface="Open Sans"/>
                          <a:sym typeface="Open Sans"/>
                        </a:rPr>
                        <a:t> dependiendo del navegador:</a:t>
                      </a:r>
                      <a:endParaRPr sz="1100">
                        <a:solidFill>
                          <a:srgbClr val="808597"/>
                        </a:solidFill>
                        <a:latin typeface="Open Sans"/>
                        <a:ea typeface="Open Sans"/>
                        <a:cs typeface="Open Sans"/>
                        <a:sym typeface="Open Sans"/>
                      </a:endParaRPr>
                    </a:p>
                    <a:p>
                      <a:pPr indent="-298450" lvl="0" marL="457200" rtl="0" algn="l">
                        <a:lnSpc>
                          <a:spcPct val="115000"/>
                        </a:lnSpc>
                        <a:spcBef>
                          <a:spcPts val="1200"/>
                        </a:spcBef>
                        <a:spcAft>
                          <a:spcPts val="0"/>
                        </a:spcAft>
                        <a:buClr>
                          <a:srgbClr val="808597"/>
                        </a:buClr>
                        <a:buSzPts val="1100"/>
                        <a:buFont typeface="Open Sans"/>
                        <a:buChar char="●"/>
                      </a:pPr>
                      <a:r>
                        <a:rPr lang="en" sz="1100">
                          <a:solidFill>
                            <a:srgbClr val="808597"/>
                          </a:solidFill>
                          <a:latin typeface="Open Sans"/>
                          <a:ea typeface="Open Sans"/>
                          <a:cs typeface="Open Sans"/>
                          <a:sym typeface="Open Sans"/>
                        </a:rPr>
                        <a:t>IE, Chrome, Safari, Opera 15+: [ALT] + </a:t>
                      </a:r>
                      <a:r>
                        <a:rPr i="1" lang="en" sz="1100">
                          <a:solidFill>
                            <a:srgbClr val="808597"/>
                          </a:solidFill>
                          <a:latin typeface="Open Sans"/>
                          <a:ea typeface="Open Sans"/>
                          <a:cs typeface="Open Sans"/>
                          <a:sym typeface="Open Sans"/>
                        </a:rPr>
                        <a:t>accesskey</a:t>
                      </a:r>
                      <a:endParaRPr i="1" sz="1100">
                        <a:solidFill>
                          <a:srgbClr val="808597"/>
                        </a:solidFill>
                        <a:latin typeface="Open Sans"/>
                        <a:ea typeface="Open Sans"/>
                        <a:cs typeface="Open Sans"/>
                        <a:sym typeface="Open Sans"/>
                      </a:endParaRPr>
                    </a:p>
                    <a:p>
                      <a:pPr indent="-298450" lvl="0" marL="457200" rtl="0" algn="l">
                        <a:lnSpc>
                          <a:spcPct val="115000"/>
                        </a:lnSpc>
                        <a:spcBef>
                          <a:spcPts val="0"/>
                        </a:spcBef>
                        <a:spcAft>
                          <a:spcPts val="0"/>
                        </a:spcAft>
                        <a:buClr>
                          <a:srgbClr val="808597"/>
                        </a:buClr>
                        <a:buSzPts val="1100"/>
                        <a:buFont typeface="Open Sans"/>
                        <a:buChar char="●"/>
                      </a:pPr>
                      <a:r>
                        <a:rPr lang="en" sz="1100">
                          <a:solidFill>
                            <a:srgbClr val="808597"/>
                          </a:solidFill>
                          <a:latin typeface="Open Sans"/>
                          <a:ea typeface="Open Sans"/>
                          <a:cs typeface="Open Sans"/>
                          <a:sym typeface="Open Sans"/>
                        </a:rPr>
                        <a:t>Opera prior version 15: [SHIFT] [ESC] + </a:t>
                      </a:r>
                      <a:r>
                        <a:rPr i="1" lang="en" sz="1100">
                          <a:solidFill>
                            <a:srgbClr val="808597"/>
                          </a:solidFill>
                          <a:latin typeface="Open Sans"/>
                          <a:ea typeface="Open Sans"/>
                          <a:cs typeface="Open Sans"/>
                          <a:sym typeface="Open Sans"/>
                        </a:rPr>
                        <a:t>accesskey</a:t>
                      </a:r>
                      <a:endParaRPr i="1" sz="1100">
                        <a:solidFill>
                          <a:srgbClr val="808597"/>
                        </a:solidFill>
                        <a:latin typeface="Open Sans"/>
                        <a:ea typeface="Open Sans"/>
                        <a:cs typeface="Open Sans"/>
                        <a:sym typeface="Open Sans"/>
                      </a:endParaRPr>
                    </a:p>
                    <a:p>
                      <a:pPr indent="-298450" lvl="0" marL="457200" rtl="0" algn="l">
                        <a:lnSpc>
                          <a:spcPct val="115000"/>
                        </a:lnSpc>
                        <a:spcBef>
                          <a:spcPts val="0"/>
                        </a:spcBef>
                        <a:spcAft>
                          <a:spcPts val="0"/>
                        </a:spcAft>
                        <a:buClr>
                          <a:srgbClr val="808597"/>
                        </a:buClr>
                        <a:buSzPts val="1100"/>
                        <a:buFont typeface="Open Sans"/>
                        <a:buChar char="●"/>
                      </a:pPr>
                      <a:r>
                        <a:rPr lang="en" sz="1100">
                          <a:solidFill>
                            <a:srgbClr val="808597"/>
                          </a:solidFill>
                          <a:latin typeface="Open Sans"/>
                          <a:ea typeface="Open Sans"/>
                          <a:cs typeface="Open Sans"/>
                          <a:sym typeface="Open Sans"/>
                        </a:rPr>
                        <a:t>Firefox: [ALT] [SHIFT] + </a:t>
                      </a:r>
                      <a:r>
                        <a:rPr i="1" lang="en" sz="1100">
                          <a:solidFill>
                            <a:srgbClr val="808597"/>
                          </a:solidFill>
                          <a:latin typeface="Open Sans"/>
                          <a:ea typeface="Open Sans"/>
                          <a:cs typeface="Open Sans"/>
                          <a:sym typeface="Open Sans"/>
                        </a:rPr>
                        <a:t>accesskey</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a</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href</a:t>
                      </a:r>
                      <a:r>
                        <a:rPr lang="en" sz="1100">
                          <a:solidFill>
                            <a:srgbClr val="21BDCF"/>
                          </a:solidFill>
                          <a:latin typeface="Open Sans"/>
                          <a:ea typeface="Open Sans"/>
                          <a:cs typeface="Open Sans"/>
                          <a:sym typeface="Open Sans"/>
                        </a:rPr>
                        <a:t>="https://www.</a:t>
                      </a:r>
                      <a:r>
                        <a:rPr lang="en" sz="1100">
                          <a:solidFill>
                            <a:srgbClr val="21BDCF"/>
                          </a:solidFill>
                          <a:latin typeface="Open Sans"/>
                          <a:ea typeface="Open Sans"/>
                          <a:cs typeface="Open Sans"/>
                          <a:sym typeface="Open Sans"/>
                        </a:rPr>
                        <a:t>futureed.com</a:t>
                      </a:r>
                      <a:r>
                        <a:rPr lang="en" sz="1100">
                          <a:solidFill>
                            <a:srgbClr val="21BDCF"/>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accesskey</a:t>
                      </a:r>
                      <a:r>
                        <a:rPr lang="en" sz="1100">
                          <a:solidFill>
                            <a:srgbClr val="21BDCF"/>
                          </a:solidFill>
                          <a:latin typeface="Open Sans"/>
                          <a:ea typeface="Open Sans"/>
                          <a:cs typeface="Open Sans"/>
                          <a:sym typeface="Open Sans"/>
                        </a:rPr>
                        <a:t>="f"&gt;</a:t>
                      </a:r>
                      <a:r>
                        <a:rPr lang="en" sz="1100">
                          <a:solidFill>
                            <a:srgbClr val="808597"/>
                          </a:solidFill>
                          <a:latin typeface="Open Sans"/>
                          <a:ea typeface="Open Sans"/>
                          <a:cs typeface="Open Sans"/>
                          <a:sym typeface="Open Sans"/>
                        </a:rPr>
                        <a:t>FutureED</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/a</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a</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href</a:t>
                      </a:r>
                      <a:r>
                        <a:rPr lang="en" sz="1100">
                          <a:solidFill>
                            <a:srgbClr val="21BDCF"/>
                          </a:solidFill>
                          <a:latin typeface="Open Sans"/>
                          <a:ea typeface="Open Sans"/>
                          <a:cs typeface="Open Sans"/>
                          <a:sym typeface="Open Sans"/>
                        </a:rPr>
                        <a:t>="https://business.futureed.com"</a:t>
                      </a:r>
                      <a:r>
                        <a:rPr lang="en" sz="1100">
                          <a:solidFill>
                            <a:srgbClr val="0000CD"/>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accesskey</a:t>
                      </a:r>
                      <a:r>
                        <a:rPr lang="en" sz="1100">
                          <a:solidFill>
                            <a:srgbClr val="21BDCF"/>
                          </a:solidFill>
                          <a:latin typeface="Open Sans"/>
                          <a:ea typeface="Open Sans"/>
                          <a:cs typeface="Open Sans"/>
                          <a:sym typeface="Open Sans"/>
                        </a:rPr>
                        <a:t>="b"&gt;</a:t>
                      </a:r>
                      <a:r>
                        <a:rPr lang="en" sz="1100">
                          <a:solidFill>
                            <a:srgbClr val="808597"/>
                          </a:solidFill>
                          <a:latin typeface="Open Sans"/>
                          <a:ea typeface="Open Sans"/>
                          <a:cs typeface="Open Sans"/>
                          <a:sym typeface="Open Sans"/>
                        </a:rPr>
                        <a:t>FED Business</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/a</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62537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class</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Especificar una o más nombres de clases para un elemento. Está relacionado con las hojas de estilo, que veremos en el módulo 2.</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style</a:t>
                      </a:r>
                      <a:r>
                        <a:rPr lang="en" sz="1100">
                          <a:solidFill>
                            <a:srgbClr val="21BDCF"/>
                          </a:solidFill>
                          <a:latin typeface="Open Sans"/>
                          <a:ea typeface="Open Sans"/>
                          <a:cs typeface="Open Sans"/>
                          <a:sym typeface="Open Sans"/>
                        </a:rPr>
                        <a:t>&gt;</a:t>
                      </a:r>
                      <a:r>
                        <a:rPr lang="en" sz="1100">
                          <a:solidFill>
                            <a:srgbClr val="0000CD"/>
                          </a:solidFill>
                          <a:latin typeface="Open Sans"/>
                          <a:ea typeface="Open Sans"/>
                          <a:cs typeface="Open Sans"/>
                          <a:sym typeface="Open Sans"/>
                        </a:rPr>
                        <a:t>  </a:t>
                      </a:r>
                      <a:r>
                        <a:rPr lang="en" sz="1100">
                          <a:solidFill>
                            <a:srgbClr val="7771CC"/>
                          </a:solidFill>
                          <a:latin typeface="Open Sans"/>
                          <a:ea typeface="Open Sans"/>
                          <a:cs typeface="Open Sans"/>
                          <a:sym typeface="Open Sans"/>
                        </a:rPr>
                        <a:t>p</a:t>
                      </a:r>
                      <a:r>
                        <a:rPr lang="en" sz="1100">
                          <a:solidFill>
                            <a:srgbClr val="7771CC"/>
                          </a:solidFill>
                          <a:latin typeface="Open Sans"/>
                          <a:ea typeface="Open Sans"/>
                          <a:cs typeface="Open Sans"/>
                          <a:sym typeface="Open Sans"/>
                        </a:rPr>
                        <a:t>.importante</a:t>
                      </a:r>
                      <a:r>
                        <a:rPr lang="en" sz="1100">
                          <a:solidFill>
                            <a:srgbClr val="A52A2A"/>
                          </a:solidFill>
                          <a:latin typeface="Open Sans"/>
                          <a:ea typeface="Open Sans"/>
                          <a:cs typeface="Open Sans"/>
                          <a:sym typeface="Open Sans"/>
                        </a:rPr>
                        <a:t> </a:t>
                      </a:r>
                      <a:r>
                        <a:rPr lang="en" sz="1100">
                          <a:solidFill>
                            <a:srgbClr val="808597"/>
                          </a:solidFill>
                          <a:latin typeface="Open Sans"/>
                          <a:ea typeface="Open Sans"/>
                          <a:cs typeface="Open Sans"/>
                          <a:sym typeface="Open Sans"/>
                        </a:rPr>
                        <a:t>{</a:t>
                      </a:r>
                      <a:r>
                        <a:rPr lang="en" sz="1100">
                          <a:solidFill>
                            <a:schemeClr val="dk1"/>
                          </a:solidFill>
                          <a:latin typeface="Open Sans"/>
                          <a:ea typeface="Open Sans"/>
                          <a:cs typeface="Open Sans"/>
                          <a:sym typeface="Open Sans"/>
                        </a:rPr>
                        <a:t> </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color</a:t>
                      </a:r>
                      <a:r>
                        <a:rPr lang="en" sz="1100">
                          <a:solidFill>
                            <a:srgbClr val="21BDCF"/>
                          </a:solidFill>
                          <a:latin typeface="Open Sans"/>
                          <a:ea typeface="Open Sans"/>
                          <a:cs typeface="Open Sans"/>
                          <a:sym typeface="Open Sans"/>
                        </a:rPr>
                        <a:t>: yellow</a:t>
                      </a:r>
                      <a:r>
                        <a:rPr lang="en" sz="1100">
                          <a:solidFill>
                            <a:srgbClr val="808597"/>
                          </a:solidFill>
                          <a:latin typeface="Open Sans"/>
                          <a:ea typeface="Open Sans"/>
                          <a:cs typeface="Open Sans"/>
                          <a:sym typeface="Open Sans"/>
                        </a:rPr>
                        <a:t>;</a:t>
                      </a:r>
                      <a:r>
                        <a:rPr lang="en" sz="1100">
                          <a:solidFill>
                            <a:schemeClr val="dk1"/>
                          </a:solidFill>
                          <a:latin typeface="Open Sans"/>
                          <a:ea typeface="Open Sans"/>
                          <a:cs typeface="Open Sans"/>
                          <a:sym typeface="Open Sans"/>
                        </a:rPr>
                        <a:t>  </a:t>
                      </a:r>
                      <a:r>
                        <a:rPr lang="en" sz="1100">
                          <a:solidFill>
                            <a:srgbClr val="808597"/>
                          </a:solidFill>
                          <a:latin typeface="Open Sans"/>
                          <a:ea typeface="Open Sans"/>
                          <a:cs typeface="Open Sans"/>
                          <a:sym typeface="Open Sans"/>
                        </a:rPr>
                        <a:t>} &lt;</a:t>
                      </a:r>
                      <a:r>
                        <a:rPr lang="en" sz="1100">
                          <a:solidFill>
                            <a:srgbClr val="7771CC"/>
                          </a:solidFill>
                          <a:latin typeface="Open Sans"/>
                          <a:ea typeface="Open Sans"/>
                          <a:cs typeface="Open Sans"/>
                          <a:sym typeface="Open Sans"/>
                        </a:rPr>
                        <a:t>/style</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class</a:t>
                      </a:r>
                      <a:r>
                        <a:rPr lang="en" sz="1100">
                          <a:solidFill>
                            <a:srgbClr val="7771CC"/>
                          </a:solidFill>
                          <a:latin typeface="Open Sans"/>
                          <a:ea typeface="Open Sans"/>
                          <a:cs typeface="Open Sans"/>
                          <a:sym typeface="Open Sans"/>
                        </a:rPr>
                        <a:t>="importante"&gt;</a:t>
                      </a:r>
                      <a:r>
                        <a:rPr lang="en" sz="1100">
                          <a:solidFill>
                            <a:srgbClr val="808597"/>
                          </a:solidFill>
                          <a:latin typeface="Open Sans"/>
                          <a:ea typeface="Open Sans"/>
                          <a:cs typeface="Open Sans"/>
                          <a:sym typeface="Open Sans"/>
                        </a:rPr>
                        <a:t>Este es un párrafo importante. Favor de leer con cuidado.</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5868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contenteditable</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Permite que un elemento sea editable. Cuando no se utiliza, hereda el valor de su elemento padre.</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contenteditable</a:t>
                      </a:r>
                      <a:r>
                        <a:rPr lang="en" sz="1100">
                          <a:solidFill>
                            <a:srgbClr val="21BDCF"/>
                          </a:solidFill>
                          <a:latin typeface="Open Sans"/>
                          <a:ea typeface="Open Sans"/>
                          <a:cs typeface="Open Sans"/>
                          <a:sym typeface="Open Sans"/>
                        </a:rPr>
                        <a:t>="true"&gt;</a:t>
                      </a:r>
                      <a:r>
                        <a:rPr lang="en" sz="1100">
                          <a:solidFill>
                            <a:srgbClr val="808597"/>
                          </a:solidFill>
                          <a:latin typeface="Open Sans"/>
                          <a:ea typeface="Open Sans"/>
                          <a:cs typeface="Open Sans"/>
                          <a:sym typeface="Open Sans"/>
                        </a:rPr>
                        <a:t>Prueba editandome.</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5868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hidden</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Cuando un elemento tiene este elemento le indica que no debe mostrarse.</a:t>
                      </a:r>
                      <a:endParaRPr sz="1100">
                        <a:solidFill>
                          <a:srgbClr val="808597"/>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hidden</a:t>
                      </a:r>
                      <a:r>
                        <a:rPr lang="en" sz="1100">
                          <a:solidFill>
                            <a:srgbClr val="808597"/>
                          </a:solidFill>
                          <a:latin typeface="Open Sans"/>
                          <a:ea typeface="Open Sans"/>
                          <a:cs typeface="Open Sans"/>
                          <a:sym typeface="Open Sans"/>
                        </a:rPr>
                        <a:t>&gt;Soy un párrafo invisible.</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bl>
          </a:graphicData>
        </a:graphic>
      </p:graphicFrame>
      <p:sp>
        <p:nvSpPr>
          <p:cNvPr id="89" name="Google Shape;89;p17"/>
          <p:cNvSpPr txBox="1"/>
          <p:nvPr>
            <p:ph idx="4294967295"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Open Sans SemiBold"/>
                <a:ea typeface="Open Sans SemiBold"/>
                <a:cs typeface="Open Sans SemiBold"/>
                <a:sym typeface="Open Sans SemiBold"/>
              </a:rPr>
              <a:t>A</a:t>
            </a:r>
            <a:r>
              <a:rPr lang="en">
                <a:solidFill>
                  <a:schemeClr val="lt1"/>
                </a:solidFill>
                <a:latin typeface="Open Sans SemiBold"/>
                <a:ea typeface="Open Sans SemiBold"/>
                <a:cs typeface="Open Sans SemiBold"/>
                <a:sym typeface="Open Sans SemiBold"/>
              </a:rPr>
              <a:t>tributos permitidos en todos los elementos de HTML</a:t>
            </a:r>
            <a:endParaRPr>
              <a:solidFill>
                <a:schemeClr val="lt1"/>
              </a:solidFill>
              <a:latin typeface="Open Sans SemiBold"/>
              <a:ea typeface="Open Sans SemiBold"/>
              <a:cs typeface="Open Sans SemiBold"/>
              <a:sym typeface="Open Sans SemiBold"/>
            </a:endParaRPr>
          </a:p>
        </p:txBody>
      </p:sp>
      <p:sp>
        <p:nvSpPr>
          <p:cNvPr id="90" name="Google Shape;90;p17"/>
          <p:cNvSpPr txBox="1"/>
          <p:nvPr>
            <p:ph idx="1" type="body"/>
          </p:nvPr>
        </p:nvSpPr>
        <p:spPr>
          <a:xfrm>
            <a:off x="378125" y="4642125"/>
            <a:ext cx="8520600" cy="394800"/>
          </a:xfrm>
          <a:prstGeom prst="rect">
            <a:avLst/>
          </a:prstGeom>
        </p:spPr>
        <p:txBody>
          <a:bodyPr anchorCtr="0" anchor="ctr" bIns="91425" lIns="91425" spcFirstLastPara="1" rIns="91425" wrap="square" tIns="91425">
            <a:normAutofit/>
          </a:bodyPr>
          <a:lstStyle/>
          <a:p>
            <a:pPr indent="0" lvl="0" marL="0" rtl="0" algn="l">
              <a:lnSpc>
                <a:spcPct val="110000"/>
              </a:lnSpc>
              <a:spcBef>
                <a:spcPts val="0"/>
              </a:spcBef>
              <a:spcAft>
                <a:spcPts val="0"/>
              </a:spcAft>
              <a:buSzPts val="1018"/>
              <a:buNone/>
            </a:pPr>
            <a:r>
              <a:rPr lang="en" sz="1165">
                <a:solidFill>
                  <a:schemeClr val="lt1"/>
                </a:solidFill>
                <a:latin typeface="Open Sans"/>
                <a:ea typeface="Open Sans"/>
                <a:cs typeface="Open Sans"/>
                <a:sym typeface="Open Sans"/>
              </a:rPr>
              <a:t>Para ver todos los elementos disponibles visita: </a:t>
            </a:r>
            <a:r>
              <a:rPr lang="en" sz="1165" u="sng">
                <a:solidFill>
                  <a:srgbClr val="FFE599"/>
                </a:solidFill>
                <a:latin typeface="Open Sans"/>
                <a:ea typeface="Open Sans"/>
                <a:cs typeface="Open Sans"/>
                <a:sym typeface="Open Sans"/>
                <a:hlinkClick r:id="rId3">
                  <a:extLst>
                    <a:ext uri="{A12FA001-AC4F-418D-AE19-62706E023703}">
                      <ahyp:hlinkClr val="tx"/>
                    </a:ext>
                  </a:extLst>
                </a:hlinkClick>
              </a:rPr>
              <a:t>https://www.w3schools.com/html/html_elements.asp</a:t>
            </a:r>
            <a:endParaRPr sz="1165">
              <a:solidFill>
                <a:srgbClr val="FFE599"/>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0" y="-25"/>
            <a:ext cx="9144000" cy="5143500"/>
          </a:xfrm>
          <a:prstGeom prst="rect">
            <a:avLst/>
          </a:prstGeom>
          <a:solidFill>
            <a:srgbClr val="777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6" name="Google Shape;96;p18"/>
          <p:cNvGraphicFramePr/>
          <p:nvPr/>
        </p:nvGraphicFramePr>
        <p:xfrm>
          <a:off x="449575" y="828053"/>
          <a:ext cx="3000000" cy="3000000"/>
        </p:xfrm>
        <a:graphic>
          <a:graphicData uri="http://schemas.openxmlformats.org/drawingml/2006/table">
            <a:tbl>
              <a:tblPr>
                <a:noFill/>
                <a:tableStyleId>{8886B92A-822A-4C6E-9C94-8BBB27EAC62C}</a:tableStyleId>
              </a:tblPr>
              <a:tblGrid>
                <a:gridCol w="852725"/>
                <a:gridCol w="4054900"/>
                <a:gridCol w="3327675"/>
              </a:tblGrid>
              <a:tr h="400425">
                <a:tc>
                  <a:txBody>
                    <a:bodyPr/>
                    <a:lstStyle/>
                    <a:p>
                      <a:pPr indent="0" lvl="0" marL="0" rtl="0" algn="l">
                        <a:spcBef>
                          <a:spcPts val="0"/>
                        </a:spcBef>
                        <a:spcAft>
                          <a:spcPts val="0"/>
                        </a:spcAft>
                        <a:buNone/>
                      </a:pPr>
                      <a:r>
                        <a:rPr b="1" lang="en" sz="1100">
                          <a:solidFill>
                            <a:srgbClr val="21BDCF"/>
                          </a:solidFill>
                          <a:latin typeface="Open Sans"/>
                          <a:ea typeface="Open Sans"/>
                          <a:cs typeface="Open Sans"/>
                          <a:sym typeface="Open Sans"/>
                        </a:rPr>
                        <a:t>Atributo</a:t>
                      </a:r>
                      <a:endParaRPr b="1" sz="1100">
                        <a:solidFill>
                          <a:srgbClr val="21BDCF"/>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9D59B"/>
                          </a:solidFill>
                          <a:latin typeface="Open Sans"/>
                          <a:ea typeface="Open Sans"/>
                          <a:cs typeface="Open Sans"/>
                          <a:sym typeface="Open Sans"/>
                        </a:rPr>
                        <a:t>Descripción</a:t>
                      </a:r>
                      <a:endParaRPr b="1" sz="1100">
                        <a:solidFill>
                          <a:srgbClr val="79D59B"/>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771CC"/>
                          </a:solidFill>
                          <a:latin typeface="Open Sans"/>
                          <a:ea typeface="Open Sans"/>
                          <a:cs typeface="Open Sans"/>
                          <a:sym typeface="Open Sans"/>
                        </a:rPr>
                        <a:t>Ejemplo</a:t>
                      </a:r>
                      <a:endParaRPr b="1" sz="1100">
                        <a:solidFill>
                          <a:srgbClr val="7771CC"/>
                        </a:solidFill>
                        <a:latin typeface="Open Sans"/>
                        <a:ea typeface="Open Sans"/>
                        <a:cs typeface="Open Sans"/>
                        <a:sym typeface="Open Sans"/>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304F"/>
                    </a:solidFill>
                  </a:tcPr>
                </a:tc>
              </a:tr>
              <a:tr h="6290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id</a:t>
                      </a:r>
                      <a:endParaRPr sz="1100">
                        <a:solidFill>
                          <a:srgbClr val="808597"/>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Se le indica un id </a:t>
                      </a:r>
                      <a:r>
                        <a:rPr b="1" lang="en" sz="1100">
                          <a:solidFill>
                            <a:srgbClr val="808597"/>
                          </a:solidFill>
                          <a:latin typeface="Open Sans"/>
                          <a:ea typeface="Open Sans"/>
                          <a:cs typeface="Open Sans"/>
                          <a:sym typeface="Open Sans"/>
                        </a:rPr>
                        <a:t>único</a:t>
                      </a:r>
                      <a:r>
                        <a:rPr lang="en" sz="1100">
                          <a:solidFill>
                            <a:srgbClr val="808597"/>
                          </a:solidFill>
                          <a:latin typeface="Open Sans"/>
                          <a:ea typeface="Open Sans"/>
                          <a:cs typeface="Open Sans"/>
                          <a:sym typeface="Open Sans"/>
                        </a:rPr>
                        <a:t> a un elemento. Ningún otro elemento puede tener el mismo id. El id debe tener al menos un caracter y no tener espacios en blanco entre caracteres.</a:t>
                      </a:r>
                      <a:endParaRPr sz="1100">
                        <a:solidFill>
                          <a:srgbClr val="808597"/>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0000CD"/>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style</a:t>
                      </a:r>
                      <a:r>
                        <a:rPr lang="en" sz="1100">
                          <a:solidFill>
                            <a:srgbClr val="0000CD"/>
                          </a:solidFill>
                          <a:latin typeface="Open Sans"/>
                          <a:ea typeface="Open Sans"/>
                          <a:cs typeface="Open Sans"/>
                          <a:sym typeface="Open Sans"/>
                        </a:rPr>
                        <a:t>&gt; </a:t>
                      </a:r>
                      <a:r>
                        <a:rPr lang="en" sz="1100">
                          <a:solidFill>
                            <a:srgbClr val="7771CC"/>
                          </a:solidFill>
                          <a:latin typeface="Open Sans"/>
                          <a:ea typeface="Open Sans"/>
                          <a:cs typeface="Open Sans"/>
                          <a:sym typeface="Open Sans"/>
                        </a:rPr>
                        <a:t>#nombreCurso</a:t>
                      </a:r>
                      <a:r>
                        <a:rPr lang="en" sz="1100">
                          <a:solidFill>
                            <a:srgbClr val="A52A2A"/>
                          </a:solidFill>
                          <a:latin typeface="Open Sans"/>
                          <a:ea typeface="Open Sans"/>
                          <a:cs typeface="Open Sans"/>
                          <a:sym typeface="Open Sans"/>
                        </a:rPr>
                        <a:t> </a:t>
                      </a:r>
                      <a:r>
                        <a:rPr lang="en" sz="1100">
                          <a:solidFill>
                            <a:srgbClr val="808597"/>
                          </a:solidFill>
                          <a:latin typeface="Open Sans"/>
                          <a:ea typeface="Open Sans"/>
                          <a:cs typeface="Open Sans"/>
                          <a:sym typeface="Open Sans"/>
                        </a:rPr>
                        <a:t>{</a:t>
                      </a:r>
                      <a:r>
                        <a:rPr lang="en" sz="1100">
                          <a:solidFill>
                            <a:schemeClr val="dk1"/>
                          </a:solidFill>
                          <a:latin typeface="Open Sans"/>
                          <a:ea typeface="Open Sans"/>
                          <a:cs typeface="Open Sans"/>
                          <a:sym typeface="Open Sans"/>
                        </a:rPr>
                        <a:t> </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color</a:t>
                      </a:r>
                      <a:r>
                        <a:rPr lang="en" sz="1100">
                          <a:solidFill>
                            <a:srgbClr val="808597"/>
                          </a:solidFill>
                          <a:latin typeface="Open Sans"/>
                          <a:ea typeface="Open Sans"/>
                          <a:cs typeface="Open Sans"/>
                          <a:sym typeface="Open Sans"/>
                        </a:rPr>
                        <a:t>:</a:t>
                      </a:r>
                      <a:r>
                        <a:rPr lang="en" sz="1100">
                          <a:solidFill>
                            <a:srgbClr val="0000CD"/>
                          </a:solidFill>
                          <a:latin typeface="Open Sans"/>
                          <a:ea typeface="Open Sans"/>
                          <a:cs typeface="Open Sans"/>
                          <a:sym typeface="Open Sans"/>
                        </a:rPr>
                        <a:t> </a:t>
                      </a:r>
                      <a:r>
                        <a:rPr lang="en" sz="1100">
                          <a:solidFill>
                            <a:srgbClr val="21BDCF"/>
                          </a:solidFill>
                          <a:latin typeface="Open Sans"/>
                          <a:ea typeface="Open Sans"/>
                          <a:cs typeface="Open Sans"/>
                          <a:sym typeface="Open Sans"/>
                        </a:rPr>
                        <a:t>red</a:t>
                      </a:r>
                      <a:r>
                        <a:rPr lang="en" sz="1100">
                          <a:solidFill>
                            <a:srgbClr val="808597"/>
                          </a:solidFill>
                          <a:latin typeface="Open Sans"/>
                          <a:ea typeface="Open Sans"/>
                          <a:cs typeface="Open Sans"/>
                          <a:sym typeface="Open Sans"/>
                        </a:rPr>
                        <a:t>;</a:t>
                      </a:r>
                      <a:r>
                        <a:rPr lang="en" sz="1100">
                          <a:solidFill>
                            <a:schemeClr val="dk1"/>
                          </a:solidFill>
                          <a:latin typeface="Open Sans"/>
                          <a:ea typeface="Open Sans"/>
                          <a:cs typeface="Open Sans"/>
                          <a:sym typeface="Open Sans"/>
                        </a:rPr>
                        <a:t> </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 text-align</a:t>
                      </a:r>
                      <a:r>
                        <a:rPr lang="en" sz="1100">
                          <a:solidFill>
                            <a:srgbClr val="808597"/>
                          </a:solidFill>
                          <a:latin typeface="Open Sans"/>
                          <a:ea typeface="Open Sans"/>
                          <a:cs typeface="Open Sans"/>
                          <a:sym typeface="Open Sans"/>
                        </a:rPr>
                        <a:t>:</a:t>
                      </a:r>
                      <a:r>
                        <a:rPr lang="en" sz="1100">
                          <a:solidFill>
                            <a:srgbClr val="0000CD"/>
                          </a:solidFill>
                          <a:latin typeface="Open Sans"/>
                          <a:ea typeface="Open Sans"/>
                          <a:cs typeface="Open Sans"/>
                          <a:sym typeface="Open Sans"/>
                        </a:rPr>
                        <a:t> </a:t>
                      </a:r>
                      <a:r>
                        <a:rPr lang="en" sz="1100">
                          <a:solidFill>
                            <a:srgbClr val="21BDCF"/>
                          </a:solidFill>
                          <a:latin typeface="Open Sans"/>
                          <a:ea typeface="Open Sans"/>
                          <a:cs typeface="Open Sans"/>
                          <a:sym typeface="Open Sans"/>
                        </a:rPr>
                        <a:t>center;</a:t>
                      </a:r>
                      <a:r>
                        <a:rPr lang="en" sz="1100">
                          <a:solidFill>
                            <a:schemeClr val="dk1"/>
                          </a:solidFill>
                          <a:latin typeface="Open Sans"/>
                          <a:ea typeface="Open Sans"/>
                          <a:cs typeface="Open Sans"/>
                          <a:sym typeface="Open Sans"/>
                        </a:rPr>
                        <a:t> </a:t>
                      </a:r>
                      <a:r>
                        <a:rPr lang="en" sz="1100">
                          <a:solidFill>
                            <a:srgbClr val="808597"/>
                          </a:solidFill>
                          <a:latin typeface="Open Sans"/>
                          <a:ea typeface="Open Sans"/>
                          <a:cs typeface="Open Sans"/>
                          <a:sym typeface="Open Sans"/>
                        </a:rPr>
                        <a:t>}</a:t>
                      </a:r>
                      <a:r>
                        <a:rPr lang="en" sz="1100">
                          <a:solidFill>
                            <a:schemeClr val="dk1"/>
                          </a:solidFill>
                          <a:latin typeface="Open Sans"/>
                          <a:ea typeface="Open Sans"/>
                          <a:cs typeface="Open Sans"/>
                          <a:sym typeface="Open Sans"/>
                        </a:rPr>
                        <a:t> </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/style</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h1</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id</a:t>
                      </a:r>
                      <a:r>
                        <a:rPr lang="en" sz="1100">
                          <a:solidFill>
                            <a:srgbClr val="21BDCF"/>
                          </a:solidFill>
                          <a:latin typeface="Open Sans"/>
                          <a:ea typeface="Open Sans"/>
                          <a:cs typeface="Open Sans"/>
                          <a:sym typeface="Open Sans"/>
                        </a:rPr>
                        <a:t>="</a:t>
                      </a:r>
                      <a:r>
                        <a:rPr lang="en" sz="1100">
                          <a:solidFill>
                            <a:srgbClr val="7771CC"/>
                          </a:solidFill>
                          <a:latin typeface="Open Sans"/>
                          <a:ea typeface="Open Sans"/>
                          <a:cs typeface="Open Sans"/>
                          <a:sym typeface="Open Sans"/>
                        </a:rPr>
                        <a:t>nombreCurso</a:t>
                      </a:r>
                      <a:r>
                        <a:rPr lang="en" sz="1100">
                          <a:solidFill>
                            <a:srgbClr val="21BDCF"/>
                          </a:solidFill>
                          <a:latin typeface="Open Sans"/>
                          <a:ea typeface="Open Sans"/>
                          <a:cs typeface="Open Sans"/>
                          <a:sym typeface="Open Sans"/>
                        </a:rPr>
                        <a:t>"</a:t>
                      </a:r>
                      <a:r>
                        <a:rPr lang="en" sz="1100">
                          <a:solidFill>
                            <a:srgbClr val="21BDCF"/>
                          </a:solidFill>
                          <a:latin typeface="Open Sans"/>
                          <a:ea typeface="Open Sans"/>
                          <a:cs typeface="Open Sans"/>
                          <a:sym typeface="Open Sans"/>
                        </a:rPr>
                        <a:t>&gt;</a:t>
                      </a:r>
                      <a:r>
                        <a:rPr lang="en" sz="1100">
                          <a:solidFill>
                            <a:srgbClr val="808597"/>
                          </a:solidFill>
                          <a:latin typeface="Open Sans"/>
                          <a:ea typeface="Open Sans"/>
                          <a:cs typeface="Open Sans"/>
                          <a:sym typeface="Open Sans"/>
                        </a:rPr>
                        <a:t>Web Developer</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/h1</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60487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style</a:t>
                      </a:r>
                      <a:endParaRPr sz="1100">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Sirve para definir el estilo de </a:t>
                      </a:r>
                      <a:r>
                        <a:rPr b="1" lang="en" sz="1100">
                          <a:solidFill>
                            <a:srgbClr val="808597"/>
                          </a:solidFill>
                          <a:latin typeface="Open Sans"/>
                          <a:ea typeface="Open Sans"/>
                          <a:cs typeface="Open Sans"/>
                          <a:sym typeface="Open Sans"/>
                        </a:rPr>
                        <a:t>un</a:t>
                      </a:r>
                      <a:r>
                        <a:rPr lang="en" sz="1100">
                          <a:solidFill>
                            <a:srgbClr val="808597"/>
                          </a:solidFill>
                          <a:latin typeface="Open Sans"/>
                          <a:ea typeface="Open Sans"/>
                          <a:cs typeface="Open Sans"/>
                          <a:sym typeface="Open Sans"/>
                        </a:rPr>
                        <a:t> elemento. Si se desea repetir el mismo estilo, es mejor utilizar el atributo </a:t>
                      </a:r>
                      <a:r>
                        <a:rPr i="1" lang="en" sz="1100">
                          <a:solidFill>
                            <a:srgbClr val="808597"/>
                          </a:solidFill>
                          <a:latin typeface="Open Sans"/>
                          <a:ea typeface="Open Sans"/>
                          <a:cs typeface="Open Sans"/>
                          <a:sym typeface="Open Sans"/>
                        </a:rPr>
                        <a:t>class</a:t>
                      </a:r>
                      <a:r>
                        <a:rPr lang="en" sz="1100">
                          <a:solidFill>
                            <a:srgbClr val="808597"/>
                          </a:solidFill>
                          <a:latin typeface="Open Sans"/>
                          <a:ea typeface="Open Sans"/>
                          <a:cs typeface="Open Sans"/>
                          <a:sym typeface="Open Sans"/>
                        </a:rPr>
                        <a:t>.</a:t>
                      </a:r>
                      <a:endParaRPr sz="1100">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h1</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style</a:t>
                      </a:r>
                      <a:r>
                        <a:rPr lang="en" sz="1100">
                          <a:solidFill>
                            <a:srgbClr val="21BDCF"/>
                          </a:solidFill>
                          <a:latin typeface="Open Sans"/>
                          <a:ea typeface="Open Sans"/>
                          <a:cs typeface="Open Sans"/>
                          <a:sym typeface="Open Sans"/>
                        </a:rPr>
                        <a:t>="color:blue;text-align:center;"&gt;</a:t>
                      </a:r>
                      <a:r>
                        <a:rPr lang="en" sz="1100">
                          <a:solidFill>
                            <a:srgbClr val="808597"/>
                          </a:solidFill>
                          <a:latin typeface="Open Sans"/>
                          <a:ea typeface="Open Sans"/>
                          <a:cs typeface="Open Sans"/>
                          <a:sym typeface="Open Sans"/>
                        </a:rPr>
                        <a:t>This is a header</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/h1</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rPr lang="en" sz="1100">
                          <a:solidFill>
                            <a:srgbClr val="7771CC"/>
                          </a:solidFill>
                          <a:latin typeface="Open Sans"/>
                          <a:ea typeface="Open Sans"/>
                          <a:cs typeface="Open Sans"/>
                          <a:sym typeface="Open Sans"/>
                        </a:rPr>
                        <a:t>&lt;p</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style</a:t>
                      </a:r>
                      <a:r>
                        <a:rPr lang="en" sz="1100">
                          <a:solidFill>
                            <a:srgbClr val="21BDCF"/>
                          </a:solidFill>
                          <a:latin typeface="Open Sans"/>
                          <a:ea typeface="Open Sans"/>
                          <a:cs typeface="Open Sans"/>
                          <a:sym typeface="Open Sans"/>
                        </a:rPr>
                        <a:t>="color:green;"&gt;</a:t>
                      </a:r>
                      <a:r>
                        <a:rPr lang="en" sz="1100">
                          <a:solidFill>
                            <a:srgbClr val="808597"/>
                          </a:solidFill>
                          <a:latin typeface="Open Sans"/>
                          <a:ea typeface="Open Sans"/>
                          <a:cs typeface="Open Sans"/>
                          <a:sym typeface="Open Sans"/>
                        </a:rPr>
                        <a:t>This is a paragraph.</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21BDCF"/>
                          </a:solidFill>
                          <a:latin typeface="Open Sans"/>
                          <a:ea typeface="Open Sans"/>
                          <a:cs typeface="Open Sans"/>
                          <a:sym typeface="Open Sans"/>
                        </a:rPr>
                        <a:t>&gt;</a:t>
                      </a:r>
                      <a:endParaRPr>
                        <a:solidFill>
                          <a:srgbClr val="21BDCF"/>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60487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title</a:t>
                      </a:r>
                      <a:endParaRPr sz="1100">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Añade un texto extra en </a:t>
                      </a:r>
                      <a:r>
                        <a:rPr i="1" lang="en" sz="1100">
                          <a:solidFill>
                            <a:srgbClr val="808597"/>
                          </a:solidFill>
                          <a:latin typeface="Open Sans"/>
                          <a:ea typeface="Open Sans"/>
                          <a:cs typeface="Open Sans"/>
                          <a:sym typeface="Open Sans"/>
                        </a:rPr>
                        <a:t>tooltip </a:t>
                      </a:r>
                      <a:r>
                        <a:rPr lang="en" sz="1100">
                          <a:solidFill>
                            <a:srgbClr val="808597"/>
                          </a:solidFill>
                          <a:latin typeface="Open Sans"/>
                          <a:ea typeface="Open Sans"/>
                          <a:cs typeface="Open Sans"/>
                          <a:sym typeface="Open Sans"/>
                        </a:rPr>
                        <a:t>cuando el mouse se mueve sobre el elemento</a:t>
                      </a:r>
                      <a:endParaRPr>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21BDCF"/>
                          </a:solidFill>
                          <a:latin typeface="Open Sans"/>
                          <a:ea typeface="Open Sans"/>
                          <a:cs typeface="Open Sans"/>
                          <a:sym typeface="Open Sans"/>
                        </a:rPr>
                        <a:t>&gt;&lt;</a:t>
                      </a:r>
                      <a:r>
                        <a:rPr lang="en" sz="1100">
                          <a:solidFill>
                            <a:srgbClr val="7771CC"/>
                          </a:solidFill>
                          <a:latin typeface="Open Sans"/>
                          <a:ea typeface="Open Sans"/>
                          <a:cs typeface="Open Sans"/>
                          <a:sym typeface="Open Sans"/>
                        </a:rPr>
                        <a:t>abbr</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title</a:t>
                      </a:r>
                      <a:r>
                        <a:rPr lang="en" sz="1100">
                          <a:solidFill>
                            <a:srgbClr val="21BDCF"/>
                          </a:solidFill>
                          <a:latin typeface="Open Sans"/>
                          <a:ea typeface="Open Sans"/>
                          <a:cs typeface="Open Sans"/>
                          <a:sym typeface="Open Sans"/>
                        </a:rPr>
                        <a:t>="</a:t>
                      </a:r>
                      <a:r>
                        <a:rPr lang="en" sz="1100">
                          <a:solidFill>
                            <a:srgbClr val="21BDCF"/>
                          </a:solidFill>
                          <a:latin typeface="Open Sans"/>
                          <a:ea typeface="Open Sans"/>
                          <a:cs typeface="Open Sans"/>
                          <a:sym typeface="Open Sans"/>
                        </a:rPr>
                        <a:t>Aprende algo nuevo hoy</a:t>
                      </a:r>
                      <a:r>
                        <a:rPr lang="en" sz="1100">
                          <a:solidFill>
                            <a:srgbClr val="21BDCF"/>
                          </a:solidFill>
                          <a:latin typeface="Open Sans"/>
                          <a:ea typeface="Open Sans"/>
                          <a:cs typeface="Open Sans"/>
                          <a:sym typeface="Open Sans"/>
                        </a:rPr>
                        <a:t>"&gt;</a:t>
                      </a:r>
                      <a:r>
                        <a:rPr lang="en" sz="1100">
                          <a:solidFill>
                            <a:srgbClr val="808597"/>
                          </a:solidFill>
                          <a:latin typeface="Open Sans"/>
                          <a:ea typeface="Open Sans"/>
                          <a:cs typeface="Open Sans"/>
                          <a:sym typeface="Open Sans"/>
                        </a:rPr>
                        <a:t>FutureED</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/abbr</a:t>
                      </a:r>
                      <a:r>
                        <a:rPr lang="en" sz="1100">
                          <a:solidFill>
                            <a:srgbClr val="21BDCF"/>
                          </a:solidFill>
                          <a:latin typeface="Open Sans"/>
                          <a:ea typeface="Open Sans"/>
                          <a:cs typeface="Open Sans"/>
                          <a:sym typeface="Open Sans"/>
                        </a:rPr>
                        <a:t>&gt;</a:t>
                      </a:r>
                      <a:r>
                        <a:rPr lang="en" sz="1100">
                          <a:solidFill>
                            <a:schemeClr val="dk1"/>
                          </a:solidFill>
                          <a:latin typeface="Open Sans"/>
                          <a:ea typeface="Open Sans"/>
                          <a:cs typeface="Open Sans"/>
                          <a:sym typeface="Open Sans"/>
                        </a:rPr>
                        <a:t> </a:t>
                      </a:r>
                      <a:r>
                        <a:rPr lang="en" sz="1100">
                          <a:solidFill>
                            <a:srgbClr val="808597"/>
                          </a:solidFill>
                          <a:latin typeface="Open Sans"/>
                          <a:ea typeface="Open Sans"/>
                          <a:cs typeface="Open Sans"/>
                          <a:sym typeface="Open Sans"/>
                        </a:rPr>
                        <a:t>crea nuevas oportunidades.</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title</a:t>
                      </a:r>
                      <a:r>
                        <a:rPr lang="en" sz="1100">
                          <a:solidFill>
                            <a:srgbClr val="21BDCF"/>
                          </a:solidFill>
                          <a:latin typeface="Open Sans"/>
                          <a:ea typeface="Open Sans"/>
                          <a:cs typeface="Open Sans"/>
                          <a:sym typeface="Open Sans"/>
                        </a:rPr>
                        <a:t>="Encuentra casi lo que sea"&gt;</a:t>
                      </a:r>
                      <a:r>
                        <a:rPr lang="en" sz="1100">
                          <a:solidFill>
                            <a:srgbClr val="808597"/>
                          </a:solidFill>
                          <a:latin typeface="Open Sans"/>
                          <a:ea typeface="Open Sans"/>
                          <a:cs typeface="Open Sans"/>
                          <a:sym typeface="Open Sans"/>
                        </a:rPr>
                        <a:t>Google.com</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21BDCF"/>
                          </a:solidFill>
                          <a:latin typeface="Open Sans"/>
                          <a:ea typeface="Open Sans"/>
                          <a:cs typeface="Open Sans"/>
                          <a:sym typeface="Open Sans"/>
                        </a:rPr>
                        <a:t>&gt;</a:t>
                      </a:r>
                      <a:endParaRPr>
                        <a:solidFill>
                          <a:srgbClr val="21BDCF"/>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60487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draggable</a:t>
                      </a:r>
                      <a:endParaRPr sz="1100">
                        <a:solidFill>
                          <a:srgbClr val="808597"/>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Es un atributo utilizado cuando queremos que los elementos se puedan arrastrar y soltar (</a:t>
                      </a:r>
                      <a:r>
                        <a:rPr i="1" lang="en" sz="1100">
                          <a:solidFill>
                            <a:srgbClr val="808597"/>
                          </a:solidFill>
                          <a:latin typeface="Open Sans"/>
                          <a:ea typeface="Open Sans"/>
                          <a:cs typeface="Open Sans"/>
                          <a:sym typeface="Open Sans"/>
                        </a:rPr>
                        <a:t>drag and drop</a:t>
                      </a:r>
                      <a:r>
                        <a:rPr lang="en" sz="1100">
                          <a:solidFill>
                            <a:srgbClr val="808597"/>
                          </a:solidFill>
                          <a:latin typeface="Open Sans"/>
                          <a:ea typeface="Open Sans"/>
                          <a:cs typeface="Open Sans"/>
                          <a:sym typeface="Open Sans"/>
                        </a:rPr>
                        <a:t>). Para un ejemplo:</a:t>
                      </a:r>
                      <a:r>
                        <a:rPr lang="en" sz="1100">
                          <a:latin typeface="Open Sans"/>
                          <a:ea typeface="Open Sans"/>
                          <a:cs typeface="Open Sans"/>
                          <a:sym typeface="Open Sans"/>
                        </a:rPr>
                        <a:t> </a:t>
                      </a:r>
                      <a:r>
                        <a:rPr lang="en" sz="1100" u="sng">
                          <a:solidFill>
                            <a:srgbClr val="79D59B"/>
                          </a:solidFill>
                          <a:latin typeface="Open Sans"/>
                          <a:ea typeface="Open Sans"/>
                          <a:cs typeface="Open Sans"/>
                          <a:sym typeface="Open Sans"/>
                          <a:hlinkClick r:id="rId3">
                            <a:extLst>
                              <a:ext uri="{A12FA001-AC4F-418D-AE19-62706E023703}">
                                <ahyp:hlinkClr val="tx"/>
                              </a:ext>
                            </a:extLst>
                          </a:hlinkClick>
                        </a:rPr>
                        <a:t>https://www.w3schools.com/html/ html5_draganddrop.asp</a:t>
                      </a:r>
                      <a:endParaRPr sz="1100">
                        <a:solidFill>
                          <a:srgbClr val="79D59B"/>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draggable</a:t>
                      </a:r>
                      <a:r>
                        <a:rPr lang="en" sz="1100">
                          <a:solidFill>
                            <a:srgbClr val="21BDCF"/>
                          </a:solidFill>
                          <a:latin typeface="Open Sans"/>
                          <a:ea typeface="Open Sans"/>
                          <a:cs typeface="Open Sans"/>
                          <a:sym typeface="Open Sans"/>
                        </a:rPr>
                        <a:t>="true"&gt;</a:t>
                      </a:r>
                      <a:r>
                        <a:rPr lang="en" sz="1100">
                          <a:solidFill>
                            <a:srgbClr val="808597"/>
                          </a:solidFill>
                          <a:latin typeface="Open Sans"/>
                          <a:ea typeface="Open Sans"/>
                          <a:cs typeface="Open Sans"/>
                          <a:sym typeface="Open Sans"/>
                        </a:rPr>
                        <a:t>Arrastra y suelta.</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/p</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97" name="Google Shape;97;p18"/>
          <p:cNvSpPr txBox="1"/>
          <p:nvPr>
            <p:ph idx="4294967295"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Open Sans SemiBold"/>
                <a:ea typeface="Open Sans SemiBold"/>
                <a:cs typeface="Open Sans SemiBold"/>
                <a:sym typeface="Open Sans SemiBold"/>
              </a:rPr>
              <a:t>Atributos permitidos en todos los elementos de HTML</a:t>
            </a:r>
            <a:endParaRPr>
              <a:solidFill>
                <a:schemeClr val="lt1"/>
              </a:solidFill>
              <a:latin typeface="Open Sans SemiBold"/>
              <a:ea typeface="Open Sans SemiBold"/>
              <a:cs typeface="Open Sans SemiBold"/>
              <a:sym typeface="Open Sans SemiBold"/>
            </a:endParaRPr>
          </a:p>
        </p:txBody>
      </p:sp>
      <p:sp>
        <p:nvSpPr>
          <p:cNvPr id="98" name="Google Shape;98;p18"/>
          <p:cNvSpPr txBox="1"/>
          <p:nvPr>
            <p:ph idx="1" type="body"/>
          </p:nvPr>
        </p:nvSpPr>
        <p:spPr>
          <a:xfrm>
            <a:off x="378125" y="4642125"/>
            <a:ext cx="8520600" cy="394800"/>
          </a:xfrm>
          <a:prstGeom prst="rect">
            <a:avLst/>
          </a:prstGeom>
        </p:spPr>
        <p:txBody>
          <a:bodyPr anchorCtr="0" anchor="ctr" bIns="91425" lIns="91425" spcFirstLastPara="1" rIns="91425" wrap="square" tIns="91425">
            <a:normAutofit/>
          </a:bodyPr>
          <a:lstStyle/>
          <a:p>
            <a:pPr indent="0" lvl="0" marL="0" rtl="0" algn="l">
              <a:lnSpc>
                <a:spcPct val="110000"/>
              </a:lnSpc>
              <a:spcBef>
                <a:spcPts val="0"/>
              </a:spcBef>
              <a:spcAft>
                <a:spcPts val="0"/>
              </a:spcAft>
              <a:buSzPts val="1018"/>
              <a:buNone/>
            </a:pPr>
            <a:r>
              <a:rPr lang="en" sz="1165">
                <a:solidFill>
                  <a:schemeClr val="lt1"/>
                </a:solidFill>
                <a:latin typeface="Open Sans"/>
                <a:ea typeface="Open Sans"/>
                <a:cs typeface="Open Sans"/>
                <a:sym typeface="Open Sans"/>
              </a:rPr>
              <a:t>Para ver todos los elementos disponibles visita: </a:t>
            </a:r>
            <a:r>
              <a:rPr lang="en" sz="1165" u="sng">
                <a:solidFill>
                  <a:srgbClr val="FFE599"/>
                </a:solidFill>
                <a:latin typeface="Open Sans"/>
                <a:ea typeface="Open Sans"/>
                <a:cs typeface="Open Sans"/>
                <a:sym typeface="Open Sans"/>
                <a:hlinkClick r:id="rId4">
                  <a:extLst>
                    <a:ext uri="{A12FA001-AC4F-418D-AE19-62706E023703}">
                      <ahyp:hlinkClr val="tx"/>
                    </a:ext>
                  </a:extLst>
                </a:hlinkClick>
              </a:rPr>
              <a:t>https://www.w3schools.com/html/html_elements.asp</a:t>
            </a:r>
            <a:endParaRPr sz="1165">
              <a:solidFill>
                <a:srgbClr val="FFE599"/>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0" y="-25"/>
            <a:ext cx="9144000" cy="5143500"/>
          </a:xfrm>
          <a:prstGeom prst="rect">
            <a:avLst/>
          </a:prstGeom>
          <a:solidFill>
            <a:srgbClr val="5AB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4" name="Google Shape;104;p19"/>
          <p:cNvGraphicFramePr/>
          <p:nvPr/>
        </p:nvGraphicFramePr>
        <p:xfrm>
          <a:off x="449575" y="673997"/>
          <a:ext cx="3000000" cy="3000000"/>
        </p:xfrm>
        <a:graphic>
          <a:graphicData uri="http://schemas.openxmlformats.org/drawingml/2006/table">
            <a:tbl>
              <a:tblPr>
                <a:noFill/>
                <a:tableStyleId>{8886B92A-822A-4C6E-9C94-8BBB27EAC62C}</a:tableStyleId>
              </a:tblPr>
              <a:tblGrid>
                <a:gridCol w="806125"/>
                <a:gridCol w="916000"/>
                <a:gridCol w="3352800"/>
                <a:gridCol w="3160375"/>
              </a:tblGrid>
              <a:tr h="381000">
                <a:tc>
                  <a:txBody>
                    <a:bodyPr/>
                    <a:lstStyle/>
                    <a:p>
                      <a:pPr indent="0" lvl="0" marL="0" rtl="0" algn="l">
                        <a:spcBef>
                          <a:spcPts val="0"/>
                        </a:spcBef>
                        <a:spcAft>
                          <a:spcPts val="0"/>
                        </a:spcAft>
                        <a:buClr>
                          <a:schemeClr val="dk1"/>
                        </a:buClr>
                        <a:buSzPts val="1100"/>
                        <a:buFont typeface="Arial"/>
                        <a:buNone/>
                      </a:pPr>
                      <a:r>
                        <a:rPr b="1" lang="en" sz="1100">
                          <a:solidFill>
                            <a:srgbClr val="21BDCF"/>
                          </a:solidFill>
                          <a:latin typeface="Open Sans"/>
                          <a:ea typeface="Open Sans"/>
                          <a:cs typeface="Open Sans"/>
                          <a:sym typeface="Open Sans"/>
                        </a:rPr>
                        <a:t>Atributo</a:t>
                      </a:r>
                      <a:endParaRPr b="1" sz="1100">
                        <a:latin typeface="Open Sans"/>
                        <a:ea typeface="Open Sans"/>
                        <a:cs typeface="Open Sans"/>
                        <a:sym typeface="Open Sans"/>
                      </a:endParaRPr>
                    </a:p>
                  </a:txBody>
                  <a:tcPr marT="91425" marB="91425" marR="91425" marL="91425">
                    <a:solidFill>
                      <a:srgbClr val="29304F"/>
                    </a:solidFill>
                  </a:tcPr>
                </a:tc>
                <a:tc>
                  <a:txBody>
                    <a:bodyPr/>
                    <a:lstStyle/>
                    <a:p>
                      <a:pPr indent="0" lvl="0" marL="0" rtl="0" algn="l">
                        <a:spcBef>
                          <a:spcPts val="0"/>
                        </a:spcBef>
                        <a:spcAft>
                          <a:spcPts val="0"/>
                        </a:spcAft>
                        <a:buNone/>
                      </a:pPr>
                      <a:r>
                        <a:rPr b="1" lang="en" sz="1100">
                          <a:solidFill>
                            <a:srgbClr val="E56CBD"/>
                          </a:solidFill>
                          <a:latin typeface="Open Sans"/>
                          <a:ea typeface="Open Sans"/>
                          <a:cs typeface="Open Sans"/>
                          <a:sym typeface="Open Sans"/>
                        </a:rPr>
                        <a:t>Etiquetas válidas</a:t>
                      </a:r>
                      <a:endParaRPr b="1" sz="1100">
                        <a:solidFill>
                          <a:srgbClr val="E56CBD"/>
                        </a:solidFill>
                        <a:latin typeface="Open Sans"/>
                        <a:ea typeface="Open Sans"/>
                        <a:cs typeface="Open Sans"/>
                        <a:sym typeface="Open Sans"/>
                      </a:endParaRPr>
                    </a:p>
                  </a:txBody>
                  <a:tcPr marT="91425" marB="91425" marR="91425" marL="91425">
                    <a:solidFill>
                      <a:srgbClr val="29304F"/>
                    </a:solidFill>
                  </a:tcPr>
                </a:tc>
                <a:tc>
                  <a:txBody>
                    <a:bodyPr/>
                    <a:lstStyle/>
                    <a:p>
                      <a:pPr indent="0" lvl="0" marL="0" rtl="0" algn="l">
                        <a:spcBef>
                          <a:spcPts val="0"/>
                        </a:spcBef>
                        <a:spcAft>
                          <a:spcPts val="0"/>
                        </a:spcAft>
                        <a:buClr>
                          <a:schemeClr val="dk1"/>
                        </a:buClr>
                        <a:buSzPts val="1100"/>
                        <a:buFont typeface="Arial"/>
                        <a:buNone/>
                      </a:pPr>
                      <a:r>
                        <a:rPr b="1" lang="en" sz="1100">
                          <a:solidFill>
                            <a:srgbClr val="79D59B"/>
                          </a:solidFill>
                          <a:latin typeface="Open Sans"/>
                          <a:ea typeface="Open Sans"/>
                          <a:cs typeface="Open Sans"/>
                          <a:sym typeface="Open Sans"/>
                        </a:rPr>
                        <a:t>Descripción</a:t>
                      </a:r>
                      <a:endParaRPr b="1" sz="1100">
                        <a:latin typeface="Open Sans"/>
                        <a:ea typeface="Open Sans"/>
                        <a:cs typeface="Open Sans"/>
                        <a:sym typeface="Open Sans"/>
                      </a:endParaRPr>
                    </a:p>
                  </a:txBody>
                  <a:tcPr marT="91425" marB="91425" marR="91425" marL="91425">
                    <a:solidFill>
                      <a:srgbClr val="29304F"/>
                    </a:solidFill>
                  </a:tcPr>
                </a:tc>
                <a:tc>
                  <a:txBody>
                    <a:bodyPr/>
                    <a:lstStyle/>
                    <a:p>
                      <a:pPr indent="0" lvl="0" marL="0" rtl="0" algn="l">
                        <a:spcBef>
                          <a:spcPts val="0"/>
                        </a:spcBef>
                        <a:spcAft>
                          <a:spcPts val="0"/>
                        </a:spcAft>
                        <a:buClr>
                          <a:schemeClr val="dk1"/>
                        </a:buClr>
                        <a:buSzPts val="1100"/>
                        <a:buFont typeface="Arial"/>
                        <a:buNone/>
                      </a:pPr>
                      <a:r>
                        <a:rPr b="1" lang="en" sz="1100">
                          <a:solidFill>
                            <a:srgbClr val="7771CC"/>
                          </a:solidFill>
                          <a:latin typeface="Open Sans"/>
                          <a:ea typeface="Open Sans"/>
                          <a:cs typeface="Open Sans"/>
                          <a:sym typeface="Open Sans"/>
                        </a:rPr>
                        <a:t>Ejemplo</a:t>
                      </a:r>
                      <a:endParaRPr b="1" sz="1100">
                        <a:latin typeface="Open Sans"/>
                        <a:ea typeface="Open Sans"/>
                        <a:cs typeface="Open Sans"/>
                        <a:sym typeface="Open Sans"/>
                      </a:endParaRPr>
                    </a:p>
                  </a:txBody>
                  <a:tcPr marT="91425" marB="91425" marR="91425" marL="91425">
                    <a:solidFill>
                      <a:srgbClr val="29304F"/>
                    </a:solidFill>
                  </a:tcPr>
                </a:tc>
              </a:tr>
              <a:tr h="3810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accept</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a:t>
                      </a:r>
                      <a:r>
                        <a:rPr lang="en" sz="1100">
                          <a:solidFill>
                            <a:srgbClr val="808597"/>
                          </a:solidFill>
                          <a:latin typeface="Open Sans"/>
                          <a:ea typeface="Open Sans"/>
                          <a:cs typeface="Open Sans"/>
                          <a:sym typeface="Open Sans"/>
                        </a:rPr>
                        <a:t>input&gt;</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Sirve para especificar el tipo de archivo que acepta servidor. Solo es para type=”file”</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input</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type</a:t>
                      </a:r>
                      <a:r>
                        <a:rPr lang="en" sz="1100">
                          <a:solidFill>
                            <a:srgbClr val="21BDCF"/>
                          </a:solidFill>
                          <a:latin typeface="Open Sans"/>
                          <a:ea typeface="Open Sans"/>
                          <a:cs typeface="Open Sans"/>
                          <a:sym typeface="Open Sans"/>
                        </a:rPr>
                        <a:t>="file"</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name</a:t>
                      </a:r>
                      <a:r>
                        <a:rPr lang="en" sz="1100">
                          <a:solidFill>
                            <a:srgbClr val="21BDCF"/>
                          </a:solidFill>
                          <a:latin typeface="Open Sans"/>
                          <a:ea typeface="Open Sans"/>
                          <a:cs typeface="Open Sans"/>
                          <a:sym typeface="Open Sans"/>
                        </a:rPr>
                        <a:t>="foto_usuario" </a:t>
                      </a:r>
                      <a:r>
                        <a:rPr lang="en" sz="1100">
                          <a:solidFill>
                            <a:srgbClr val="FF9868"/>
                          </a:solidFill>
                          <a:latin typeface="Open Sans"/>
                          <a:ea typeface="Open Sans"/>
                          <a:cs typeface="Open Sans"/>
                          <a:sym typeface="Open Sans"/>
                        </a:rPr>
                        <a:t>accept</a:t>
                      </a:r>
                      <a:r>
                        <a:rPr lang="en" sz="1100">
                          <a:solidFill>
                            <a:srgbClr val="21BDCF"/>
                          </a:solidFill>
                          <a:latin typeface="Open Sans"/>
                          <a:ea typeface="Open Sans"/>
                          <a:cs typeface="Open Sans"/>
                          <a:sym typeface="Open Sans"/>
                        </a:rPr>
                        <a:t>="image/*"&gt;</a:t>
                      </a:r>
                      <a:endParaRPr sz="1100">
                        <a:solidFill>
                          <a:srgbClr val="21BDCF"/>
                        </a:solidFill>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maxlength</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&lt;input&gt;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&lt;textarea&gt;</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Establece un máximo número de caracteres para ingresar</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input</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type</a:t>
                      </a:r>
                      <a:r>
                        <a:rPr lang="en" sz="1100">
                          <a:solidFill>
                            <a:srgbClr val="21BDCF"/>
                          </a:solidFill>
                          <a:latin typeface="Open Sans"/>
                          <a:ea typeface="Open Sans"/>
                          <a:cs typeface="Open Sans"/>
                          <a:sym typeface="Open Sans"/>
                        </a:rPr>
                        <a:t>="text"</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name</a:t>
                      </a:r>
                      <a:r>
                        <a:rPr lang="en" sz="1100">
                          <a:solidFill>
                            <a:srgbClr val="21BDCF"/>
                          </a:solidFill>
                          <a:latin typeface="Open Sans"/>
                          <a:ea typeface="Open Sans"/>
                          <a:cs typeface="Open Sans"/>
                          <a:sym typeface="Open Sans"/>
                        </a:rPr>
                        <a:t>="usuario" </a:t>
                      </a:r>
                      <a:r>
                        <a:rPr lang="en" sz="1100">
                          <a:solidFill>
                            <a:srgbClr val="FF9868"/>
                          </a:solidFill>
                          <a:latin typeface="Open Sans"/>
                          <a:ea typeface="Open Sans"/>
                          <a:cs typeface="Open Sans"/>
                          <a:sym typeface="Open Sans"/>
                        </a:rPr>
                        <a:t>maxlength</a:t>
                      </a:r>
                      <a:r>
                        <a:rPr lang="en" sz="1100">
                          <a:solidFill>
                            <a:srgbClr val="21BDCF"/>
                          </a:solidFill>
                          <a:latin typeface="Open Sans"/>
                          <a:ea typeface="Open Sans"/>
                          <a:cs typeface="Open Sans"/>
                          <a:sym typeface="Open Sans"/>
                        </a:rPr>
                        <a:t>="10"&gt;</a:t>
                      </a:r>
                      <a:endParaRPr sz="1100">
                        <a:solidFill>
                          <a:srgbClr val="21BDCF"/>
                        </a:solidFill>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onfocus</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100"/>
                        <a:buFont typeface="Arial"/>
                        <a:buNone/>
                      </a:pPr>
                      <a:r>
                        <a:rPr lang="en" sz="1100">
                          <a:solidFill>
                            <a:srgbClr val="808597"/>
                          </a:solidFill>
                          <a:latin typeface="Open Sans"/>
                          <a:ea typeface="Open Sans"/>
                          <a:cs typeface="Open Sans"/>
                          <a:sym typeface="Open Sans"/>
                        </a:rPr>
                        <a:t>&lt;input&gt;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a:t>
                      </a:r>
                      <a:r>
                        <a:rPr lang="en" sz="1100">
                          <a:solidFill>
                            <a:srgbClr val="808597"/>
                          </a:solidFill>
                          <a:latin typeface="Open Sans"/>
                          <a:ea typeface="Open Sans"/>
                          <a:cs typeface="Open Sans"/>
                          <a:sym typeface="Open Sans"/>
                        </a:rPr>
                        <a:t>s</a:t>
                      </a:r>
                      <a:r>
                        <a:rPr lang="en" sz="1100">
                          <a:solidFill>
                            <a:srgbClr val="808597"/>
                          </a:solidFill>
                          <a:latin typeface="Open Sans"/>
                          <a:ea typeface="Open Sans"/>
                          <a:cs typeface="Open Sans"/>
                          <a:sym typeface="Open Sans"/>
                        </a:rPr>
                        <a:t>elect&gt;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&lt;a&gt;</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Realiza un acción en el momento que el elemento recibe el “foco</a:t>
                      </a:r>
                      <a:r>
                        <a:rPr lang="en" sz="1100">
                          <a:solidFill>
                            <a:srgbClr val="808597"/>
                          </a:solidFill>
                          <a:latin typeface="Open Sans"/>
                          <a:ea typeface="Open Sans"/>
                          <a:cs typeface="Open Sans"/>
                          <a:sym typeface="Open Sans"/>
                        </a:rPr>
                        <a:t>” (es clickeado, seleccionado el mouse se posa encima de él)</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0000CD"/>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input</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type</a:t>
                      </a:r>
                      <a:r>
                        <a:rPr lang="en" sz="1100">
                          <a:solidFill>
                            <a:srgbClr val="21BDCF"/>
                          </a:solidFill>
                          <a:latin typeface="Open Sans"/>
                          <a:ea typeface="Open Sans"/>
                          <a:cs typeface="Open Sans"/>
                          <a:sym typeface="Open Sans"/>
                        </a:rPr>
                        <a:t>="text"</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id</a:t>
                      </a:r>
                      <a:r>
                        <a:rPr lang="en" sz="1100">
                          <a:solidFill>
                            <a:srgbClr val="21BDCF"/>
                          </a:solidFill>
                          <a:latin typeface="Open Sans"/>
                          <a:ea typeface="Open Sans"/>
                          <a:cs typeface="Open Sans"/>
                          <a:sym typeface="Open Sans"/>
                        </a:rPr>
                        <a:t>="nombre" </a:t>
                      </a:r>
                      <a:r>
                        <a:rPr lang="en" sz="1100">
                          <a:solidFill>
                            <a:srgbClr val="FF9868"/>
                          </a:solidFill>
                          <a:latin typeface="Open Sans"/>
                          <a:ea typeface="Open Sans"/>
                          <a:cs typeface="Open Sans"/>
                          <a:sym typeface="Open Sans"/>
                        </a:rPr>
                        <a:t>name</a:t>
                      </a:r>
                      <a:r>
                        <a:rPr lang="en" sz="1100">
                          <a:solidFill>
                            <a:srgbClr val="21BDCF"/>
                          </a:solidFill>
                          <a:latin typeface="Open Sans"/>
                          <a:ea typeface="Open Sans"/>
                          <a:cs typeface="Open Sans"/>
                          <a:sym typeface="Open Sans"/>
                        </a:rPr>
                        <a:t>="nombre_pokemon" </a:t>
                      </a:r>
                      <a:r>
                        <a:rPr lang="en" sz="1100">
                          <a:solidFill>
                            <a:srgbClr val="FF9868"/>
                          </a:solidFill>
                          <a:latin typeface="Open Sans"/>
                          <a:ea typeface="Open Sans"/>
                          <a:cs typeface="Open Sans"/>
                          <a:sym typeface="Open Sans"/>
                        </a:rPr>
                        <a:t>onfocus</a:t>
                      </a:r>
                      <a:r>
                        <a:rPr lang="en" sz="1100">
                          <a:solidFill>
                            <a:srgbClr val="21BDCF"/>
                          </a:solidFill>
                          <a:latin typeface="Open Sans"/>
                          <a:ea typeface="Open Sans"/>
                          <a:cs typeface="Open Sans"/>
                          <a:sym typeface="Open Sans"/>
                        </a:rPr>
                        <a:t>="mostrarDetalle(this.id)"&gt;</a:t>
                      </a:r>
                      <a:endParaRPr sz="1100">
                        <a:solidFill>
                          <a:srgbClr val="21BDCF"/>
                        </a:solidFill>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placeholder</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100"/>
                        <a:buFont typeface="Arial"/>
                        <a:buNone/>
                      </a:pPr>
                      <a:r>
                        <a:rPr lang="en" sz="1100">
                          <a:solidFill>
                            <a:srgbClr val="808597"/>
                          </a:solidFill>
                          <a:latin typeface="Open Sans"/>
                          <a:ea typeface="Open Sans"/>
                          <a:cs typeface="Open Sans"/>
                          <a:sym typeface="Open Sans"/>
                        </a:rPr>
                        <a:t>&lt;input&gt;</a:t>
                      </a:r>
                      <a:endParaRPr sz="1100">
                        <a:solidFill>
                          <a:srgbClr val="808597"/>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rgbClr val="808597"/>
                          </a:solidFill>
                          <a:latin typeface="Open Sans"/>
                          <a:ea typeface="Open Sans"/>
                          <a:cs typeface="Open Sans"/>
                          <a:sym typeface="Open Sans"/>
                        </a:rPr>
                        <a:t>&lt;textarea&gt;</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Lo puedes utilizar para mostrar el valor esperado. Es una ayuda visual al usuario, se muestra antes de que el usuario ingrese un valor</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input </a:t>
                      </a:r>
                      <a:r>
                        <a:rPr lang="en" sz="1100">
                          <a:solidFill>
                            <a:srgbClr val="FF9868"/>
                          </a:solidFill>
                          <a:latin typeface="Open Sans"/>
                          <a:ea typeface="Open Sans"/>
                          <a:cs typeface="Open Sans"/>
                          <a:sym typeface="Open Sans"/>
                        </a:rPr>
                        <a:t>type</a:t>
                      </a:r>
                      <a:r>
                        <a:rPr lang="en" sz="1100">
                          <a:solidFill>
                            <a:srgbClr val="21BDCF"/>
                          </a:solidFill>
                          <a:latin typeface="Open Sans"/>
                          <a:ea typeface="Open Sans"/>
                          <a:cs typeface="Open Sans"/>
                          <a:sym typeface="Open Sans"/>
                        </a:rPr>
                        <a:t>="tel"</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id</a:t>
                      </a:r>
                      <a:r>
                        <a:rPr lang="en" sz="1100">
                          <a:solidFill>
                            <a:srgbClr val="21BDCF"/>
                          </a:solidFill>
                          <a:latin typeface="Open Sans"/>
                          <a:ea typeface="Open Sans"/>
                          <a:cs typeface="Open Sans"/>
                          <a:sym typeface="Open Sans"/>
                        </a:rPr>
                        <a:t>="telefono" </a:t>
                      </a:r>
                      <a:r>
                        <a:rPr lang="en" sz="1100">
                          <a:solidFill>
                            <a:srgbClr val="FF9868"/>
                          </a:solidFill>
                          <a:latin typeface="Open Sans"/>
                          <a:ea typeface="Open Sans"/>
                          <a:cs typeface="Open Sans"/>
                          <a:sym typeface="Open Sans"/>
                        </a:rPr>
                        <a:t>name</a:t>
                      </a:r>
                      <a:r>
                        <a:rPr lang="en" sz="1100">
                          <a:solidFill>
                            <a:srgbClr val="21BDCF"/>
                          </a:solidFill>
                          <a:latin typeface="Open Sans"/>
                          <a:ea typeface="Open Sans"/>
                          <a:cs typeface="Open Sans"/>
                          <a:sym typeface="Open Sans"/>
                        </a:rPr>
                        <a:t>="telefono"</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placeholder="</a:t>
                      </a:r>
                      <a:r>
                        <a:rPr lang="en" sz="1100">
                          <a:solidFill>
                            <a:srgbClr val="21BDCF"/>
                          </a:solidFill>
                          <a:latin typeface="Open Sans"/>
                          <a:ea typeface="Open Sans"/>
                          <a:cs typeface="Open Sans"/>
                          <a:sym typeface="Open Sans"/>
                        </a:rPr>
                        <a:t>123-45-678" </a:t>
                      </a:r>
                      <a:r>
                        <a:rPr lang="en" sz="1100">
                          <a:solidFill>
                            <a:srgbClr val="FF9868"/>
                          </a:solidFill>
                          <a:latin typeface="Open Sans"/>
                          <a:ea typeface="Open Sans"/>
                          <a:cs typeface="Open Sans"/>
                          <a:sym typeface="Open Sans"/>
                        </a:rPr>
                        <a:t>pattern</a:t>
                      </a:r>
                      <a:r>
                        <a:rPr lang="en" sz="1100">
                          <a:solidFill>
                            <a:srgbClr val="21BDCF"/>
                          </a:solidFill>
                          <a:latin typeface="Open Sans"/>
                          <a:ea typeface="Open Sans"/>
                          <a:cs typeface="Open Sans"/>
                          <a:sym typeface="Open Sans"/>
                        </a:rPr>
                        <a:t>="[0-9]{3}-[0-9]{2}-[0-9]{3}"&gt;&lt;</a:t>
                      </a:r>
                      <a:r>
                        <a:rPr lang="en" sz="1100">
                          <a:solidFill>
                            <a:srgbClr val="7771CC"/>
                          </a:solidFill>
                          <a:latin typeface="Open Sans"/>
                          <a:ea typeface="Open Sans"/>
                          <a:cs typeface="Open Sans"/>
                          <a:sym typeface="Open Sans"/>
                        </a:rPr>
                        <a:t>br</a:t>
                      </a:r>
                      <a:r>
                        <a:rPr lang="en" sz="1100">
                          <a:solidFill>
                            <a:srgbClr val="21BDCF"/>
                          </a:solidFill>
                          <a:latin typeface="Open Sans"/>
                          <a:ea typeface="Open Sans"/>
                          <a:cs typeface="Open Sans"/>
                          <a:sym typeface="Open Sans"/>
                        </a:rPr>
                        <a:t>&gt;&lt;</a:t>
                      </a:r>
                      <a:r>
                        <a:rPr lang="en" sz="1100">
                          <a:solidFill>
                            <a:srgbClr val="7771CC"/>
                          </a:solidFill>
                          <a:latin typeface="Open Sans"/>
                          <a:ea typeface="Open Sans"/>
                          <a:cs typeface="Open Sans"/>
                          <a:sym typeface="Open Sans"/>
                        </a:rPr>
                        <a:t>br</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selected</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&lt;option&gt;</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Cuando tenemos una etiqueta tipo select, la cual contiene otras etiquetas option, se puede definir un valor selected por default, o esperar a que el usuario lo elija.</a:t>
                      </a:r>
                      <a:endParaRPr sz="1100">
                        <a:solidFill>
                          <a:srgbClr val="808597"/>
                        </a:solidFill>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100"/>
                        <a:buFont typeface="Arial"/>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select</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  </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option</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value</a:t>
                      </a:r>
                      <a:r>
                        <a:rPr lang="en" sz="1100">
                          <a:solidFill>
                            <a:srgbClr val="21BDCF"/>
                          </a:solidFill>
                          <a:latin typeface="Open Sans"/>
                          <a:ea typeface="Open Sans"/>
                          <a:cs typeface="Open Sans"/>
                          <a:sym typeface="Open Sans"/>
                        </a:rPr>
                        <a:t>="html"&gt;</a:t>
                      </a:r>
                      <a:r>
                        <a:rPr lang="en" sz="1100">
                          <a:solidFill>
                            <a:srgbClr val="808597"/>
                          </a:solidFill>
                          <a:latin typeface="Open Sans"/>
                          <a:ea typeface="Open Sans"/>
                          <a:cs typeface="Open Sans"/>
                          <a:sym typeface="Open Sans"/>
                        </a:rPr>
                        <a:t>HTML</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/option</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 </a:t>
                      </a:r>
                      <a:r>
                        <a:rPr lang="en" sz="1100">
                          <a:solidFill>
                            <a:srgbClr val="21BDCF"/>
                          </a:solidFill>
                          <a:latin typeface="Open Sans"/>
                          <a:ea typeface="Open Sans"/>
                          <a:cs typeface="Open Sans"/>
                          <a:sym typeface="Open Sans"/>
                        </a:rPr>
                        <a:t> &lt;</a:t>
                      </a:r>
                      <a:r>
                        <a:rPr lang="en" sz="1100">
                          <a:solidFill>
                            <a:srgbClr val="7771CC"/>
                          </a:solidFill>
                          <a:latin typeface="Open Sans"/>
                          <a:ea typeface="Open Sans"/>
                          <a:cs typeface="Open Sans"/>
                          <a:sym typeface="Open Sans"/>
                        </a:rPr>
                        <a:t>option </a:t>
                      </a:r>
                      <a:r>
                        <a:rPr lang="en" sz="1100">
                          <a:solidFill>
                            <a:srgbClr val="FF9868"/>
                          </a:solidFill>
                          <a:latin typeface="Open Sans"/>
                          <a:ea typeface="Open Sans"/>
                          <a:cs typeface="Open Sans"/>
                          <a:sym typeface="Open Sans"/>
                        </a:rPr>
                        <a:t>value</a:t>
                      </a:r>
                      <a:r>
                        <a:rPr lang="en" sz="1100">
                          <a:solidFill>
                            <a:srgbClr val="21BDCF"/>
                          </a:solidFill>
                          <a:latin typeface="Open Sans"/>
                          <a:ea typeface="Open Sans"/>
                          <a:cs typeface="Open Sans"/>
                          <a:sym typeface="Open Sans"/>
                        </a:rPr>
                        <a:t>=”css"</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selected</a:t>
                      </a:r>
                      <a:r>
                        <a:rPr lang="en" sz="1100">
                          <a:solidFill>
                            <a:srgbClr val="21BDCF"/>
                          </a:solidFill>
                          <a:latin typeface="Open Sans"/>
                          <a:ea typeface="Open Sans"/>
                          <a:cs typeface="Open Sans"/>
                          <a:sym typeface="Open Sans"/>
                        </a:rPr>
                        <a:t>&gt;</a:t>
                      </a:r>
                      <a:r>
                        <a:rPr lang="en" sz="1100">
                          <a:solidFill>
                            <a:srgbClr val="808597"/>
                          </a:solidFill>
                          <a:latin typeface="Open Sans"/>
                          <a:ea typeface="Open Sans"/>
                          <a:cs typeface="Open Sans"/>
                          <a:sym typeface="Open Sans"/>
                        </a:rPr>
                        <a:t>CSS</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/option</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/select</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txBody>
                  <a:tcPr marT="91425" marB="91425" marR="91425" marL="91425">
                    <a:solidFill>
                      <a:schemeClr val="lt1"/>
                    </a:solidFill>
                  </a:tcPr>
                </a:tc>
              </a:tr>
            </a:tbl>
          </a:graphicData>
        </a:graphic>
      </p:graphicFrame>
      <p:sp>
        <p:nvSpPr>
          <p:cNvPr id="105" name="Google Shape;105;p19"/>
          <p:cNvSpPr txBox="1"/>
          <p:nvPr>
            <p:ph idx="4294967295" type="title"/>
          </p:nvPr>
        </p:nvSpPr>
        <p:spPr>
          <a:xfrm>
            <a:off x="3879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Open Sans SemiBold"/>
                <a:ea typeface="Open Sans SemiBold"/>
                <a:cs typeface="Open Sans SemiBold"/>
                <a:sym typeface="Open Sans SemiBold"/>
              </a:rPr>
              <a:t>Atributos más utilizados</a:t>
            </a:r>
            <a:endParaRPr>
              <a:solidFill>
                <a:schemeClr val="lt1"/>
              </a:solidFill>
              <a:latin typeface="Open Sans SemiBold"/>
              <a:ea typeface="Open Sans SemiBold"/>
              <a:cs typeface="Open Sans SemiBold"/>
              <a:sym typeface="Open Sans SemiBold"/>
            </a:endParaRPr>
          </a:p>
        </p:txBody>
      </p:sp>
      <p:sp>
        <p:nvSpPr>
          <p:cNvPr id="106" name="Google Shape;106;p19"/>
          <p:cNvSpPr txBox="1"/>
          <p:nvPr>
            <p:ph idx="1" type="body"/>
          </p:nvPr>
        </p:nvSpPr>
        <p:spPr>
          <a:xfrm>
            <a:off x="378125" y="4642125"/>
            <a:ext cx="8520600" cy="394800"/>
          </a:xfrm>
          <a:prstGeom prst="rect">
            <a:avLst/>
          </a:prstGeom>
        </p:spPr>
        <p:txBody>
          <a:bodyPr anchorCtr="0" anchor="ctr" bIns="91425" lIns="91425" spcFirstLastPara="1" rIns="91425" wrap="square" tIns="91425">
            <a:normAutofit/>
          </a:bodyPr>
          <a:lstStyle/>
          <a:p>
            <a:pPr indent="0" lvl="0" marL="0" rtl="0" algn="l">
              <a:lnSpc>
                <a:spcPct val="110000"/>
              </a:lnSpc>
              <a:spcBef>
                <a:spcPts val="0"/>
              </a:spcBef>
              <a:spcAft>
                <a:spcPts val="0"/>
              </a:spcAft>
              <a:buSzPts val="1018"/>
              <a:buNone/>
            </a:pPr>
            <a:r>
              <a:rPr lang="en" sz="1165">
                <a:solidFill>
                  <a:schemeClr val="lt1"/>
                </a:solidFill>
                <a:latin typeface="Open Sans"/>
                <a:ea typeface="Open Sans"/>
                <a:cs typeface="Open Sans"/>
                <a:sym typeface="Open Sans"/>
              </a:rPr>
              <a:t>Para ver todos los elementos disponibles visita: </a:t>
            </a:r>
            <a:r>
              <a:rPr lang="en" sz="1165" u="sng">
                <a:solidFill>
                  <a:srgbClr val="FFE599"/>
                </a:solidFill>
                <a:latin typeface="Open Sans"/>
                <a:ea typeface="Open Sans"/>
                <a:cs typeface="Open Sans"/>
                <a:sym typeface="Open Sans"/>
                <a:hlinkClick r:id="rId3">
                  <a:extLst>
                    <a:ext uri="{A12FA001-AC4F-418D-AE19-62706E023703}">
                      <ahyp:hlinkClr val="tx"/>
                    </a:ext>
                  </a:extLst>
                </a:hlinkClick>
              </a:rPr>
              <a:t>https://www.w3schools.com/html/html_elements.asp</a:t>
            </a:r>
            <a:endParaRPr sz="1165">
              <a:solidFill>
                <a:srgbClr val="FFE599"/>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p:nvPr/>
        </p:nvSpPr>
        <p:spPr>
          <a:xfrm>
            <a:off x="0" y="-25"/>
            <a:ext cx="9144000" cy="5143500"/>
          </a:xfrm>
          <a:prstGeom prst="rect">
            <a:avLst/>
          </a:prstGeom>
          <a:solidFill>
            <a:srgbClr val="5AB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ph idx="4294967295" type="title"/>
          </p:nvPr>
        </p:nvSpPr>
        <p:spPr>
          <a:xfrm>
            <a:off x="3879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Open Sans SemiBold"/>
                <a:ea typeface="Open Sans SemiBold"/>
                <a:cs typeface="Open Sans SemiBold"/>
                <a:sym typeface="Open Sans SemiBold"/>
              </a:rPr>
              <a:t>Atributos más utilizados</a:t>
            </a:r>
            <a:endParaRPr>
              <a:solidFill>
                <a:schemeClr val="lt1"/>
              </a:solidFill>
              <a:latin typeface="Open Sans SemiBold"/>
              <a:ea typeface="Open Sans SemiBold"/>
              <a:cs typeface="Open Sans SemiBold"/>
              <a:sym typeface="Open Sans SemiBold"/>
            </a:endParaRPr>
          </a:p>
        </p:txBody>
      </p:sp>
      <p:graphicFrame>
        <p:nvGraphicFramePr>
          <p:cNvPr id="113" name="Google Shape;113;p20"/>
          <p:cNvGraphicFramePr/>
          <p:nvPr/>
        </p:nvGraphicFramePr>
        <p:xfrm>
          <a:off x="449575" y="695946"/>
          <a:ext cx="3000000" cy="3000000"/>
        </p:xfrm>
        <a:graphic>
          <a:graphicData uri="http://schemas.openxmlformats.org/drawingml/2006/table">
            <a:tbl>
              <a:tblPr>
                <a:noFill/>
                <a:tableStyleId>{8886B92A-822A-4C6E-9C94-8BBB27EAC62C}</a:tableStyleId>
              </a:tblPr>
              <a:tblGrid>
                <a:gridCol w="806125"/>
                <a:gridCol w="916000"/>
                <a:gridCol w="3352800"/>
                <a:gridCol w="3160400"/>
              </a:tblGrid>
              <a:tr h="466200">
                <a:tc>
                  <a:txBody>
                    <a:bodyPr/>
                    <a:lstStyle/>
                    <a:p>
                      <a:pPr indent="0" lvl="0" marL="0" rtl="0" algn="l">
                        <a:spcBef>
                          <a:spcPts val="0"/>
                        </a:spcBef>
                        <a:spcAft>
                          <a:spcPts val="0"/>
                        </a:spcAft>
                        <a:buNone/>
                      </a:pPr>
                      <a:r>
                        <a:rPr b="1" lang="en" sz="1100">
                          <a:solidFill>
                            <a:srgbClr val="21BDCF"/>
                          </a:solidFill>
                          <a:latin typeface="Open Sans"/>
                          <a:ea typeface="Open Sans"/>
                          <a:cs typeface="Open Sans"/>
                          <a:sym typeface="Open Sans"/>
                        </a:rPr>
                        <a:t>Atributo</a:t>
                      </a:r>
                      <a:endParaRPr b="1" sz="11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E56CBD"/>
                          </a:solidFill>
                          <a:latin typeface="Open Sans"/>
                          <a:ea typeface="Open Sans"/>
                          <a:cs typeface="Open Sans"/>
                          <a:sym typeface="Open Sans"/>
                        </a:rPr>
                        <a:t>Etiquetas válidas</a:t>
                      </a:r>
                      <a:endParaRPr b="1" sz="1100">
                        <a:solidFill>
                          <a:srgbClr val="E56CBD"/>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9D59B"/>
                          </a:solidFill>
                          <a:latin typeface="Open Sans"/>
                          <a:ea typeface="Open Sans"/>
                          <a:cs typeface="Open Sans"/>
                          <a:sym typeface="Open Sans"/>
                        </a:rPr>
                        <a:t>Descripción</a:t>
                      </a:r>
                      <a:endParaRPr b="1" sz="11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771CC"/>
                          </a:solidFill>
                          <a:latin typeface="Open Sans"/>
                          <a:ea typeface="Open Sans"/>
                          <a:cs typeface="Open Sans"/>
                          <a:sym typeface="Open Sans"/>
                        </a:rPr>
                        <a:t>Ejemplo</a:t>
                      </a:r>
                      <a:endParaRPr b="1" sz="11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9304F"/>
                    </a:solidFill>
                  </a:tcPr>
                </a:tc>
              </a:tr>
              <a:tr h="66227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action</a:t>
                      </a:r>
                      <a:endParaRPr sz="1100">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&lt;form&gt;</a:t>
                      </a:r>
                      <a:endParaRPr sz="1100">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Le indica al formulario (form) a dónde debe enviar los datos recolectados en el </a:t>
                      </a:r>
                      <a:r>
                        <a:rPr i="1" lang="en" sz="1100">
                          <a:solidFill>
                            <a:srgbClr val="808597"/>
                          </a:solidFill>
                          <a:latin typeface="Open Sans"/>
                          <a:ea typeface="Open Sans"/>
                          <a:cs typeface="Open Sans"/>
                          <a:sym typeface="Open Sans"/>
                        </a:rPr>
                        <a:t>form</a:t>
                      </a:r>
                      <a:r>
                        <a:rPr lang="en" sz="1100">
                          <a:solidFill>
                            <a:srgbClr val="808597"/>
                          </a:solidFill>
                          <a:latin typeface="Open Sans"/>
                          <a:ea typeface="Open Sans"/>
                          <a:cs typeface="Open Sans"/>
                          <a:sym typeface="Open Sans"/>
                        </a:rPr>
                        <a:t> cuando se envía (</a:t>
                      </a:r>
                      <a:r>
                        <a:rPr i="1" lang="en" sz="1100">
                          <a:solidFill>
                            <a:srgbClr val="808597"/>
                          </a:solidFill>
                          <a:latin typeface="Open Sans"/>
                          <a:ea typeface="Open Sans"/>
                          <a:cs typeface="Open Sans"/>
                          <a:sym typeface="Open Sans"/>
                        </a:rPr>
                        <a:t>submit</a:t>
                      </a:r>
                      <a:r>
                        <a:rPr lang="en" sz="1100">
                          <a:solidFill>
                            <a:srgbClr val="808597"/>
                          </a:solidFill>
                          <a:latin typeface="Open Sans"/>
                          <a:ea typeface="Open Sans"/>
                          <a:cs typeface="Open Sans"/>
                          <a:sym typeface="Open Sans"/>
                        </a:rPr>
                        <a:t>)</a:t>
                      </a:r>
                      <a:endParaRPr sz="1100">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rowSpan="2">
                  <a:txBody>
                    <a:bodyPr/>
                    <a:lstStyle/>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form</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action</a:t>
                      </a:r>
                      <a:r>
                        <a:rPr lang="en" sz="1100">
                          <a:solidFill>
                            <a:srgbClr val="21BDCF"/>
                          </a:solidFill>
                          <a:latin typeface="Open Sans"/>
                          <a:ea typeface="Open Sans"/>
                          <a:cs typeface="Open Sans"/>
                          <a:sym typeface="Open Sans"/>
                        </a:rPr>
                        <a:t>="pokemon.php"</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method</a:t>
                      </a:r>
                      <a:r>
                        <a:rPr lang="en" sz="1100">
                          <a:solidFill>
                            <a:srgbClr val="21BDCF"/>
                          </a:solidFill>
                          <a:latin typeface="Open Sans"/>
                          <a:ea typeface="Open Sans"/>
                          <a:cs typeface="Open Sans"/>
                          <a:sym typeface="Open Sans"/>
                        </a:rPr>
                        <a:t>="get"&gt;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  </a:t>
                      </a:r>
                      <a:r>
                        <a:rPr lang="en" sz="1100">
                          <a:solidFill>
                            <a:srgbClr val="808597"/>
                          </a:solidFill>
                          <a:latin typeface="Open Sans"/>
                          <a:ea typeface="Open Sans"/>
                          <a:cs typeface="Open Sans"/>
                          <a:sym typeface="Open Sans"/>
                        </a:rPr>
                        <a:t>Nombre Pokemon:</a:t>
                      </a:r>
                      <a:r>
                        <a:rPr lang="en" sz="1100">
                          <a:solidFill>
                            <a:schemeClr val="dk1"/>
                          </a:solidFill>
                          <a:latin typeface="Open Sans"/>
                          <a:ea typeface="Open Sans"/>
                          <a:cs typeface="Open Sans"/>
                          <a:sym typeface="Open Sans"/>
                        </a:rPr>
                        <a:t> </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input</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type</a:t>
                      </a:r>
                      <a:r>
                        <a:rPr lang="en" sz="1100">
                          <a:solidFill>
                            <a:srgbClr val="21BDCF"/>
                          </a:solidFill>
                          <a:latin typeface="Open Sans"/>
                          <a:ea typeface="Open Sans"/>
                          <a:cs typeface="Open Sans"/>
                          <a:sym typeface="Open Sans"/>
                        </a:rPr>
                        <a:t>="text"</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name</a:t>
                      </a:r>
                      <a:r>
                        <a:rPr lang="en" sz="1100">
                          <a:solidFill>
                            <a:srgbClr val="21BDCF"/>
                          </a:solidFill>
                          <a:latin typeface="Open Sans"/>
                          <a:ea typeface="Open Sans"/>
                          <a:cs typeface="Open Sans"/>
                          <a:sym typeface="Open Sans"/>
                        </a:rPr>
                        <a:t>="nombre"&gt;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  </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input</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type</a:t>
                      </a:r>
                      <a:r>
                        <a:rPr lang="en" sz="1100">
                          <a:solidFill>
                            <a:srgbClr val="21BDCF"/>
                          </a:solidFill>
                          <a:latin typeface="Open Sans"/>
                          <a:ea typeface="Open Sans"/>
                          <a:cs typeface="Open Sans"/>
                          <a:sym typeface="Open Sans"/>
                        </a:rPr>
                        <a:t>="submit"</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value</a:t>
                      </a:r>
                      <a:r>
                        <a:rPr lang="en" sz="1100">
                          <a:solidFill>
                            <a:srgbClr val="21BDCF"/>
                          </a:solidFill>
                          <a:latin typeface="Open Sans"/>
                          <a:ea typeface="Open Sans"/>
                          <a:cs typeface="Open Sans"/>
                          <a:sym typeface="Open Sans"/>
                        </a:rPr>
                        <a:t>="Buscar"&gt;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/form</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chemeClr val="lt1"/>
                    </a:solidFill>
                  </a:tcPr>
                </a:tc>
              </a:tr>
              <a:tr h="83572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value</a:t>
                      </a:r>
                      <a:endParaRPr sz="1100">
                        <a:solidFill>
                          <a:srgbClr val="808597"/>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&lt;button&gt;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&lt;input&gt;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&lt;li&gt;</a:t>
                      </a:r>
                      <a:endParaRPr sz="1100">
                        <a:solidFill>
                          <a:srgbClr val="808597"/>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Para </a:t>
                      </a:r>
                      <a:r>
                        <a:rPr lang="en" sz="1100">
                          <a:solidFill>
                            <a:srgbClr val="808597"/>
                          </a:solidFill>
                          <a:latin typeface="Open Sans"/>
                          <a:ea typeface="Open Sans"/>
                          <a:cs typeface="Open Sans"/>
                          <a:sym typeface="Open Sans"/>
                        </a:rPr>
                        <a:t>&lt;button&gt;, &lt;input&gt; y &lt;option&gt; el atributo </a:t>
                      </a:r>
                      <a:r>
                        <a:rPr i="1" lang="en" sz="1100">
                          <a:solidFill>
                            <a:srgbClr val="808597"/>
                          </a:solidFill>
                          <a:latin typeface="Open Sans"/>
                          <a:ea typeface="Open Sans"/>
                          <a:cs typeface="Open Sans"/>
                          <a:sym typeface="Open Sans"/>
                        </a:rPr>
                        <a:t>value</a:t>
                      </a:r>
                      <a:r>
                        <a:rPr lang="en" sz="1100">
                          <a:solidFill>
                            <a:srgbClr val="808597"/>
                          </a:solidFill>
                          <a:latin typeface="Open Sans"/>
                          <a:ea typeface="Open Sans"/>
                          <a:cs typeface="Open Sans"/>
                          <a:sym typeface="Open Sans"/>
                        </a:rPr>
                        <a:t> especifica el valor inicial del elemento.</a:t>
                      </a:r>
                      <a:br>
                        <a:rPr lang="en" sz="1100">
                          <a:solidFill>
                            <a:srgbClr val="808597"/>
                          </a:solidFill>
                          <a:latin typeface="Open Sans"/>
                          <a:ea typeface="Open Sans"/>
                          <a:cs typeface="Open Sans"/>
                          <a:sym typeface="Open Sans"/>
                        </a:rPr>
                      </a:br>
                      <a:r>
                        <a:rPr lang="en" sz="1100">
                          <a:solidFill>
                            <a:srgbClr val="808597"/>
                          </a:solidFill>
                          <a:latin typeface="Open Sans"/>
                          <a:ea typeface="Open Sans"/>
                          <a:cs typeface="Open Sans"/>
                          <a:sym typeface="Open Sans"/>
                        </a:rPr>
                        <a:t>Para el elemento &lt;li&gt;, el atributo </a:t>
                      </a:r>
                      <a:r>
                        <a:rPr i="1" lang="en" sz="1100">
                          <a:solidFill>
                            <a:srgbClr val="808597"/>
                          </a:solidFill>
                          <a:latin typeface="Open Sans"/>
                          <a:ea typeface="Open Sans"/>
                          <a:cs typeface="Open Sans"/>
                          <a:sym typeface="Open Sans"/>
                        </a:rPr>
                        <a:t>value</a:t>
                      </a:r>
                      <a:r>
                        <a:rPr lang="en" sz="1100">
                          <a:solidFill>
                            <a:srgbClr val="808597"/>
                          </a:solidFill>
                          <a:latin typeface="Open Sans"/>
                          <a:ea typeface="Open Sans"/>
                          <a:cs typeface="Open Sans"/>
                          <a:sym typeface="Open Sans"/>
                        </a:rPr>
                        <a:t> establece el valor del item de la lista.</a:t>
                      </a:r>
                      <a:endParaRPr sz="1100">
                        <a:solidFill>
                          <a:srgbClr val="808597"/>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vMerge="1"/>
              </a:tr>
              <a:tr h="17563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alt</a:t>
                      </a:r>
                      <a:endParaRPr sz="1100">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&lt;area&gt;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&lt;img&gt;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a:t>
                      </a:r>
                      <a:r>
                        <a:rPr lang="en" sz="1100">
                          <a:solidFill>
                            <a:srgbClr val="808597"/>
                          </a:solidFill>
                          <a:latin typeface="Open Sans"/>
                          <a:ea typeface="Open Sans"/>
                          <a:cs typeface="Open Sans"/>
                          <a:sym typeface="Open Sans"/>
                        </a:rPr>
                        <a:t>input&gt;</a:t>
                      </a:r>
                      <a:endParaRPr sz="1100">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Provee información alternativa de una imagen, cuando el usuario no puede verla por alguna razón. Algunas razones son: mala conexión Internet, un error en el atributo </a:t>
                      </a:r>
                      <a:r>
                        <a:rPr i="1" lang="en" sz="1100">
                          <a:solidFill>
                            <a:srgbClr val="808597"/>
                          </a:solidFill>
                          <a:latin typeface="Open Sans"/>
                          <a:ea typeface="Open Sans"/>
                          <a:cs typeface="Open Sans"/>
                          <a:sym typeface="Open Sans"/>
                        </a:rPr>
                        <a:t>src</a:t>
                      </a:r>
                      <a:r>
                        <a:rPr lang="en" sz="1100">
                          <a:solidFill>
                            <a:srgbClr val="808597"/>
                          </a:solidFill>
                          <a:latin typeface="Open Sans"/>
                          <a:ea typeface="Open Sans"/>
                          <a:cs typeface="Open Sans"/>
                          <a:sym typeface="Open Sans"/>
                        </a:rPr>
                        <a:t> o el usuario utiliza un lector de pantalla (se mejora notablemente la adaptabilidad del sitio al incorporar este atributo, ya que usualmente las personas con discapacidad visual lo necesitan).</a:t>
                      </a:r>
                      <a:endParaRPr sz="1100">
                        <a:solidFill>
                          <a:srgbClr val="808597"/>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chemeClr val="lt1"/>
                    </a:solidFill>
                  </a:tcPr>
                </a:tc>
                <a:tc>
                  <a:txBody>
                    <a:bodyPr/>
                    <a:lstStyle/>
                    <a:p>
                      <a:pPr indent="0" lvl="0" marL="0" rtl="0" algn="l">
                        <a:spcBef>
                          <a:spcPts val="0"/>
                        </a:spcBef>
                        <a:spcAft>
                          <a:spcPts val="0"/>
                        </a:spcAft>
                        <a:buClr>
                          <a:schemeClr val="dk1"/>
                        </a:buClr>
                        <a:buSzPts val="1100"/>
                        <a:buFont typeface="Arial"/>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img </a:t>
                      </a:r>
                      <a:r>
                        <a:rPr lang="en" sz="1100">
                          <a:solidFill>
                            <a:srgbClr val="FF9868"/>
                          </a:solidFill>
                          <a:latin typeface="Open Sans"/>
                          <a:ea typeface="Open Sans"/>
                          <a:cs typeface="Open Sans"/>
                          <a:sym typeface="Open Sans"/>
                        </a:rPr>
                        <a:t>src</a:t>
                      </a:r>
                      <a:r>
                        <a:rPr lang="en" sz="1100">
                          <a:solidFill>
                            <a:srgbClr val="21BDCF"/>
                          </a:solidFill>
                          <a:latin typeface="Open Sans"/>
                          <a:ea typeface="Open Sans"/>
                          <a:cs typeface="Open Sans"/>
                          <a:sym typeface="Open Sans"/>
                        </a:rPr>
                        <a:t>="https://raw.githubusercontent.com/PokeAPI/sprites/master/sprites/pokemon/25.png" </a:t>
                      </a:r>
                      <a:r>
                        <a:rPr lang="en" sz="1100">
                          <a:solidFill>
                            <a:srgbClr val="FF9868"/>
                          </a:solidFill>
                          <a:latin typeface="Open Sans"/>
                          <a:ea typeface="Open Sans"/>
                          <a:cs typeface="Open Sans"/>
                          <a:sym typeface="Open Sans"/>
                        </a:rPr>
                        <a:t>alt</a:t>
                      </a:r>
                      <a:r>
                        <a:rPr lang="en" sz="1100">
                          <a:solidFill>
                            <a:srgbClr val="21BDCF"/>
                          </a:solidFill>
                          <a:latin typeface="Open Sans"/>
                          <a:ea typeface="Open Sans"/>
                          <a:cs typeface="Open Sans"/>
                          <a:sym typeface="Open Sans"/>
                        </a:rPr>
                        <a:t>="Pikachu sonriente"&gt;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txBody>
                  <a:tcPr marT="91425" marB="91425" marR="91425" marL="91425">
                    <a:solidFill>
                      <a:schemeClr val="lt1"/>
                    </a:solidFill>
                  </a:tcPr>
                </a:tc>
              </a:tr>
            </a:tbl>
          </a:graphicData>
        </a:graphic>
      </p:graphicFrame>
      <p:sp>
        <p:nvSpPr>
          <p:cNvPr id="114" name="Google Shape;114;p20"/>
          <p:cNvSpPr txBox="1"/>
          <p:nvPr>
            <p:ph idx="1" type="body"/>
          </p:nvPr>
        </p:nvSpPr>
        <p:spPr>
          <a:xfrm>
            <a:off x="378125" y="4642125"/>
            <a:ext cx="8520600" cy="394800"/>
          </a:xfrm>
          <a:prstGeom prst="rect">
            <a:avLst/>
          </a:prstGeom>
        </p:spPr>
        <p:txBody>
          <a:bodyPr anchorCtr="0" anchor="ctr" bIns="91425" lIns="91425" spcFirstLastPara="1" rIns="91425" wrap="square" tIns="91425">
            <a:normAutofit/>
          </a:bodyPr>
          <a:lstStyle/>
          <a:p>
            <a:pPr indent="0" lvl="0" marL="0" rtl="0" algn="l">
              <a:lnSpc>
                <a:spcPct val="110000"/>
              </a:lnSpc>
              <a:spcBef>
                <a:spcPts val="0"/>
              </a:spcBef>
              <a:spcAft>
                <a:spcPts val="0"/>
              </a:spcAft>
              <a:buSzPts val="1018"/>
              <a:buNone/>
            </a:pPr>
            <a:r>
              <a:rPr lang="en" sz="1165">
                <a:solidFill>
                  <a:schemeClr val="lt1"/>
                </a:solidFill>
                <a:latin typeface="Open Sans"/>
                <a:ea typeface="Open Sans"/>
                <a:cs typeface="Open Sans"/>
                <a:sym typeface="Open Sans"/>
              </a:rPr>
              <a:t>Para ver todos los elementos disponibles visita: </a:t>
            </a:r>
            <a:r>
              <a:rPr lang="en" sz="1165" u="sng">
                <a:solidFill>
                  <a:srgbClr val="FFE599"/>
                </a:solidFill>
                <a:latin typeface="Open Sans"/>
                <a:ea typeface="Open Sans"/>
                <a:cs typeface="Open Sans"/>
                <a:sym typeface="Open Sans"/>
                <a:hlinkClick r:id="rId3">
                  <a:extLst>
                    <a:ext uri="{A12FA001-AC4F-418D-AE19-62706E023703}">
                      <ahyp:hlinkClr val="tx"/>
                    </a:ext>
                  </a:extLst>
                </a:hlinkClick>
              </a:rPr>
              <a:t>https://www.w3schools.com/html/html_elements.asp</a:t>
            </a:r>
            <a:endParaRPr sz="1165">
              <a:solidFill>
                <a:srgbClr val="FFE599"/>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p:nvPr/>
        </p:nvSpPr>
        <p:spPr>
          <a:xfrm>
            <a:off x="0" y="-25"/>
            <a:ext cx="9144000" cy="5143500"/>
          </a:xfrm>
          <a:prstGeom prst="rect">
            <a:avLst/>
          </a:prstGeom>
          <a:solidFill>
            <a:srgbClr val="5ABA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ph idx="4294967295" type="title"/>
          </p:nvPr>
        </p:nvSpPr>
        <p:spPr>
          <a:xfrm>
            <a:off x="387900" y="373154"/>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Open Sans SemiBold"/>
                <a:ea typeface="Open Sans SemiBold"/>
                <a:cs typeface="Open Sans SemiBold"/>
                <a:sym typeface="Open Sans SemiBold"/>
              </a:rPr>
              <a:t>Atributos más utilizados</a:t>
            </a:r>
            <a:endParaRPr>
              <a:solidFill>
                <a:schemeClr val="lt1"/>
              </a:solidFill>
              <a:latin typeface="Open Sans SemiBold"/>
              <a:ea typeface="Open Sans SemiBold"/>
              <a:cs typeface="Open Sans SemiBold"/>
              <a:sym typeface="Open Sans SemiBold"/>
            </a:endParaRPr>
          </a:p>
        </p:txBody>
      </p:sp>
      <p:graphicFrame>
        <p:nvGraphicFramePr>
          <p:cNvPr id="121" name="Google Shape;121;p21"/>
          <p:cNvGraphicFramePr/>
          <p:nvPr/>
        </p:nvGraphicFramePr>
        <p:xfrm>
          <a:off x="449575" y="1017725"/>
          <a:ext cx="3000000" cy="3000000"/>
        </p:xfrm>
        <a:graphic>
          <a:graphicData uri="http://schemas.openxmlformats.org/drawingml/2006/table">
            <a:tbl>
              <a:tblPr>
                <a:noFill/>
                <a:tableStyleId>{8886B92A-822A-4C6E-9C94-8BBB27EAC62C}</a:tableStyleId>
              </a:tblPr>
              <a:tblGrid>
                <a:gridCol w="806125"/>
                <a:gridCol w="916000"/>
                <a:gridCol w="3352800"/>
                <a:gridCol w="3160400"/>
              </a:tblGrid>
              <a:tr h="518125">
                <a:tc>
                  <a:txBody>
                    <a:bodyPr/>
                    <a:lstStyle/>
                    <a:p>
                      <a:pPr indent="0" lvl="0" marL="0" rtl="0" algn="l">
                        <a:spcBef>
                          <a:spcPts val="0"/>
                        </a:spcBef>
                        <a:spcAft>
                          <a:spcPts val="0"/>
                        </a:spcAft>
                        <a:buNone/>
                      </a:pPr>
                      <a:r>
                        <a:rPr b="1" lang="en" sz="1100">
                          <a:solidFill>
                            <a:srgbClr val="21BDCF"/>
                          </a:solidFill>
                          <a:latin typeface="Open Sans"/>
                          <a:ea typeface="Open Sans"/>
                          <a:cs typeface="Open Sans"/>
                          <a:sym typeface="Open Sans"/>
                        </a:rPr>
                        <a:t>Atributo</a:t>
                      </a:r>
                      <a:endParaRPr b="1" sz="11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808597"/>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E56CBD"/>
                          </a:solidFill>
                          <a:latin typeface="Open Sans"/>
                          <a:ea typeface="Open Sans"/>
                          <a:cs typeface="Open Sans"/>
                          <a:sym typeface="Open Sans"/>
                        </a:rPr>
                        <a:t>Etiquetas válidas</a:t>
                      </a:r>
                      <a:endParaRPr b="1" sz="1100">
                        <a:solidFill>
                          <a:srgbClr val="E56CBD"/>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808597"/>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9D59B"/>
                          </a:solidFill>
                          <a:latin typeface="Open Sans"/>
                          <a:ea typeface="Open Sans"/>
                          <a:cs typeface="Open Sans"/>
                          <a:sym typeface="Open Sans"/>
                        </a:rPr>
                        <a:t>Descripción</a:t>
                      </a:r>
                      <a:endParaRPr b="1" sz="11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808597"/>
                      </a:solidFill>
                      <a:prstDash val="solid"/>
                      <a:round/>
                      <a:headEnd len="sm" w="sm" type="none"/>
                      <a:tailEnd len="sm" w="sm" type="none"/>
                    </a:lnB>
                    <a:solidFill>
                      <a:srgbClr val="29304F"/>
                    </a:solidFill>
                  </a:tcPr>
                </a:tc>
                <a:tc>
                  <a:txBody>
                    <a:bodyPr/>
                    <a:lstStyle/>
                    <a:p>
                      <a:pPr indent="0" lvl="0" marL="0" rtl="0" algn="l">
                        <a:spcBef>
                          <a:spcPts val="0"/>
                        </a:spcBef>
                        <a:spcAft>
                          <a:spcPts val="0"/>
                        </a:spcAft>
                        <a:buNone/>
                      </a:pPr>
                      <a:r>
                        <a:rPr b="1" lang="en" sz="1100">
                          <a:solidFill>
                            <a:srgbClr val="7771CC"/>
                          </a:solidFill>
                          <a:latin typeface="Open Sans"/>
                          <a:ea typeface="Open Sans"/>
                          <a:cs typeface="Open Sans"/>
                          <a:sym typeface="Open Sans"/>
                        </a:rPr>
                        <a:t>Ejemplo</a:t>
                      </a:r>
                      <a:endParaRPr b="1" sz="1100">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9304F"/>
                    </a:solidFill>
                  </a:tcPr>
                </a:tc>
              </a:tr>
              <a:tr h="264775">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disabled</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&lt;button&gt;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&lt;input&gt;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&lt;option&gt;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&lt;select&gt;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&lt;textarea&gt;</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Cuando se añade este atributo a un elemento, significa que se deshabilitará, esto significa que el elemento no será usable, hasta que se especifique lo contrario.</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button</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type</a:t>
                      </a:r>
                      <a:r>
                        <a:rPr lang="en" sz="1100">
                          <a:solidFill>
                            <a:srgbClr val="21BDCF"/>
                          </a:solidFill>
                          <a:latin typeface="Open Sans"/>
                          <a:ea typeface="Open Sans"/>
                          <a:cs typeface="Open Sans"/>
                          <a:sym typeface="Open Sans"/>
                        </a:rPr>
                        <a:t>="button"</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disabled</a:t>
                      </a:r>
                      <a:r>
                        <a:rPr lang="en" sz="1100">
                          <a:solidFill>
                            <a:srgbClr val="21BDCF"/>
                          </a:solidFill>
                          <a:latin typeface="Open Sans"/>
                          <a:ea typeface="Open Sans"/>
                          <a:cs typeface="Open Sans"/>
                          <a:sym typeface="Open Sans"/>
                        </a:rPr>
                        <a:t>&gt;</a:t>
                      </a:r>
                      <a:r>
                        <a:rPr lang="en" sz="1100">
                          <a:solidFill>
                            <a:srgbClr val="808597"/>
                          </a:solidFill>
                          <a:latin typeface="Open Sans"/>
                          <a:ea typeface="Open Sans"/>
                          <a:cs typeface="Open Sans"/>
                          <a:sym typeface="Open Sans"/>
                        </a:rPr>
                        <a:t>Atrapar a todos los Pokémon</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/button</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href</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808597"/>
                          </a:solidFill>
                          <a:latin typeface="Open Sans"/>
                          <a:ea typeface="Open Sans"/>
                          <a:cs typeface="Open Sans"/>
                          <a:sym typeface="Open Sans"/>
                        </a:rPr>
                        <a:t>&lt;a&gt;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&lt;area&gt;</a:t>
                      </a:r>
                      <a:endParaRPr sz="1100">
                        <a:solidFill>
                          <a:srgbClr val="808597"/>
                        </a:solidFill>
                        <a:latin typeface="Open Sans"/>
                        <a:ea typeface="Open Sans"/>
                        <a:cs typeface="Open Sans"/>
                        <a:sym typeface="Open Sans"/>
                      </a:endParaRPr>
                    </a:p>
                    <a:p>
                      <a:pPr indent="0" lvl="0" marL="0" rtl="0" algn="l">
                        <a:spcBef>
                          <a:spcPts val="0"/>
                        </a:spcBef>
                        <a:spcAft>
                          <a:spcPts val="0"/>
                        </a:spcAft>
                        <a:buNone/>
                      </a:pPr>
                      <a:r>
                        <a:rPr lang="en" sz="1100">
                          <a:solidFill>
                            <a:srgbClr val="808597"/>
                          </a:solidFill>
                          <a:latin typeface="Open Sans"/>
                          <a:ea typeface="Open Sans"/>
                          <a:cs typeface="Open Sans"/>
                          <a:sym typeface="Open Sans"/>
                        </a:rPr>
                        <a:t>&lt;link&gt;</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1200"/>
                        </a:spcAft>
                        <a:buNone/>
                      </a:pPr>
                      <a:r>
                        <a:rPr lang="en" sz="1100">
                          <a:solidFill>
                            <a:srgbClr val="808597"/>
                          </a:solidFill>
                          <a:latin typeface="Open Sans"/>
                          <a:ea typeface="Open Sans"/>
                          <a:cs typeface="Open Sans"/>
                          <a:sym typeface="Open Sans"/>
                        </a:rPr>
                        <a:t>Para las etiquetas &lt;a&gt; y &lt;area&gt; el atributo href especifica la URL a donde la página irá cuando se </a:t>
                      </a:r>
                      <a:r>
                        <a:rPr lang="en" sz="1100">
                          <a:solidFill>
                            <a:srgbClr val="808597"/>
                          </a:solidFill>
                          <a:latin typeface="Open Sans"/>
                          <a:ea typeface="Open Sans"/>
                          <a:cs typeface="Open Sans"/>
                          <a:sym typeface="Open Sans"/>
                        </a:rPr>
                        <a:t>seleccione</a:t>
                      </a:r>
                      <a:r>
                        <a:rPr lang="en" sz="1100">
                          <a:solidFill>
                            <a:srgbClr val="808597"/>
                          </a:solidFill>
                          <a:latin typeface="Open Sans"/>
                          <a:ea typeface="Open Sans"/>
                          <a:cs typeface="Open Sans"/>
                          <a:sym typeface="Open Sans"/>
                        </a:rPr>
                        <a:t>. Para </a:t>
                      </a:r>
                      <a:r>
                        <a:rPr lang="en" sz="1100">
                          <a:solidFill>
                            <a:srgbClr val="808597"/>
                          </a:solidFill>
                          <a:latin typeface="Open Sans"/>
                          <a:ea typeface="Open Sans"/>
                          <a:cs typeface="Open Sans"/>
                          <a:sym typeface="Open Sans"/>
                        </a:rPr>
                        <a:t>&lt;link&gt;, se especifica la URL del recurso externo (el mayor uso es para hojas de estilos).</a:t>
                      </a:r>
                      <a:endParaRPr sz="1100">
                        <a:solidFill>
                          <a:srgbClr val="808597"/>
                        </a:solidFill>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808597"/>
                      </a:solidFill>
                      <a:prstDash val="solid"/>
                      <a:round/>
                      <a:headEnd len="sm" w="sm" type="none"/>
                      <a:tailEnd len="sm" w="sm" type="none"/>
                    </a:lnR>
                    <a:lnT cap="flat" cmpd="sng" w="9525">
                      <a:solidFill>
                        <a:srgbClr val="808597"/>
                      </a:solidFill>
                      <a:prstDash val="solid"/>
                      <a:round/>
                      <a:headEnd len="sm" w="sm" type="none"/>
                      <a:tailEnd len="sm" w="sm" type="none"/>
                    </a:lnT>
                    <a:lnB cap="flat" cmpd="sng" w="9525">
                      <a:solidFill>
                        <a:srgbClr val="808597"/>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a</a:t>
                      </a:r>
                      <a:r>
                        <a:rPr lang="en" sz="1100">
                          <a:solidFill>
                            <a:srgbClr val="FF0000"/>
                          </a:solidFill>
                          <a:latin typeface="Open Sans"/>
                          <a:ea typeface="Open Sans"/>
                          <a:cs typeface="Open Sans"/>
                          <a:sym typeface="Open Sans"/>
                        </a:rPr>
                        <a:t> </a:t>
                      </a:r>
                      <a:r>
                        <a:rPr lang="en" sz="1100">
                          <a:solidFill>
                            <a:srgbClr val="FF9868"/>
                          </a:solidFill>
                          <a:latin typeface="Open Sans"/>
                          <a:ea typeface="Open Sans"/>
                          <a:cs typeface="Open Sans"/>
                          <a:sym typeface="Open Sans"/>
                        </a:rPr>
                        <a:t>href</a:t>
                      </a:r>
                      <a:r>
                        <a:rPr lang="en" sz="1100">
                          <a:solidFill>
                            <a:srgbClr val="21BDCF"/>
                          </a:solidFill>
                          <a:latin typeface="Open Sans"/>
                          <a:ea typeface="Open Sans"/>
                          <a:cs typeface="Open Sans"/>
                          <a:sym typeface="Open Sans"/>
                        </a:rPr>
                        <a:t>="https://</a:t>
                      </a:r>
                      <a:r>
                        <a:rPr lang="en" sz="1100">
                          <a:solidFill>
                            <a:srgbClr val="21BDCF"/>
                          </a:solidFill>
                          <a:latin typeface="Open Sans"/>
                          <a:ea typeface="Open Sans"/>
                          <a:cs typeface="Open Sans"/>
                          <a:sym typeface="Open Sans"/>
                        </a:rPr>
                        <a:t>futureed.com/</a:t>
                      </a:r>
                      <a:r>
                        <a:rPr lang="en" sz="1100">
                          <a:solidFill>
                            <a:srgbClr val="21BDCF"/>
                          </a:solidFill>
                          <a:latin typeface="Open Sans"/>
                          <a:ea typeface="Open Sans"/>
                          <a:cs typeface="Open Sans"/>
                          <a:sym typeface="Open Sans"/>
                        </a:rPr>
                        <a:t>"&gt;</a:t>
                      </a:r>
                      <a:r>
                        <a:rPr lang="en" sz="1100">
                          <a:solidFill>
                            <a:srgbClr val="808597"/>
                          </a:solidFill>
                          <a:latin typeface="Open Sans"/>
                          <a:ea typeface="Open Sans"/>
                          <a:cs typeface="Open Sans"/>
                          <a:sym typeface="Open Sans"/>
                        </a:rPr>
                        <a:t>Visita FutureED</a:t>
                      </a:r>
                      <a:r>
                        <a:rPr lang="en" sz="1100">
                          <a:solidFill>
                            <a:srgbClr val="21BDCF"/>
                          </a:solidFill>
                          <a:latin typeface="Open Sans"/>
                          <a:ea typeface="Open Sans"/>
                          <a:cs typeface="Open Sans"/>
                          <a:sym typeface="Open Sans"/>
                        </a:rPr>
                        <a:t>&lt;</a:t>
                      </a:r>
                      <a:r>
                        <a:rPr lang="en" sz="1100">
                          <a:solidFill>
                            <a:srgbClr val="7771CC"/>
                          </a:solidFill>
                          <a:latin typeface="Open Sans"/>
                          <a:ea typeface="Open Sans"/>
                          <a:cs typeface="Open Sans"/>
                          <a:sym typeface="Open Sans"/>
                        </a:rPr>
                        <a:t>/a</a:t>
                      </a:r>
                      <a:r>
                        <a:rPr lang="en" sz="1100">
                          <a:solidFill>
                            <a:srgbClr val="21BDCF"/>
                          </a:solidFill>
                          <a:latin typeface="Open Sans"/>
                          <a:ea typeface="Open Sans"/>
                          <a:cs typeface="Open Sans"/>
                          <a:sym typeface="Open Sans"/>
                        </a:rPr>
                        <a:t>&gt;</a:t>
                      </a:r>
                      <a:endParaRPr sz="1100">
                        <a:solidFill>
                          <a:srgbClr val="21BDCF"/>
                        </a:solidFill>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txBody>
                  <a:tcPr marT="91425" marB="91425" marR="91425" marL="91425">
                    <a:lnL cap="flat" cmpd="sng" w="9525">
                      <a:solidFill>
                        <a:srgbClr val="80859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122" name="Google Shape;122;p21"/>
          <p:cNvSpPr txBox="1"/>
          <p:nvPr>
            <p:ph idx="1" type="body"/>
          </p:nvPr>
        </p:nvSpPr>
        <p:spPr>
          <a:xfrm>
            <a:off x="378125" y="4642125"/>
            <a:ext cx="8520600" cy="394800"/>
          </a:xfrm>
          <a:prstGeom prst="rect">
            <a:avLst/>
          </a:prstGeom>
        </p:spPr>
        <p:txBody>
          <a:bodyPr anchorCtr="0" anchor="ctr" bIns="91425" lIns="91425" spcFirstLastPara="1" rIns="91425" wrap="square" tIns="91425">
            <a:normAutofit/>
          </a:bodyPr>
          <a:lstStyle/>
          <a:p>
            <a:pPr indent="0" lvl="0" marL="0" rtl="0" algn="l">
              <a:lnSpc>
                <a:spcPct val="110000"/>
              </a:lnSpc>
              <a:spcBef>
                <a:spcPts val="0"/>
              </a:spcBef>
              <a:spcAft>
                <a:spcPts val="0"/>
              </a:spcAft>
              <a:buSzPts val="1018"/>
              <a:buNone/>
            </a:pPr>
            <a:r>
              <a:rPr lang="en" sz="1165">
                <a:solidFill>
                  <a:schemeClr val="lt1"/>
                </a:solidFill>
                <a:latin typeface="Open Sans"/>
                <a:ea typeface="Open Sans"/>
                <a:cs typeface="Open Sans"/>
                <a:sym typeface="Open Sans"/>
              </a:rPr>
              <a:t>Para ver todos los elementos disponibles visita: </a:t>
            </a:r>
            <a:r>
              <a:rPr lang="en" sz="1165" u="sng">
                <a:solidFill>
                  <a:srgbClr val="FFE599"/>
                </a:solidFill>
                <a:latin typeface="Open Sans"/>
                <a:ea typeface="Open Sans"/>
                <a:cs typeface="Open Sans"/>
                <a:sym typeface="Open Sans"/>
                <a:hlinkClick r:id="rId3">
                  <a:extLst>
                    <a:ext uri="{A12FA001-AC4F-418D-AE19-62706E023703}">
                      <ahyp:hlinkClr val="tx"/>
                    </a:ext>
                  </a:extLst>
                </a:hlinkClick>
              </a:rPr>
              <a:t>https://www.w3schools.com/html/html_elements.asp</a:t>
            </a:r>
            <a:endParaRPr sz="1165">
              <a:solidFill>
                <a:srgbClr val="FFE5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