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60" r:id="rId5"/>
    <p:sldId id="282" r:id="rId6"/>
    <p:sldId id="289" r:id="rId7"/>
    <p:sldId id="279" r:id="rId8"/>
    <p:sldId id="265" r:id="rId9"/>
    <p:sldId id="259" r:id="rId10"/>
    <p:sldId id="284" r:id="rId11"/>
    <p:sldId id="294" r:id="rId12"/>
    <p:sldId id="262" r:id="rId13"/>
    <p:sldId id="274" r:id="rId14"/>
    <p:sldId id="272" r:id="rId15"/>
    <p:sldId id="288" r:id="rId16"/>
    <p:sldId id="263" r:id="rId17"/>
    <p:sldId id="273" r:id="rId18"/>
    <p:sldId id="275" r:id="rId19"/>
    <p:sldId id="291" r:id="rId20"/>
    <p:sldId id="285" r:id="rId21"/>
    <p:sldId id="287" r:id="rId22"/>
    <p:sldId id="293" r:id="rId23"/>
    <p:sldId id="266" r:id="rId24"/>
    <p:sldId id="268" r:id="rId25"/>
    <p:sldId id="278" r:id="rId26"/>
    <p:sldId id="26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093" autoAdjust="0"/>
  </p:normalViewPr>
  <p:slideViewPr>
    <p:cSldViewPr snapToGrid="0" snapToObjects="1">
      <p:cViewPr varScale="1">
        <p:scale>
          <a:sx n="123" d="100"/>
          <a:sy n="123" d="100"/>
        </p:scale>
        <p:origin x="-12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CF5CB-BCA6-1C44-A263-AA00ACB15107}" type="datetimeFigureOut">
              <a:rPr lang="en-US" smtClean="0"/>
              <a:t>9/21/15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BF96E-F229-444A-9F20-DC1DFA77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80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D9527-9640-B441-BC70-DB238578AFEE}" type="datetimeFigureOut">
              <a:t>9/21/15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B6913-7AE8-E745-8D3F-68D982E9297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38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52C0-FD90-4F43-AD7F-F9DADAD12A69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02A-CB31-8740-8F29-A18C6561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5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52C0-FD90-4F43-AD7F-F9DADAD12A69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02A-CB31-8740-8F29-A18C6561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4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52C0-FD90-4F43-AD7F-F9DADAD12A69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02A-CB31-8740-8F29-A18C6561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1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52C0-FD90-4F43-AD7F-F9DADAD12A69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02A-CB31-8740-8F29-A18C6561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9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52C0-FD90-4F43-AD7F-F9DADAD12A69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02A-CB31-8740-8F29-A18C6561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4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52C0-FD90-4F43-AD7F-F9DADAD12A69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02A-CB31-8740-8F29-A18C6561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6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52C0-FD90-4F43-AD7F-F9DADAD12A69}" type="datetimeFigureOut">
              <a:rPr lang="en-US" smtClean="0"/>
              <a:t>9/21/15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02A-CB31-8740-8F29-A18C6561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2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52C0-FD90-4F43-AD7F-F9DADAD12A69}" type="datetimeFigureOut">
              <a:rPr lang="en-US" smtClean="0"/>
              <a:t>9/21/15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02A-CB31-8740-8F29-A18C6561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9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52C0-FD90-4F43-AD7F-F9DADAD12A69}" type="datetimeFigureOut">
              <a:rPr lang="en-US" smtClean="0"/>
              <a:t>9/21/15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02A-CB31-8740-8F29-A18C6561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52C0-FD90-4F43-AD7F-F9DADAD12A69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02A-CB31-8740-8F29-A18C6561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9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52C0-FD90-4F43-AD7F-F9DADAD12A69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02A-CB31-8740-8F29-A18C6561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0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752C0-FD90-4F43-AD7F-F9DADAD12A69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A002A-CB31-8740-8F29-A18C6561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5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ldp-containers" TargetMode="External"/><Relationship Id="rId4" Type="http://schemas.openxmlformats.org/officeDocument/2006/relationships/hyperlink" Target="http://www.w3.org/TR/ldp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url.dlib.indiana.edu/iudl/media/6537033f0r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2015/NOTE-ldpatch-20150728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ki.duraspace.org/display/FEDORA40/RESTful+HTTP+API" TargetMode="External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ectorcorrea.com/%23/blog/introduction-to-ldp/67" TargetMode="External"/><Relationship Id="rId3" Type="http://schemas.openxmlformats.org/officeDocument/2006/relationships/hyperlink" Target="http://tinyurl.com/intro-to-ld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DesignIssues/LinkedData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en.wikipedia.org/wiki/Abraham_Lincol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bpedia.org/data/Abraham_Lincoln.n3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rdf-primer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ld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37293" y="-977372"/>
            <a:ext cx="9144000" cy="42310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6172"/>
            <a:ext cx="7772400" cy="3875072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Introduction to the </a:t>
            </a:r>
            <a:br>
              <a:rPr lang="en-US" dirty="0" smtClean="0"/>
            </a:br>
            <a:r>
              <a:rPr lang="en-US" dirty="0" smtClean="0"/>
              <a:t>Linked Data Platform (LDP)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Hector Correa </a:t>
            </a:r>
            <a:br>
              <a:rPr lang="en-US" sz="2700" dirty="0" smtClean="0"/>
            </a:br>
            <a:r>
              <a:rPr lang="en-US" sz="2700" dirty="0" smtClean="0"/>
              <a:t>hjc14@psu.edu</a:t>
            </a:r>
            <a:br>
              <a:rPr lang="en-US" sz="2700" dirty="0" smtClean="0"/>
            </a:br>
            <a:r>
              <a:rPr lang="en-US" sz="2700" dirty="0" smtClean="0"/>
              <a:t>The Pennsylvania State University</a:t>
            </a:r>
            <a:endParaRPr lang="en-US" sz="27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429" y="63268"/>
            <a:ext cx="2428631" cy="194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12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486" y="2145847"/>
            <a:ext cx="7199086" cy="2290082"/>
          </a:xfrm>
        </p:spPr>
        <p:txBody>
          <a:bodyPr>
            <a:normAutofit fontScale="90000"/>
          </a:bodyPr>
          <a:lstStyle/>
          <a:p>
            <a:r>
              <a:rPr lang="en-US" smtClean="0"/>
              <a:t>Linked Data Platform (LDP)</a:t>
            </a:r>
            <a:br>
              <a:rPr lang="en-US" smtClean="0"/>
            </a:br>
            <a:r>
              <a:rPr lang="en-US" smtClean="0"/>
              <a:t>is </a:t>
            </a:r>
            <a:r>
              <a:rPr lang="en-US" dirty="0" smtClean="0"/>
              <a:t>an </a:t>
            </a:r>
            <a:r>
              <a:rPr lang="en-US" dirty="0"/>
              <a:t>HTTP API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read-write </a:t>
            </a:r>
            <a:r>
              <a:rPr lang="en-US" dirty="0"/>
              <a:t>Linked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8307" y="5919987"/>
            <a:ext cx="6141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API stands for Application Programming Interface. </a:t>
            </a:r>
          </a:p>
          <a:p>
            <a:r>
              <a:rPr lang="en-US" sz="1400"/>
              <a:t>An API defines the rules to communicate with a program.</a:t>
            </a:r>
          </a:p>
        </p:txBody>
      </p:sp>
    </p:spTree>
    <p:extLst>
      <p:ext uri="{BB962C8B-B14F-4D97-AF65-F5344CB8AC3E}">
        <p14:creationId xmlns:p14="http://schemas.microsoft.com/office/powerpoint/2010/main" val="3465749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3069" y="1328926"/>
            <a:ext cx="1868809" cy="2963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LDP Client</a:t>
            </a:r>
          </a:p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64170" y="1326459"/>
            <a:ext cx="1868809" cy="2963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LDP Server</a:t>
            </a:r>
          </a:p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01878" y="1522165"/>
            <a:ext cx="39622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01878" y="3553610"/>
            <a:ext cx="39622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601879" y="1896770"/>
            <a:ext cx="39622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01878" y="3990162"/>
            <a:ext cx="39622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52132" y="1061665"/>
            <a:ext cx="109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 GET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05904" y="1896770"/>
            <a:ext cx="279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Response (RDF or Non-RDF)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10471" y="3051813"/>
            <a:ext cx="291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 POST (RDF or Non-RDF)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05904" y="4107370"/>
            <a:ext cx="108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Response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106948"/>
            <a:ext cx="8229600" cy="6951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HTTP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35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14947" y="6390105"/>
            <a:ext cx="647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http://www.w3.org/TR/</a:t>
            </a:r>
            <a:r>
              <a:rPr lang="en-US" dirty="0" err="1" smtClean="0"/>
              <a:t>ldp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68337" y="1644104"/>
            <a:ext cx="6174195" cy="431074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Everything is a </a:t>
            </a:r>
            <a:r>
              <a:rPr lang="en-US" b="1" dirty="0" smtClean="0"/>
              <a:t>Resource</a:t>
            </a:r>
          </a:p>
          <a:p>
            <a:endParaRPr lang="en-US" b="1" dirty="0"/>
          </a:p>
          <a:p>
            <a:r>
              <a:rPr lang="en-US" b="1" dirty="0" smtClean="0"/>
              <a:t>RDF Sources: </a:t>
            </a:r>
            <a:r>
              <a:rPr lang="en-US" dirty="0" smtClean="0"/>
              <a:t>expressed </a:t>
            </a:r>
            <a:r>
              <a:rPr lang="en-US" smtClean="0"/>
              <a:t>in Resource Description Framework (triples)</a:t>
            </a:r>
            <a:endParaRPr lang="en-US" dirty="0" smtClean="0"/>
          </a:p>
          <a:p>
            <a:endParaRPr lang="en-US" b="1" dirty="0"/>
          </a:p>
          <a:p>
            <a:r>
              <a:rPr lang="en-US" b="1" dirty="0" smtClean="0"/>
              <a:t>Non-RDF Sources: </a:t>
            </a:r>
            <a:r>
              <a:rPr lang="en-US" dirty="0" smtClean="0"/>
              <a:t>everything </a:t>
            </a:r>
            <a:r>
              <a:rPr lang="en-US" smtClean="0"/>
              <a:t>else (web </a:t>
            </a:r>
            <a:r>
              <a:rPr lang="en-US" dirty="0" smtClean="0"/>
              <a:t>pages, PDFs, image/audio/video files, binaries, et cetera)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509857" y="137077"/>
            <a:ext cx="1497113" cy="6226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Resource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470073" y="1851577"/>
            <a:ext cx="1497113" cy="6226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RDF Source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61300" y="1851577"/>
            <a:ext cx="1497113" cy="6226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Non-RDF Source</a:t>
            </a:r>
          </a:p>
        </p:txBody>
      </p:sp>
      <p:cxnSp>
        <p:nvCxnSpPr>
          <p:cNvPr id="5" name="Straight Arrow Connector 4"/>
          <p:cNvCxnSpPr>
            <a:stCxn id="8" idx="0"/>
          </p:cNvCxnSpPr>
          <p:nvPr/>
        </p:nvCxnSpPr>
        <p:spPr>
          <a:xfrm flipV="1">
            <a:off x="6509857" y="759734"/>
            <a:ext cx="480108" cy="1091843"/>
          </a:xfrm>
          <a:prstGeom prst="straightConnector1">
            <a:avLst/>
          </a:prstGeom>
          <a:ln w="50800" cap="flat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0"/>
          </p:cNvCxnSpPr>
          <p:nvPr/>
        </p:nvCxnSpPr>
        <p:spPr>
          <a:xfrm flipH="1" flipV="1">
            <a:off x="7470073" y="759734"/>
            <a:ext cx="748557" cy="1091843"/>
          </a:xfrm>
          <a:prstGeom prst="straightConnector1">
            <a:avLst/>
          </a:prstGeom>
          <a:ln w="50800" cap="flat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792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87" y="1775306"/>
            <a:ext cx="9144000" cy="38758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Courier"/>
                <a:cs typeface="Courier"/>
              </a:rPr>
              <a:t>HTTP reques</a:t>
            </a:r>
            <a:r>
              <a:rPr lang="en-US" sz="1800" b="1" dirty="0">
                <a:latin typeface="Courier"/>
                <a:cs typeface="Courier"/>
              </a:rPr>
              <a:t>t</a:t>
            </a:r>
            <a:r>
              <a:rPr lang="en-US" sz="1800" b="1" dirty="0" smtClean="0">
                <a:latin typeface="Courier"/>
                <a:cs typeface="Courier"/>
              </a:rPr>
              <a:t> 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Courier"/>
                <a:cs typeface="Courier"/>
              </a:rPr>
              <a:t>POST </a:t>
            </a:r>
            <a:r>
              <a:rPr lang="en-US" sz="1800" dirty="0" err="1">
                <a:latin typeface="Courier"/>
                <a:cs typeface="Courier"/>
              </a:rPr>
              <a:t>localhost</a:t>
            </a:r>
            <a:r>
              <a:rPr lang="en-US" sz="1800" dirty="0" smtClean="0">
                <a:latin typeface="Courier"/>
                <a:cs typeface="Courier"/>
              </a:rPr>
              <a:t>/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Slug: </a:t>
            </a:r>
            <a:r>
              <a:rPr lang="en-US" sz="1800" b="1" dirty="0" smtClean="0">
                <a:latin typeface="Courier"/>
                <a:cs typeface="Courier"/>
              </a:rPr>
              <a:t>hydraconnect2015</a:t>
            </a:r>
          </a:p>
          <a:p>
            <a:pPr marL="0" indent="0">
              <a:buNone/>
            </a:pPr>
            <a:endParaRPr lang="en-US" sz="18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&lt;&gt; </a:t>
            </a:r>
            <a:r>
              <a:rPr lang="en-US" sz="1800" dirty="0" err="1" smtClean="0">
                <a:latin typeface="Courier"/>
                <a:cs typeface="Courier"/>
              </a:rPr>
              <a:t>dcterms:title</a:t>
            </a:r>
            <a:r>
              <a:rPr lang="en-US" sz="1800" dirty="0" smtClean="0">
                <a:latin typeface="Courier"/>
                <a:cs typeface="Courier"/>
              </a:rPr>
              <a:t>   “Hydra Connect 2015”.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&lt;</a:t>
            </a:r>
            <a:r>
              <a:rPr lang="en-US" sz="1800" dirty="0">
                <a:latin typeface="Courier"/>
                <a:cs typeface="Courier"/>
              </a:rPr>
              <a:t>&gt; </a:t>
            </a:r>
            <a:r>
              <a:rPr lang="en-US" sz="1800" dirty="0" err="1" smtClean="0">
                <a:latin typeface="Courier"/>
                <a:cs typeface="Courier"/>
              </a:rPr>
              <a:t>dcterms:subject</a:t>
            </a:r>
            <a:r>
              <a:rPr lang="en-US" sz="1800" dirty="0" smtClean="0">
                <a:latin typeface="Courier"/>
                <a:cs typeface="Courier"/>
              </a:rPr>
              <a:t> “Hydra conference in Minneapolis”</a:t>
            </a:r>
            <a:r>
              <a:rPr lang="en-US" sz="1800" dirty="0">
                <a:latin typeface="Courier"/>
                <a:cs typeface="Courier"/>
              </a:rPr>
              <a:t>. 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"/>
                <a:cs typeface="Courier"/>
              </a:rPr>
              <a:t>HTTP response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Courier"/>
                <a:cs typeface="Courier"/>
              </a:rPr>
              <a:t>HTTP/1.1 201 Created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Courier"/>
                <a:cs typeface="Courier"/>
              </a:rPr>
              <a:t>Location: http://</a:t>
            </a:r>
            <a:r>
              <a:rPr lang="en-US" sz="1800" dirty="0" err="1" smtClean="0">
                <a:latin typeface="Courier"/>
                <a:cs typeface="Courier"/>
              </a:rPr>
              <a:t>localhost</a:t>
            </a:r>
            <a:r>
              <a:rPr lang="en-US" sz="1800" dirty="0" smtClean="0">
                <a:latin typeface="Courier"/>
                <a:cs typeface="Courier"/>
              </a:rPr>
              <a:t>/</a:t>
            </a:r>
            <a:r>
              <a:rPr lang="en-US" sz="1800" b="1" dirty="0" smtClean="0">
                <a:latin typeface="Courier"/>
                <a:cs typeface="Courier"/>
              </a:rPr>
              <a:t>hydraconnect2015</a:t>
            </a:r>
            <a:r>
              <a:rPr lang="en-US" sz="1800" dirty="0" smtClean="0">
                <a:latin typeface="Courier"/>
                <a:cs typeface="Courier"/>
              </a:rPr>
              <a:t>/</a:t>
            </a:r>
            <a:endParaRPr lang="en-US" sz="1800" b="1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94047" y="1252608"/>
            <a:ext cx="2889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HTTP POST to create a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new RDF Source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(hydraconnect2015)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895245" y="1584125"/>
            <a:ext cx="1672488" cy="67273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336433" y="2977646"/>
            <a:ext cx="869707" cy="26230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92639" y="2654480"/>
            <a:ext cx="1559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Triples for the new resource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823640" y="4457829"/>
            <a:ext cx="869707" cy="26230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04143" y="4249218"/>
            <a:ext cx="155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Yup</a:t>
            </a:r>
            <a:r>
              <a:rPr lang="en-US" smtClean="0">
                <a:solidFill>
                  <a:schemeClr val="accent2"/>
                </a:solidFill>
              </a:rPr>
              <a:t>, created…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431368" y="5518795"/>
            <a:ext cx="952533" cy="41417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58767" y="5609801"/>
            <a:ext cx="253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…and here is the URL of the new resource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37487" y="91797"/>
            <a:ext cx="8229600" cy="1143000"/>
          </a:xfrm>
        </p:spPr>
        <p:txBody>
          <a:bodyPr/>
          <a:lstStyle/>
          <a:p>
            <a:r>
              <a:rPr lang="en-US" dirty="0" smtClean="0"/>
              <a:t>Create a New RDF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79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170" y="1553322"/>
            <a:ext cx="8610202" cy="40666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Courier"/>
                <a:cs typeface="Courier"/>
              </a:rPr>
              <a:t>Client makes HTTP reques</a:t>
            </a:r>
            <a:r>
              <a:rPr lang="en-US" sz="1800" b="1" dirty="0">
                <a:latin typeface="Courier"/>
                <a:cs typeface="Courier"/>
              </a:rPr>
              <a:t>t</a:t>
            </a:r>
            <a:r>
              <a:rPr lang="en-US" sz="1800" b="1" dirty="0" smtClean="0">
                <a:latin typeface="Courier"/>
                <a:cs typeface="Courier"/>
              </a:rPr>
              <a:t> 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Courier"/>
                <a:cs typeface="Courier"/>
              </a:rPr>
              <a:t>GET localhost/</a:t>
            </a:r>
            <a:r>
              <a:rPr lang="en-US" sz="1800" b="1" dirty="0" smtClean="0">
                <a:latin typeface="Courier"/>
                <a:cs typeface="Courier"/>
              </a:rPr>
              <a:t>hydraconnect2015</a:t>
            </a:r>
          </a:p>
          <a:p>
            <a:pPr marL="400050" lvl="1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"/>
                <a:cs typeface="Courier"/>
              </a:rPr>
              <a:t>Server returns HTTP response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Courier"/>
                <a:cs typeface="Courier"/>
              </a:rPr>
              <a:t>HTTP/1.1 200 OK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urier"/>
                <a:cs typeface="Courier"/>
              </a:rPr>
              <a:t>Content-Type: text/turtle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urier"/>
                <a:cs typeface="Courier"/>
              </a:rPr>
              <a:t>Link: &lt;http://www.w3.org/ns/</a:t>
            </a:r>
            <a:r>
              <a:rPr lang="en-US" sz="1600" dirty="0" err="1" smtClean="0">
                <a:latin typeface="Courier"/>
                <a:cs typeface="Courier"/>
              </a:rPr>
              <a:t>ldp#BasicContainer</a:t>
            </a:r>
            <a:r>
              <a:rPr lang="en-US" sz="1600" dirty="0" smtClean="0">
                <a:latin typeface="Courier"/>
                <a:cs typeface="Courier"/>
              </a:rPr>
              <a:t>&gt;; </a:t>
            </a:r>
            <a:r>
              <a:rPr lang="en-US" sz="1600" dirty="0" err="1" smtClean="0">
                <a:latin typeface="Courier"/>
                <a:cs typeface="Courier"/>
              </a:rPr>
              <a:t>rel</a:t>
            </a:r>
            <a:r>
              <a:rPr lang="en-US" sz="1600" dirty="0" smtClean="0">
                <a:latin typeface="Courier"/>
                <a:cs typeface="Courier"/>
              </a:rPr>
              <a:t>="type”, </a:t>
            </a:r>
          </a:p>
          <a:p>
            <a:pPr marL="400050" lvl="1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  &lt;http://www.w3.org/ns/</a:t>
            </a:r>
            <a:r>
              <a:rPr lang="en-US" sz="1600" dirty="0" err="1" smtClean="0">
                <a:latin typeface="Courier"/>
                <a:cs typeface="Courier"/>
              </a:rPr>
              <a:t>ldp#Resource</a:t>
            </a:r>
            <a:r>
              <a:rPr lang="en-US" sz="1600" dirty="0" smtClean="0">
                <a:latin typeface="Courier"/>
                <a:cs typeface="Courier"/>
              </a:rPr>
              <a:t>&gt;; </a:t>
            </a:r>
            <a:r>
              <a:rPr lang="en-US" sz="1600" dirty="0" err="1" smtClean="0">
                <a:latin typeface="Courier"/>
                <a:cs typeface="Courier"/>
              </a:rPr>
              <a:t>rel</a:t>
            </a:r>
            <a:r>
              <a:rPr lang="en-US" sz="1600" dirty="0" smtClean="0">
                <a:latin typeface="Courier"/>
                <a:cs typeface="Courier"/>
              </a:rPr>
              <a:t>="type”</a:t>
            </a:r>
          </a:p>
          <a:p>
            <a:pPr marL="400050" lvl="1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1800" dirty="0" smtClean="0">
                <a:latin typeface="Courier"/>
                <a:cs typeface="Courier"/>
              </a:rPr>
              <a:t>&lt;</a:t>
            </a:r>
            <a:r>
              <a:rPr lang="en-US" sz="1800" dirty="0" err="1" smtClean="0">
                <a:latin typeface="Courier"/>
                <a:cs typeface="Courier"/>
              </a:rPr>
              <a:t>localhost</a:t>
            </a:r>
            <a:r>
              <a:rPr lang="en-US" sz="1800" dirty="0" smtClean="0">
                <a:latin typeface="Courier"/>
                <a:cs typeface="Courier"/>
              </a:rPr>
              <a:t>/</a:t>
            </a:r>
            <a:r>
              <a:rPr lang="en-US" sz="1800" b="1" dirty="0" smtClean="0">
                <a:latin typeface="Courier"/>
                <a:cs typeface="Courier"/>
              </a:rPr>
              <a:t>hydraconnect2015</a:t>
            </a:r>
            <a:r>
              <a:rPr lang="en-US" sz="1800" dirty="0" smtClean="0">
                <a:latin typeface="Courier"/>
                <a:cs typeface="Courier"/>
              </a:rPr>
              <a:t>/&gt; a </a:t>
            </a:r>
            <a:r>
              <a:rPr lang="en-US" sz="1800" dirty="0" err="1" smtClean="0">
                <a:latin typeface="Courier"/>
                <a:cs typeface="Courier"/>
              </a:rPr>
              <a:t>ldp:BasicContainer</a:t>
            </a:r>
            <a:r>
              <a:rPr lang="en-US" sz="1800" dirty="0" smtClean="0">
                <a:latin typeface="Courier"/>
                <a:cs typeface="Courier"/>
              </a:rPr>
              <a:t> ;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</a:t>
            </a:r>
            <a:r>
              <a:rPr lang="en-US" sz="1800" dirty="0" err="1" smtClean="0">
                <a:latin typeface="Courier"/>
                <a:cs typeface="Courier"/>
              </a:rPr>
              <a:t>dc:title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“Hydra </a:t>
            </a:r>
            <a:r>
              <a:rPr lang="en-US" sz="1800" dirty="0" smtClean="0">
                <a:latin typeface="Courier"/>
                <a:cs typeface="Courier"/>
              </a:rPr>
              <a:t>Connect 2015” ;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</a:t>
            </a:r>
            <a:r>
              <a:rPr lang="en-US" sz="1800" dirty="0" err="1" smtClean="0">
                <a:latin typeface="Courier"/>
                <a:cs typeface="Courier"/>
              </a:rPr>
              <a:t>dc:subject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““Hydra conference in Minneapolis</a:t>
            </a:r>
            <a:r>
              <a:rPr lang="en-US" sz="1800" dirty="0" smtClean="0">
                <a:latin typeface="Courier"/>
                <a:cs typeface="Courier"/>
              </a:rPr>
              <a:t>” .</a:t>
            </a: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0819" y="1368656"/>
            <a:ext cx="186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HTTP GET request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291231" y="1553322"/>
            <a:ext cx="759588" cy="3788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5400000">
            <a:off x="8054598" y="4795008"/>
            <a:ext cx="128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2"/>
                </a:solidFill>
              </a:rPr>
              <a:t>HTTP Body 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663918" y="2970707"/>
            <a:ext cx="1224712" cy="58331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78264" y="2616035"/>
            <a:ext cx="1736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2"/>
                </a:solidFill>
              </a:rPr>
              <a:t>RDF </a:t>
            </a:r>
            <a:r>
              <a:rPr lang="en-US" dirty="0" smtClean="0">
                <a:solidFill>
                  <a:schemeClr val="accent2"/>
                </a:solidFill>
              </a:rPr>
              <a:t>source that is a container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8091056" y="4339379"/>
            <a:ext cx="304800" cy="1386889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b="1" dirty="0"/>
          </a:p>
        </p:txBody>
      </p:sp>
      <p:sp>
        <p:nvSpPr>
          <p:cNvPr id="17" name="Left Brace 16"/>
          <p:cNvSpPr/>
          <p:nvPr/>
        </p:nvSpPr>
        <p:spPr>
          <a:xfrm>
            <a:off x="405672" y="3262366"/>
            <a:ext cx="304800" cy="859023"/>
          </a:xfrm>
          <a:prstGeom prst="leftBrace">
            <a:avLst>
              <a:gd name="adj1" fmla="val 28728"/>
              <a:gd name="adj2" fmla="val 50000"/>
            </a:avLst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14440" y="17101"/>
            <a:ext cx="8229600" cy="938346"/>
          </a:xfrm>
        </p:spPr>
        <p:txBody>
          <a:bodyPr/>
          <a:lstStyle/>
          <a:p>
            <a:r>
              <a:rPr lang="en-US" dirty="0" smtClean="0"/>
              <a:t>Fetch an Existing RDF Source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531764" y="3401943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2"/>
                </a:solidFill>
              </a:rPr>
              <a:t>HTTP Headers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450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87" y="1775306"/>
            <a:ext cx="9144000" cy="38758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Courier"/>
                <a:cs typeface="Courier"/>
              </a:rPr>
              <a:t>HTTP reques</a:t>
            </a:r>
            <a:r>
              <a:rPr lang="en-US" sz="1800" b="1" dirty="0">
                <a:latin typeface="Courier"/>
                <a:cs typeface="Courier"/>
              </a:rPr>
              <a:t>t</a:t>
            </a:r>
            <a:r>
              <a:rPr lang="en-US" sz="1800" b="1" dirty="0" smtClean="0">
                <a:latin typeface="Courier"/>
                <a:cs typeface="Courier"/>
              </a:rPr>
              <a:t> 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Courier"/>
                <a:cs typeface="Courier"/>
              </a:rPr>
              <a:t>POST </a:t>
            </a:r>
            <a:r>
              <a:rPr lang="en-US" sz="1800" dirty="0" err="1">
                <a:latin typeface="Courier"/>
                <a:cs typeface="Courier"/>
              </a:rPr>
              <a:t>localhost</a:t>
            </a:r>
            <a:r>
              <a:rPr lang="en-US" sz="1800" dirty="0" smtClean="0">
                <a:latin typeface="Courier"/>
                <a:cs typeface="Courier"/>
              </a:rPr>
              <a:t>/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Slug: </a:t>
            </a:r>
            <a:r>
              <a:rPr lang="en-US" sz="1800" dirty="0" err="1" smtClean="0">
                <a:latin typeface="Courier"/>
                <a:cs typeface="Courier"/>
              </a:rPr>
              <a:t>logo.jpg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</a:t>
            </a:r>
            <a:r>
              <a:rPr lang="en-US" sz="1800" b="1" dirty="0">
                <a:latin typeface="Courier"/>
                <a:cs typeface="Courier"/>
              </a:rPr>
              <a:t>Content-Type: image/</a:t>
            </a:r>
            <a:r>
              <a:rPr lang="en-US" sz="1800" b="1" dirty="0" smtClean="0">
                <a:latin typeface="Courier"/>
                <a:cs typeface="Courier"/>
              </a:rPr>
              <a:t>jpeg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Content</a:t>
            </a:r>
            <a:r>
              <a:rPr lang="en-US" sz="1800" dirty="0">
                <a:latin typeface="Courier"/>
                <a:cs typeface="Courier"/>
              </a:rPr>
              <a:t>- Length: 1020</a:t>
            </a:r>
            <a:endParaRPr lang="en-US" sz="18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[binary of the image goes here]</a:t>
            </a: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"/>
                <a:cs typeface="Courier"/>
              </a:rPr>
              <a:t>HTTP response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Courier"/>
                <a:cs typeface="Courier"/>
              </a:rPr>
              <a:t>HTTP/1.1 201 Created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Courier"/>
                <a:cs typeface="Courier"/>
              </a:rPr>
              <a:t>Location: http://</a:t>
            </a:r>
            <a:r>
              <a:rPr lang="en-US" sz="1800" dirty="0" err="1" smtClean="0">
                <a:latin typeface="Courier"/>
                <a:cs typeface="Courier"/>
              </a:rPr>
              <a:t>localhost</a:t>
            </a:r>
            <a:r>
              <a:rPr lang="en-US" sz="1800" dirty="0" smtClean="0">
                <a:latin typeface="Courier"/>
                <a:cs typeface="Courier"/>
              </a:rPr>
              <a:t>/</a:t>
            </a:r>
            <a:r>
              <a:rPr lang="en-US" sz="1800" dirty="0" err="1" smtClean="0">
                <a:latin typeface="Courier"/>
                <a:cs typeface="Courier"/>
              </a:rPr>
              <a:t>logo.jpg</a:t>
            </a:r>
            <a:endParaRPr lang="en-US" sz="1800" b="1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0183" y="1267788"/>
            <a:ext cx="247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HTTP POST to create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a new Non-RDF Source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018144" y="1590954"/>
            <a:ext cx="1413224" cy="57182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49047" y="3658003"/>
            <a:ext cx="869707" cy="26230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18754" y="3284554"/>
            <a:ext cx="155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Binary data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431368" y="5518795"/>
            <a:ext cx="952533" cy="41417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58767" y="5609801"/>
            <a:ext cx="253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…and here is the URL of the new resource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37487" y="91797"/>
            <a:ext cx="8229600" cy="1143000"/>
          </a:xfrm>
        </p:spPr>
        <p:txBody>
          <a:bodyPr/>
          <a:lstStyle/>
          <a:p>
            <a:r>
              <a:rPr lang="en-US" dirty="0" smtClean="0"/>
              <a:t>Create a New Non-RDF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4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8415"/>
          </a:xfrm>
        </p:spPr>
        <p:txBody>
          <a:bodyPr/>
          <a:lstStyle/>
          <a:p>
            <a:r>
              <a:rPr lang="en-US" dirty="0" smtClean="0"/>
              <a:t>Concepts (expanded)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794000" y="3008313"/>
            <a:ext cx="5892800" cy="3117850"/>
          </a:xfrm>
        </p:spPr>
      </p:pic>
      <p:sp>
        <p:nvSpPr>
          <p:cNvPr id="7" name="TextBox 6"/>
          <p:cNvSpPr txBox="1"/>
          <p:nvPr/>
        </p:nvSpPr>
        <p:spPr>
          <a:xfrm>
            <a:off x="307399" y="6316021"/>
            <a:ext cx="647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http://www.w3.org/TR/</a:t>
            </a:r>
            <a:r>
              <a:rPr lang="en-US" dirty="0" err="1" smtClean="0"/>
              <a:t>ldp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622869" y="1374821"/>
            <a:ext cx="1497113" cy="6226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Resource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61574" y="2613577"/>
            <a:ext cx="1497113" cy="6226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RDF Source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874312" y="2613577"/>
            <a:ext cx="1497113" cy="6226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Non-RDF Source</a:t>
            </a: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V="1">
            <a:off x="3622869" y="1987401"/>
            <a:ext cx="290149" cy="626176"/>
          </a:xfrm>
          <a:prstGeom prst="straightConnector1">
            <a:avLst/>
          </a:prstGeom>
          <a:ln w="50800" cap="flat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</p:cNvCxnSpPr>
          <p:nvPr/>
        </p:nvCxnSpPr>
        <p:spPr>
          <a:xfrm flipH="1" flipV="1">
            <a:off x="4561417" y="1987401"/>
            <a:ext cx="848714" cy="626176"/>
          </a:xfrm>
          <a:prstGeom prst="straightConnector1">
            <a:avLst/>
          </a:prstGeom>
          <a:ln w="50800" cap="flat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874312" y="5489195"/>
            <a:ext cx="1497113" cy="6226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Basic </a:t>
            </a:r>
          </a:p>
          <a:p>
            <a:pPr algn="ctr"/>
            <a:r>
              <a:rPr lang="en-US"/>
              <a:t>Container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661574" y="5503506"/>
            <a:ext cx="1497113" cy="6226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Direct</a:t>
            </a:r>
          </a:p>
          <a:p>
            <a:pPr algn="ctr"/>
            <a:r>
              <a:rPr lang="en-US"/>
              <a:t>Container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663146" y="5503506"/>
            <a:ext cx="1497113" cy="6226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Indirect</a:t>
            </a:r>
          </a:p>
          <a:p>
            <a:pPr algn="ctr"/>
            <a:r>
              <a:rPr lang="en-US"/>
              <a:t>Container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661573" y="3904563"/>
            <a:ext cx="1497113" cy="6226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Container</a:t>
            </a:r>
          </a:p>
        </p:txBody>
      </p:sp>
      <p:cxnSp>
        <p:nvCxnSpPr>
          <p:cNvPr id="22" name="Straight Arrow Connector 21"/>
          <p:cNvCxnSpPr>
            <a:stCxn id="19" idx="0"/>
            <a:endCxn id="20" idx="2"/>
          </p:cNvCxnSpPr>
          <p:nvPr/>
        </p:nvCxnSpPr>
        <p:spPr>
          <a:xfrm flipH="1" flipV="1">
            <a:off x="5410130" y="4527220"/>
            <a:ext cx="2001573" cy="976286"/>
          </a:xfrm>
          <a:prstGeom prst="straightConnector1">
            <a:avLst/>
          </a:prstGeom>
          <a:ln w="50800" cap="flat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  <a:endCxn id="20" idx="2"/>
          </p:cNvCxnSpPr>
          <p:nvPr/>
        </p:nvCxnSpPr>
        <p:spPr>
          <a:xfrm flipH="1" flipV="1">
            <a:off x="5410130" y="4527220"/>
            <a:ext cx="1" cy="976286"/>
          </a:xfrm>
          <a:prstGeom prst="straightConnector1">
            <a:avLst/>
          </a:prstGeom>
          <a:ln w="50800" cap="flat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0"/>
            <a:endCxn id="20" idx="2"/>
          </p:cNvCxnSpPr>
          <p:nvPr/>
        </p:nvCxnSpPr>
        <p:spPr>
          <a:xfrm flipV="1">
            <a:off x="3622869" y="4527220"/>
            <a:ext cx="1787261" cy="961975"/>
          </a:xfrm>
          <a:prstGeom prst="straightConnector1">
            <a:avLst/>
          </a:prstGeom>
          <a:ln w="50800" cap="flat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8" idx="2"/>
          </p:cNvCxnSpPr>
          <p:nvPr/>
        </p:nvCxnSpPr>
        <p:spPr>
          <a:xfrm flipV="1">
            <a:off x="5410131" y="3236234"/>
            <a:ext cx="0" cy="668329"/>
          </a:xfrm>
          <a:prstGeom prst="straightConnector1">
            <a:avLst/>
          </a:prstGeom>
          <a:ln w="50800" cap="flat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80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103" y="1709869"/>
            <a:ext cx="8243041" cy="35682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Courier"/>
                <a:cs typeface="Courier"/>
              </a:rPr>
              <a:t>HTTP reques</a:t>
            </a:r>
            <a:r>
              <a:rPr lang="en-US" sz="1800" b="1" dirty="0">
                <a:latin typeface="Courier"/>
                <a:cs typeface="Courier"/>
              </a:rPr>
              <a:t>t</a:t>
            </a:r>
            <a:r>
              <a:rPr lang="en-US" sz="1800" b="1" dirty="0" smtClean="0">
                <a:latin typeface="Courier"/>
                <a:cs typeface="Courier"/>
              </a:rPr>
              <a:t> 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Courier"/>
                <a:cs typeface="Courier"/>
              </a:rPr>
              <a:t>POST </a:t>
            </a:r>
            <a:r>
              <a:rPr lang="en-US" sz="1800" dirty="0" err="1" smtClean="0">
                <a:latin typeface="Courier"/>
                <a:cs typeface="Courier"/>
              </a:rPr>
              <a:t>localhost</a:t>
            </a:r>
            <a:r>
              <a:rPr lang="en-US" sz="1800" dirty="0" smtClean="0">
                <a:latin typeface="Courier"/>
                <a:cs typeface="Courier"/>
              </a:rPr>
              <a:t>/</a:t>
            </a:r>
            <a:r>
              <a:rPr lang="en-US" sz="1800" b="1" dirty="0" smtClean="0">
                <a:latin typeface="Courier"/>
                <a:cs typeface="Courier"/>
              </a:rPr>
              <a:t>hydraconnect2015</a:t>
            </a:r>
            <a:r>
              <a:rPr lang="en-US" sz="1800" dirty="0" smtClean="0">
                <a:latin typeface="Courier"/>
                <a:cs typeface="Courier"/>
              </a:rPr>
              <a:t>/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Slug</a:t>
            </a:r>
            <a:r>
              <a:rPr lang="en-US" sz="1800" dirty="0">
                <a:latin typeface="Courier"/>
                <a:cs typeface="Courier"/>
              </a:rPr>
              <a:t>: </a:t>
            </a:r>
            <a:r>
              <a:rPr lang="en-US" sz="1800" b="1" dirty="0" smtClean="0">
                <a:latin typeface="Courier"/>
                <a:cs typeface="Courier"/>
              </a:rPr>
              <a:t>session1</a:t>
            </a: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&lt;</a:t>
            </a:r>
            <a:r>
              <a:rPr lang="en-US" sz="1800" dirty="0">
                <a:latin typeface="Courier"/>
                <a:cs typeface="Courier"/>
              </a:rPr>
              <a:t>&gt; </a:t>
            </a:r>
            <a:r>
              <a:rPr lang="en-US" sz="1800" dirty="0" err="1" smtClean="0">
                <a:latin typeface="Courier"/>
                <a:cs typeface="Courier"/>
              </a:rPr>
              <a:t>dcterms:title</a:t>
            </a:r>
            <a:r>
              <a:rPr lang="en-US" sz="1800" dirty="0" smtClean="0">
                <a:latin typeface="Courier"/>
                <a:cs typeface="Courier"/>
              </a:rPr>
              <a:t> “Welcome to Hydra </a:t>
            </a:r>
            <a:r>
              <a:rPr lang="en-US" sz="1800" dirty="0">
                <a:latin typeface="Courier"/>
                <a:cs typeface="Courier"/>
              </a:rPr>
              <a:t>Connect 2015”.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&lt;&gt; </a:t>
            </a:r>
            <a:r>
              <a:rPr lang="en-US" sz="1800" dirty="0" err="1" smtClean="0">
                <a:latin typeface="Courier"/>
                <a:cs typeface="Courier"/>
              </a:rPr>
              <a:t>dcterms:subject</a:t>
            </a:r>
            <a:r>
              <a:rPr lang="en-US" sz="1800" dirty="0" smtClean="0">
                <a:latin typeface="Courier"/>
                <a:cs typeface="Courier"/>
              </a:rPr>
              <a:t> “blah blah”</a:t>
            </a:r>
            <a:r>
              <a:rPr lang="en-US" sz="1800" dirty="0">
                <a:latin typeface="Courier"/>
                <a:cs typeface="Courier"/>
              </a:rPr>
              <a:t>. </a:t>
            </a: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"/>
                <a:cs typeface="Courier"/>
              </a:rPr>
              <a:t>HTTP response</a:t>
            </a:r>
          </a:p>
          <a:p>
            <a:pPr marL="400050" lvl="1" indent="0">
              <a:buNone/>
            </a:pPr>
            <a:r>
              <a:rPr lang="en-US" sz="1800" dirty="0">
                <a:latin typeface="Courier"/>
                <a:cs typeface="Courier"/>
              </a:rPr>
              <a:t>HTTP/1.1 201 Created</a:t>
            </a:r>
          </a:p>
          <a:p>
            <a:pPr marL="400050" lvl="1" indent="0">
              <a:buNone/>
            </a:pPr>
            <a:r>
              <a:rPr lang="en-US" sz="1800" dirty="0">
                <a:latin typeface="Courier"/>
                <a:cs typeface="Courier"/>
              </a:rPr>
              <a:t>Location: http://</a:t>
            </a:r>
            <a:r>
              <a:rPr lang="en-US" sz="1800" dirty="0" err="1">
                <a:latin typeface="Courier"/>
                <a:cs typeface="Courier"/>
              </a:rPr>
              <a:t>localhost</a:t>
            </a:r>
            <a:r>
              <a:rPr lang="en-US" sz="1800" dirty="0">
                <a:latin typeface="Courier"/>
                <a:cs typeface="Courier"/>
              </a:rPr>
              <a:t>/hydraconnect2015</a:t>
            </a:r>
            <a:r>
              <a:rPr lang="en-US" sz="1800" dirty="0" smtClean="0">
                <a:latin typeface="Courier"/>
                <a:cs typeface="Courier"/>
              </a:rPr>
              <a:t>/</a:t>
            </a:r>
            <a:r>
              <a:rPr lang="en-US" sz="1800" b="1" dirty="0" smtClean="0">
                <a:latin typeface="Courier"/>
                <a:cs typeface="Courier"/>
              </a:rPr>
              <a:t>session1</a:t>
            </a:r>
            <a:endParaRPr lang="en-US" sz="18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b="1" dirty="0" smtClean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5717" y="1340537"/>
            <a:ext cx="2431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POST to Basic Container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578467" y="1570567"/>
            <a:ext cx="461429" cy="40755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9928" y="180929"/>
            <a:ext cx="9000572" cy="816928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Adding an RDF Source to a Basic Container (1/2)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3545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440" y="1242786"/>
            <a:ext cx="8561190" cy="49795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"/>
                <a:cs typeface="Courier"/>
              </a:rPr>
              <a:t>HTTP request </a:t>
            </a:r>
          </a:p>
          <a:p>
            <a:pPr marL="400050" lvl="1" indent="0">
              <a:buNone/>
            </a:pPr>
            <a:r>
              <a:rPr lang="en-US" sz="1800" dirty="0">
                <a:latin typeface="Courier"/>
                <a:cs typeface="Courier"/>
              </a:rPr>
              <a:t>GET </a:t>
            </a:r>
            <a:r>
              <a:rPr lang="en-US" sz="1800" dirty="0" err="1" smtClean="0">
                <a:latin typeface="Courier"/>
                <a:cs typeface="Courier"/>
              </a:rPr>
              <a:t>localhost</a:t>
            </a:r>
            <a:r>
              <a:rPr lang="en-US" sz="1800" dirty="0" smtClean="0">
                <a:latin typeface="Courier"/>
                <a:cs typeface="Courier"/>
              </a:rPr>
              <a:t>/</a:t>
            </a:r>
            <a:r>
              <a:rPr lang="en-US" sz="1800" b="1" dirty="0" smtClean="0">
                <a:latin typeface="Courier"/>
                <a:cs typeface="Courier"/>
              </a:rPr>
              <a:t>hydraconnect2015</a:t>
            </a:r>
            <a:r>
              <a:rPr lang="en-US" sz="1800" dirty="0" smtClean="0">
                <a:latin typeface="Courier"/>
                <a:cs typeface="Courier"/>
              </a:rPr>
              <a:t>/ </a:t>
            </a:r>
            <a:r>
              <a:rPr lang="en-US" sz="1800" dirty="0">
                <a:latin typeface="Courier"/>
                <a:cs typeface="Courier"/>
              </a:rPr>
              <a:t>HTTP/1.1 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b="1" dirty="0">
                <a:latin typeface="Courier"/>
                <a:cs typeface="Courier"/>
              </a:rPr>
              <a:t>HTTP response</a:t>
            </a:r>
          </a:p>
          <a:p>
            <a:pPr marL="400050" lvl="1" indent="0">
              <a:buNone/>
            </a:pPr>
            <a:r>
              <a:rPr lang="en-US" sz="1800" smtClean="0">
                <a:latin typeface="Courier"/>
                <a:cs typeface="Courier"/>
              </a:rPr>
              <a:t>[the usual HTTP headers go here]</a:t>
            </a:r>
            <a:endParaRPr lang="en-US" sz="1800" dirty="0">
              <a:latin typeface="Courier"/>
              <a:cs typeface="Courier"/>
            </a:endParaRPr>
          </a:p>
          <a:p>
            <a:pPr marL="400050" lvl="1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1800" dirty="0">
                <a:latin typeface="Courier"/>
                <a:cs typeface="Courier"/>
              </a:rPr>
              <a:t>&lt;</a:t>
            </a:r>
            <a:r>
              <a:rPr lang="en-US" sz="1800" dirty="0" err="1">
                <a:latin typeface="Courier"/>
                <a:cs typeface="Courier"/>
              </a:rPr>
              <a:t>localhost</a:t>
            </a:r>
            <a:r>
              <a:rPr lang="en-US" sz="1800" dirty="0">
                <a:latin typeface="Courier"/>
                <a:cs typeface="Courier"/>
              </a:rPr>
              <a:t>/hydraconnect2015</a:t>
            </a:r>
            <a:r>
              <a:rPr lang="en-US" sz="1800" dirty="0" smtClean="0">
                <a:latin typeface="Courier"/>
                <a:cs typeface="Courier"/>
              </a:rPr>
              <a:t>/&gt; </a:t>
            </a:r>
            <a:r>
              <a:rPr lang="en-US" sz="1800" dirty="0">
                <a:latin typeface="Courier"/>
                <a:cs typeface="Courier"/>
              </a:rPr>
              <a:t>a </a:t>
            </a:r>
            <a:r>
              <a:rPr lang="en-US" sz="1800" dirty="0" err="1">
                <a:latin typeface="Courier"/>
                <a:cs typeface="Courier"/>
              </a:rPr>
              <a:t>ldp:BasicContainer</a:t>
            </a:r>
            <a:r>
              <a:rPr lang="en-US" sz="1800" dirty="0">
                <a:latin typeface="Courier"/>
                <a:cs typeface="Courier"/>
              </a:rPr>
              <a:t> ;</a:t>
            </a:r>
          </a:p>
          <a:p>
            <a:pPr marL="400050" lvl="1" indent="0">
              <a:buNone/>
            </a:pPr>
            <a:r>
              <a:rPr lang="en-US" sz="1800" dirty="0">
                <a:latin typeface="Courier"/>
                <a:cs typeface="Courier"/>
              </a:rPr>
              <a:t>   </a:t>
            </a:r>
            <a:r>
              <a:rPr lang="en-US" sz="1800" dirty="0" err="1">
                <a:latin typeface="Courier"/>
                <a:cs typeface="Courier"/>
              </a:rPr>
              <a:t>dc:title</a:t>
            </a:r>
            <a:r>
              <a:rPr lang="en-US" sz="1800" dirty="0">
                <a:latin typeface="Courier"/>
                <a:cs typeface="Courier"/>
              </a:rPr>
              <a:t> “Hydra Connect 2015” ;</a:t>
            </a:r>
          </a:p>
          <a:p>
            <a:pPr marL="400050" lvl="1" indent="0">
              <a:buNone/>
            </a:pPr>
            <a:r>
              <a:rPr lang="en-US" sz="1800" dirty="0">
                <a:latin typeface="Courier"/>
                <a:cs typeface="Courier"/>
              </a:rPr>
              <a:t>   </a:t>
            </a:r>
            <a:r>
              <a:rPr lang="en-US" sz="1800" dirty="0" err="1">
                <a:latin typeface="Courier"/>
                <a:cs typeface="Courier"/>
              </a:rPr>
              <a:t>dc:subject</a:t>
            </a:r>
            <a:r>
              <a:rPr lang="en-US" sz="1800" dirty="0">
                <a:latin typeface="Courier"/>
                <a:cs typeface="Courier"/>
              </a:rPr>
              <a:t> ““Hydra conference in Minneapolis” 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</a:p>
          <a:p>
            <a:pPr marL="0" lvl="1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   </a:t>
            </a:r>
            <a:r>
              <a:rPr lang="en-US" sz="1800" b="1" dirty="0" err="1" smtClean="0">
                <a:latin typeface="Courier"/>
                <a:cs typeface="Courier"/>
              </a:rPr>
              <a:t>ldp:contains</a:t>
            </a:r>
            <a:r>
              <a:rPr lang="en-US" sz="1800" b="1" dirty="0" smtClean="0">
                <a:latin typeface="Courier"/>
                <a:cs typeface="Courier"/>
              </a:rPr>
              <a:t> &lt;</a:t>
            </a:r>
            <a:r>
              <a:rPr lang="en-US" sz="1800" b="1" dirty="0" err="1" smtClean="0">
                <a:latin typeface="Courier"/>
                <a:cs typeface="Courier"/>
              </a:rPr>
              <a:t>localhost</a:t>
            </a:r>
            <a:r>
              <a:rPr lang="en-US" sz="1800" b="1" dirty="0" smtClean="0">
                <a:latin typeface="Courier"/>
                <a:cs typeface="Courier"/>
              </a:rPr>
              <a:t>/hydraconnect2015/session1&gt;</a:t>
            </a:r>
            <a:r>
              <a:rPr lang="en-US" sz="1800" dirty="0" smtClean="0">
                <a:latin typeface="Courier"/>
                <a:cs typeface="Courier"/>
              </a:rPr>
              <a:t> .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67995" y="979714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Fetch the Basic Container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385286" y="1164380"/>
            <a:ext cx="794502" cy="39312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06498" y="5047904"/>
            <a:ext cx="2516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New </a:t>
            </a:r>
            <a:r>
              <a:rPr lang="en-US" smtClean="0">
                <a:solidFill>
                  <a:schemeClr val="accent2"/>
                </a:solidFill>
              </a:rPr>
              <a:t>triple automatically added </a:t>
            </a:r>
            <a:r>
              <a:rPr lang="en-US" dirty="0" smtClean="0">
                <a:solidFill>
                  <a:schemeClr val="accent2"/>
                </a:solidFill>
              </a:rPr>
              <a:t>by the LDP Server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583451" y="4576659"/>
            <a:ext cx="623047" cy="47124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208234" y="175170"/>
            <a:ext cx="8620917" cy="716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Adding an RDF Source to a Basic Container (2/2)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69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79501" y="1894792"/>
            <a:ext cx="2123416" cy="5121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hydraconnect2015</a:t>
            </a:r>
          </a:p>
        </p:txBody>
      </p:sp>
      <p:sp>
        <p:nvSpPr>
          <p:cNvPr id="5" name="Oval 4"/>
          <p:cNvSpPr/>
          <p:nvPr/>
        </p:nvSpPr>
        <p:spPr>
          <a:xfrm>
            <a:off x="4730373" y="1333651"/>
            <a:ext cx="2123416" cy="5121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session1</a:t>
            </a:r>
          </a:p>
        </p:txBody>
      </p:sp>
      <p:cxnSp>
        <p:nvCxnSpPr>
          <p:cNvPr id="7" name="Curved Connector 6"/>
          <p:cNvCxnSpPr>
            <a:stCxn id="4" idx="7"/>
            <a:endCxn id="5" idx="2"/>
          </p:cNvCxnSpPr>
          <p:nvPr/>
        </p:nvCxnSpPr>
        <p:spPr>
          <a:xfrm rot="5400000" flipH="1" flipV="1">
            <a:off x="3771120" y="1010537"/>
            <a:ext cx="380083" cy="1538423"/>
          </a:xfrm>
          <a:prstGeom prst="curvedConnector2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290951" y="1286911"/>
            <a:ext cx="107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ldp:contains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446197" y="1299156"/>
            <a:ext cx="1372368" cy="1765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Welcome to Hydra Connect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446197" y="1619320"/>
            <a:ext cx="1372369" cy="17036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Hi Everybody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75072" y="1927132"/>
            <a:ext cx="893462" cy="2237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Minneapolis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75072" y="2260060"/>
            <a:ext cx="893462" cy="2039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September/2015</a:t>
            </a:r>
          </a:p>
        </p:txBody>
      </p:sp>
      <p:sp>
        <p:nvSpPr>
          <p:cNvPr id="75" name="Oval 74"/>
          <p:cNvSpPr/>
          <p:nvPr/>
        </p:nvSpPr>
        <p:spPr>
          <a:xfrm>
            <a:off x="270660" y="5216689"/>
            <a:ext cx="1733633" cy="2594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Basic Container</a:t>
            </a:r>
          </a:p>
        </p:txBody>
      </p:sp>
      <p:sp>
        <p:nvSpPr>
          <p:cNvPr id="76" name="Oval 75"/>
          <p:cNvSpPr/>
          <p:nvPr/>
        </p:nvSpPr>
        <p:spPr>
          <a:xfrm>
            <a:off x="270660" y="5605608"/>
            <a:ext cx="1733633" cy="246097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Direct Container</a:t>
            </a:r>
          </a:p>
        </p:txBody>
      </p:sp>
      <p:cxnSp>
        <p:nvCxnSpPr>
          <p:cNvPr id="77" name="Curved Connector 76"/>
          <p:cNvCxnSpPr/>
          <p:nvPr/>
        </p:nvCxnSpPr>
        <p:spPr>
          <a:xfrm>
            <a:off x="270660" y="6183579"/>
            <a:ext cx="293285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6"/>
          <p:cNvCxnSpPr/>
          <p:nvPr/>
        </p:nvCxnSpPr>
        <p:spPr>
          <a:xfrm>
            <a:off x="270660" y="6531336"/>
            <a:ext cx="293285" cy="1270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63945" y="6048716"/>
            <a:ext cx="1476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Added by LDP Client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63945" y="6396473"/>
            <a:ext cx="1476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Added by LDP Server</a:t>
            </a:r>
          </a:p>
        </p:txBody>
      </p:sp>
      <p:cxnSp>
        <p:nvCxnSpPr>
          <p:cNvPr id="89" name="Curved Connector 84"/>
          <p:cNvCxnSpPr>
            <a:stCxn id="5" idx="6"/>
            <a:endCxn id="70" idx="1"/>
          </p:cNvCxnSpPr>
          <p:nvPr/>
        </p:nvCxnSpPr>
        <p:spPr>
          <a:xfrm flipV="1">
            <a:off x="6853789" y="1387422"/>
            <a:ext cx="592408" cy="202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84"/>
          <p:cNvCxnSpPr>
            <a:stCxn id="5" idx="6"/>
            <a:endCxn id="71" idx="1"/>
          </p:cNvCxnSpPr>
          <p:nvPr/>
        </p:nvCxnSpPr>
        <p:spPr>
          <a:xfrm>
            <a:off x="6853789" y="1589706"/>
            <a:ext cx="592408" cy="114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84"/>
          <p:cNvCxnSpPr>
            <a:endCxn id="73" idx="3"/>
          </p:cNvCxnSpPr>
          <p:nvPr/>
        </p:nvCxnSpPr>
        <p:spPr>
          <a:xfrm flipH="1" flipV="1">
            <a:off x="1068534" y="2038990"/>
            <a:ext cx="310967" cy="111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84"/>
          <p:cNvCxnSpPr>
            <a:stCxn id="4" idx="2"/>
            <a:endCxn id="74" idx="3"/>
          </p:cNvCxnSpPr>
          <p:nvPr/>
        </p:nvCxnSpPr>
        <p:spPr>
          <a:xfrm flipH="1">
            <a:off x="1068534" y="2150847"/>
            <a:ext cx="310967" cy="2111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853789" y="1176045"/>
            <a:ext cx="548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dc:title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070726" y="1758629"/>
            <a:ext cx="548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dc:title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014689" y="2345243"/>
            <a:ext cx="726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dc:subject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853789" y="1725488"/>
            <a:ext cx="71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dc:subject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70660" y="4804181"/>
            <a:ext cx="71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Legend</a:t>
            </a:r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208234" y="180929"/>
            <a:ext cx="8620917" cy="816928"/>
          </a:xfrm>
        </p:spPr>
        <p:txBody>
          <a:bodyPr>
            <a:normAutofit/>
          </a:bodyPr>
          <a:lstStyle/>
          <a:p>
            <a:r>
              <a:rPr lang="en-US" smtClean="0"/>
              <a:t>Show me the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62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the Linked </a:t>
            </a:r>
            <a:r>
              <a:rPr lang="en-US" smtClean="0"/>
              <a:t>Data Platform (LDP)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Basic definitions of concepts and rules</a:t>
            </a:r>
          </a:p>
          <a:p>
            <a:endParaRPr lang="en-US" dirty="0" smtClean="0"/>
          </a:p>
          <a:p>
            <a:r>
              <a:rPr lang="en-US" dirty="0" smtClean="0"/>
              <a:t>Examples</a:t>
            </a:r>
          </a:p>
          <a:p>
            <a:endParaRPr lang="en-US" dirty="0" smtClean="0"/>
          </a:p>
          <a:p>
            <a:r>
              <a:rPr lang="en-US" dirty="0" smtClean="0"/>
              <a:t>Why this is important</a:t>
            </a:r>
          </a:p>
          <a:p>
            <a:endParaRPr lang="en-US" dirty="0" smtClean="0"/>
          </a:p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09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28" y="1078881"/>
            <a:ext cx="8994088" cy="52166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Courier"/>
                <a:cs typeface="Courier"/>
              </a:rPr>
              <a:t>HTTP reques</a:t>
            </a:r>
            <a:r>
              <a:rPr lang="en-US" sz="1800" b="1" dirty="0">
                <a:latin typeface="Courier"/>
                <a:cs typeface="Courier"/>
              </a:rPr>
              <a:t>t</a:t>
            </a:r>
            <a:r>
              <a:rPr lang="en-US" sz="1800" b="1" dirty="0" smtClean="0">
                <a:latin typeface="Courier"/>
                <a:cs typeface="Courier"/>
              </a:rPr>
              <a:t> 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Courier"/>
                <a:cs typeface="Courier"/>
              </a:rPr>
              <a:t>POST </a:t>
            </a:r>
            <a:r>
              <a:rPr lang="en-US" sz="1800" dirty="0" err="1" smtClean="0">
                <a:latin typeface="Courier"/>
                <a:cs typeface="Courier"/>
              </a:rPr>
              <a:t>localhost</a:t>
            </a:r>
            <a:r>
              <a:rPr lang="en-US" sz="1800" dirty="0" smtClean="0">
                <a:latin typeface="Courier"/>
                <a:cs typeface="Courier"/>
              </a:rPr>
              <a:t>/</a:t>
            </a:r>
            <a:r>
              <a:rPr lang="en-US" sz="1800" b="1" dirty="0" smtClean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HTTP/1.1 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Slug</a:t>
            </a:r>
            <a:r>
              <a:rPr lang="en-US" sz="1800" dirty="0">
                <a:latin typeface="Courier"/>
                <a:cs typeface="Courier"/>
              </a:rPr>
              <a:t>: </a:t>
            </a:r>
            <a:r>
              <a:rPr lang="en-US" sz="1800" b="1" dirty="0" smtClean="0">
                <a:latin typeface="Courier"/>
                <a:cs typeface="Courier"/>
              </a:rPr>
              <a:t>speakers</a:t>
            </a: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&lt;</a:t>
            </a:r>
            <a:r>
              <a:rPr lang="en-US" sz="1800" dirty="0">
                <a:latin typeface="Courier"/>
                <a:cs typeface="Courier"/>
              </a:rPr>
              <a:t>&gt; </a:t>
            </a:r>
            <a:r>
              <a:rPr lang="en-US" sz="1800" dirty="0" err="1" smtClean="0">
                <a:latin typeface="Courier"/>
                <a:cs typeface="Courier"/>
              </a:rPr>
              <a:t>dcterms:title</a:t>
            </a:r>
            <a:r>
              <a:rPr lang="en-US" sz="1800" dirty="0" smtClean="0">
                <a:latin typeface="Courier"/>
                <a:cs typeface="Courier"/>
              </a:rPr>
              <a:t> “People that speakers at conferences</a:t>
            </a:r>
            <a:r>
              <a:rPr lang="en-US" sz="1800" smtClean="0">
                <a:latin typeface="Courier"/>
                <a:cs typeface="Courier"/>
              </a:rPr>
              <a:t>”.</a:t>
            </a:r>
          </a:p>
          <a:p>
            <a:pPr marL="400050" lvl="1" indent="0">
              <a:buNone/>
            </a:pPr>
            <a:r>
              <a:rPr lang="en-US" sz="1800" b="1" smtClean="0">
                <a:latin typeface="Courier"/>
                <a:cs typeface="Courier"/>
              </a:rPr>
              <a:t>&lt;&gt; rdf:DirectContainer .</a:t>
            </a:r>
          </a:p>
          <a:p>
            <a:pPr marL="0" indent="0">
              <a:buNone/>
            </a:pPr>
            <a:r>
              <a:rPr lang="en-US" sz="1800" b="1">
                <a:latin typeface="Courier"/>
                <a:cs typeface="Courier"/>
              </a:rPr>
              <a:t> </a:t>
            </a:r>
            <a:r>
              <a:rPr lang="en-US" sz="1800" b="1" smtClean="0">
                <a:latin typeface="Courier"/>
                <a:cs typeface="Courier"/>
              </a:rPr>
              <a:t>  </a:t>
            </a:r>
            <a:r>
              <a:rPr lang="en-US" sz="1800" b="1" dirty="0" smtClean="0">
                <a:latin typeface="Courier"/>
                <a:cs typeface="Courier"/>
              </a:rPr>
              <a:t>&lt;</a:t>
            </a:r>
            <a:r>
              <a:rPr lang="en-US" sz="1800" b="1" dirty="0">
                <a:latin typeface="Courier"/>
                <a:cs typeface="Courier"/>
              </a:rPr>
              <a:t>&gt; </a:t>
            </a:r>
            <a:r>
              <a:rPr lang="en-US" sz="1800" b="1" dirty="0" err="1" smtClean="0">
                <a:latin typeface="Courier"/>
                <a:cs typeface="Courier"/>
              </a:rPr>
              <a:t>ldp:membershipResource</a:t>
            </a:r>
            <a:r>
              <a:rPr lang="en-US" sz="1800" b="1" dirty="0" smtClean="0">
                <a:latin typeface="Courier"/>
                <a:cs typeface="Courier"/>
              </a:rPr>
              <a:t> &lt;</a:t>
            </a:r>
            <a:r>
              <a:rPr lang="en-US" sz="1800" b="1" dirty="0" err="1" smtClean="0">
                <a:latin typeface="Courier"/>
                <a:cs typeface="Courier"/>
              </a:rPr>
              <a:t>localhost</a:t>
            </a:r>
            <a:r>
              <a:rPr lang="en-US" sz="1800" b="1" dirty="0" smtClean="0">
                <a:latin typeface="Courier"/>
                <a:cs typeface="Courier"/>
              </a:rPr>
              <a:t>/hydraconnect2015&gt; . 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  <a:cs typeface="Courier"/>
              </a:rPr>
              <a:t> </a:t>
            </a:r>
            <a:r>
              <a:rPr lang="en-US" sz="1800" b="1" dirty="0" smtClean="0">
                <a:latin typeface="Courier"/>
                <a:cs typeface="Courier"/>
              </a:rPr>
              <a:t>  &lt;&gt; </a:t>
            </a:r>
            <a:r>
              <a:rPr lang="en-US" sz="1800" b="1" dirty="0" err="1" smtClean="0">
                <a:latin typeface="Courier"/>
                <a:cs typeface="Courier"/>
              </a:rPr>
              <a:t>ldp:hasMemberRelation</a:t>
            </a:r>
            <a:r>
              <a:rPr lang="en-US" sz="1800" b="1" dirty="0" smtClean="0">
                <a:latin typeface="Courier"/>
                <a:cs typeface="Courier"/>
              </a:rPr>
              <a:t> </a:t>
            </a:r>
            <a:r>
              <a:rPr lang="en-US" sz="1800" b="1" dirty="0" err="1" smtClean="0"/>
              <a:t>hasSpeaker</a:t>
            </a:r>
            <a:r>
              <a:rPr lang="en-US" sz="1800" b="1" dirty="0" smtClean="0"/>
              <a:t> .</a:t>
            </a:r>
            <a:endParaRPr lang="en-US" sz="1800" b="1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b="1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b="1">
                <a:latin typeface="Courier"/>
                <a:cs typeface="Courier"/>
              </a:rPr>
              <a:t>HTTP request </a:t>
            </a:r>
          </a:p>
          <a:p>
            <a:pPr marL="400050" lvl="1" indent="0">
              <a:buNone/>
            </a:pPr>
            <a:r>
              <a:rPr lang="en-US" sz="1800">
                <a:latin typeface="Courier"/>
                <a:cs typeface="Courier"/>
              </a:rPr>
              <a:t>POST localhost/</a:t>
            </a:r>
            <a:r>
              <a:rPr lang="en-US" sz="1800" b="1">
                <a:latin typeface="Courier"/>
                <a:cs typeface="Courier"/>
              </a:rPr>
              <a:t>speakers</a:t>
            </a:r>
            <a:r>
              <a:rPr lang="en-US" sz="1800">
                <a:latin typeface="Courier"/>
                <a:cs typeface="Courier"/>
              </a:rPr>
              <a:t> HTTP/1.1 </a:t>
            </a:r>
          </a:p>
          <a:p>
            <a:pPr marL="0" indent="0">
              <a:buNone/>
            </a:pPr>
            <a:r>
              <a:rPr lang="en-US" sz="1800">
                <a:latin typeface="Courier"/>
                <a:cs typeface="Courier"/>
              </a:rPr>
              <a:t>   Slug: </a:t>
            </a:r>
            <a:r>
              <a:rPr lang="en-US" sz="1800" b="1">
                <a:latin typeface="Courier"/>
                <a:cs typeface="Courier"/>
              </a:rPr>
              <a:t>janedev</a:t>
            </a:r>
          </a:p>
          <a:p>
            <a:pPr marL="0" indent="0">
              <a:buNone/>
            </a:pPr>
            <a:endParaRPr lang="en-US" sz="180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>
                <a:latin typeface="Courier"/>
                <a:cs typeface="Courier"/>
              </a:rPr>
              <a:t>   &lt;&gt; dcterms:title “Jane Developer”.</a:t>
            </a:r>
          </a:p>
          <a:p>
            <a:pPr marL="0" indent="0">
              <a:buNone/>
            </a:pPr>
            <a:endParaRPr lang="en-US" sz="1800" b="1" smtClean="0">
              <a:latin typeface="Courier"/>
              <a:cs typeface="Courier"/>
            </a:endParaRPr>
          </a:p>
          <a:p>
            <a:pPr marL="400050" lvl="1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b="1" dirty="0" smtClean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 rot="16200000">
            <a:off x="8046317" y="2953876"/>
            <a:ext cx="156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Containership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8234" y="180929"/>
            <a:ext cx="8620917" cy="816928"/>
          </a:xfrm>
        </p:spPr>
        <p:txBody>
          <a:bodyPr>
            <a:normAutofit/>
          </a:bodyPr>
          <a:lstStyle/>
          <a:p>
            <a:r>
              <a:rPr lang="en-US" smtClean="0"/>
              <a:t>Direct Containers (1/2)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52418" y="1213092"/>
            <a:ext cx="239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2"/>
                </a:solidFill>
              </a:rPr>
              <a:t>Create Direct Container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081752" y="1397758"/>
            <a:ext cx="870666" cy="24816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48407" y="410574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2"/>
                </a:solidFill>
              </a:rPr>
              <a:t>Add new resource to it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918422" y="4381820"/>
            <a:ext cx="270114" cy="38123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ight Brace 20"/>
          <p:cNvSpPr/>
          <p:nvPr/>
        </p:nvSpPr>
        <p:spPr>
          <a:xfrm>
            <a:off x="8330689" y="2831346"/>
            <a:ext cx="304800" cy="858735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2402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8234" y="180929"/>
            <a:ext cx="8620917" cy="816928"/>
          </a:xfrm>
        </p:spPr>
        <p:txBody>
          <a:bodyPr>
            <a:normAutofit/>
          </a:bodyPr>
          <a:lstStyle/>
          <a:p>
            <a:r>
              <a:rPr lang="en-US" smtClean="0"/>
              <a:t>Direct Container (2/2)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733" y="1288144"/>
            <a:ext cx="8972337" cy="444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dirty="0" smtClean="0">
                <a:latin typeface="Courier"/>
                <a:cs typeface="Courier"/>
              </a:rPr>
              <a:t>HTTP request </a:t>
            </a:r>
          </a:p>
          <a:p>
            <a:pPr marL="400050" lvl="1" indent="0">
              <a:buFont typeface="Arial"/>
              <a:buNone/>
            </a:pPr>
            <a:r>
              <a:rPr lang="en-US" sz="1800" dirty="0" smtClean="0">
                <a:latin typeface="Courier"/>
                <a:cs typeface="Courier"/>
              </a:rPr>
              <a:t>GET </a:t>
            </a:r>
            <a:r>
              <a:rPr lang="en-US" sz="1800" dirty="0" err="1" smtClean="0">
                <a:latin typeface="Courier"/>
                <a:cs typeface="Courier"/>
              </a:rPr>
              <a:t>localhost</a:t>
            </a:r>
            <a:r>
              <a:rPr lang="en-US" sz="1800" dirty="0" smtClean="0">
                <a:latin typeface="Courier"/>
                <a:cs typeface="Courier"/>
              </a:rPr>
              <a:t>/</a:t>
            </a:r>
            <a:r>
              <a:rPr lang="en-US" sz="1800" b="1" dirty="0" smtClean="0">
                <a:latin typeface="Courier"/>
                <a:cs typeface="Courier"/>
              </a:rPr>
              <a:t>hydraconnect2015</a:t>
            </a:r>
          </a:p>
          <a:p>
            <a:pPr marL="400050" lvl="1" indent="0">
              <a:buFont typeface="Arial"/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1800" b="1" dirty="0" smtClean="0">
                <a:latin typeface="Courier"/>
                <a:cs typeface="Courier"/>
              </a:rPr>
              <a:t>HTTP response</a:t>
            </a:r>
          </a:p>
          <a:p>
            <a:pPr marL="400050" lvl="1" indent="0">
              <a:buFont typeface="Arial"/>
              <a:buNone/>
            </a:pPr>
            <a:r>
              <a:rPr lang="en-US" sz="1800" dirty="0" smtClean="0">
                <a:latin typeface="Courier"/>
                <a:cs typeface="Courier"/>
              </a:rPr>
              <a:t>[bunch of HTTP headers go here]</a:t>
            </a:r>
          </a:p>
          <a:p>
            <a:pPr marL="400050" lvl="1" indent="0">
              <a:buFont typeface="Arial"/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400050" lvl="1" indent="0">
              <a:buFont typeface="Arial"/>
              <a:buNone/>
            </a:pPr>
            <a:r>
              <a:rPr lang="en-US" sz="1800" dirty="0" smtClean="0">
                <a:latin typeface="Courier"/>
                <a:cs typeface="Courier"/>
              </a:rPr>
              <a:t>&lt;</a:t>
            </a:r>
            <a:r>
              <a:rPr lang="en-US" sz="1800" dirty="0" err="1" smtClean="0">
                <a:latin typeface="Courier"/>
                <a:cs typeface="Courier"/>
              </a:rPr>
              <a:t>localhost</a:t>
            </a:r>
            <a:r>
              <a:rPr lang="en-US" sz="1800" dirty="0" smtClean="0">
                <a:latin typeface="Courier"/>
                <a:cs typeface="Courier"/>
              </a:rPr>
              <a:t>/hydraconnect2015/&gt; a </a:t>
            </a:r>
            <a:r>
              <a:rPr lang="en-US" sz="1800" dirty="0" err="1" smtClean="0">
                <a:latin typeface="Courier"/>
                <a:cs typeface="Courier"/>
              </a:rPr>
              <a:t>ldp:BasicContainer</a:t>
            </a:r>
            <a:r>
              <a:rPr lang="en-US" sz="1800" dirty="0" smtClean="0">
                <a:latin typeface="Courier"/>
                <a:cs typeface="Courier"/>
              </a:rPr>
              <a:t> ;</a:t>
            </a:r>
          </a:p>
          <a:p>
            <a:pPr marL="400050" lvl="1" indent="0">
              <a:buFont typeface="Arial"/>
              <a:buNone/>
            </a:pPr>
            <a:r>
              <a:rPr lang="en-US" sz="1800" dirty="0" smtClean="0">
                <a:latin typeface="Courier"/>
                <a:cs typeface="Courier"/>
              </a:rPr>
              <a:t>   </a:t>
            </a:r>
            <a:r>
              <a:rPr lang="en-US" sz="1800" dirty="0" err="1" smtClean="0">
                <a:latin typeface="Courier"/>
                <a:cs typeface="Courier"/>
              </a:rPr>
              <a:t>dc:title</a:t>
            </a:r>
            <a:r>
              <a:rPr lang="en-US" sz="1800" dirty="0" smtClean="0">
                <a:latin typeface="Courier"/>
                <a:cs typeface="Courier"/>
              </a:rPr>
              <a:t> “Hydra Connect 2015” ;</a:t>
            </a:r>
          </a:p>
          <a:p>
            <a:pPr marL="400050" lvl="1" indent="0">
              <a:buFont typeface="Arial"/>
              <a:buNone/>
            </a:pPr>
            <a:r>
              <a:rPr lang="en-US" sz="1800" dirty="0" smtClean="0">
                <a:latin typeface="Courier"/>
                <a:cs typeface="Courier"/>
              </a:rPr>
              <a:t>   </a:t>
            </a:r>
            <a:r>
              <a:rPr lang="en-US" sz="1800" dirty="0" err="1" smtClean="0">
                <a:latin typeface="Courier"/>
                <a:cs typeface="Courier"/>
              </a:rPr>
              <a:t>dc:subject</a:t>
            </a:r>
            <a:r>
              <a:rPr lang="en-US" sz="1800" dirty="0" smtClean="0">
                <a:latin typeface="Courier"/>
                <a:cs typeface="Courier"/>
              </a:rPr>
              <a:t> ““Hydra conference in Minneapolis” ;</a:t>
            </a:r>
          </a:p>
          <a:p>
            <a:pPr marL="0" lvl="1" indent="0">
              <a:buFont typeface="Arial"/>
              <a:buNone/>
            </a:pPr>
            <a:r>
              <a:rPr lang="en-US" sz="1800" dirty="0" smtClean="0">
                <a:latin typeface="Courier"/>
                <a:cs typeface="Courier"/>
              </a:rPr>
              <a:t>      </a:t>
            </a:r>
            <a:r>
              <a:rPr lang="en-US" sz="1800" dirty="0" err="1" smtClean="0">
                <a:latin typeface="Courier"/>
                <a:cs typeface="Courier"/>
              </a:rPr>
              <a:t>ldp:contains</a:t>
            </a:r>
            <a:r>
              <a:rPr lang="en-US" sz="1800" dirty="0" smtClean="0">
                <a:latin typeface="Courier"/>
                <a:cs typeface="Courier"/>
              </a:rPr>
              <a:t> &lt;</a:t>
            </a:r>
            <a:r>
              <a:rPr lang="en-US" sz="1800" dirty="0" err="1" smtClean="0">
                <a:latin typeface="Courier"/>
                <a:cs typeface="Courier"/>
              </a:rPr>
              <a:t>localhost</a:t>
            </a:r>
            <a:r>
              <a:rPr lang="en-US" sz="1800" dirty="0" smtClean="0">
                <a:latin typeface="Courier"/>
                <a:cs typeface="Courier"/>
              </a:rPr>
              <a:t>/hydraconnect2015/session1&gt; ;</a:t>
            </a:r>
          </a:p>
          <a:p>
            <a:pPr marL="0" lvl="1" indent="0">
              <a:buFont typeface="Arial"/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</a:t>
            </a:r>
            <a:r>
              <a:rPr lang="en-US" sz="1800" b="1" dirty="0" err="1" smtClean="0">
                <a:latin typeface="Courier"/>
                <a:cs typeface="Courier"/>
              </a:rPr>
              <a:t>hasSpeaker</a:t>
            </a:r>
            <a:r>
              <a:rPr lang="en-US" sz="1800" b="1" dirty="0" smtClean="0">
                <a:latin typeface="Courier"/>
                <a:cs typeface="Courier"/>
              </a:rPr>
              <a:t> &lt;</a:t>
            </a:r>
            <a:r>
              <a:rPr lang="en-US" sz="1800" b="1" dirty="0" err="1" smtClean="0">
                <a:latin typeface="Courier"/>
                <a:cs typeface="Courier"/>
              </a:rPr>
              <a:t>localhost</a:t>
            </a:r>
            <a:r>
              <a:rPr lang="en-US" sz="1800" b="1" dirty="0" smtClean="0">
                <a:latin typeface="Courier"/>
                <a:cs typeface="Courier"/>
              </a:rPr>
              <a:t>/speakers/</a:t>
            </a:r>
            <a:r>
              <a:rPr lang="en-US" sz="1800" b="1" dirty="0" err="1" smtClean="0">
                <a:latin typeface="Courier"/>
                <a:cs typeface="Courier"/>
              </a:rPr>
              <a:t>janedev</a:t>
            </a:r>
            <a:r>
              <a:rPr lang="en-US" sz="1800" b="1" dirty="0" smtClean="0">
                <a:latin typeface="Courier"/>
                <a:cs typeface="Courier"/>
              </a:rPr>
              <a:t>&gt;</a:t>
            </a:r>
            <a:r>
              <a:rPr lang="en-US" sz="1800" dirty="0" smtClean="0">
                <a:latin typeface="Courier"/>
                <a:cs typeface="Courier"/>
              </a:rPr>
              <a:t> .</a:t>
            </a:r>
          </a:p>
          <a:p>
            <a:pPr marL="0" indent="0">
              <a:buFont typeface="Arial"/>
              <a:buNone/>
            </a:pP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7970" y="1076620"/>
            <a:ext cx="2558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The membershipResource</a:t>
            </a:r>
            <a:r>
              <a:rPr lang="en-US" sz="1600" dirty="0" err="1" smtClean="0">
                <a:solidFill>
                  <a:schemeClr val="accent2"/>
                </a:solidFill>
              </a:rPr>
              <a:t>…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481287" y="1194922"/>
            <a:ext cx="885287" cy="42030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99905" y="5507502"/>
            <a:ext cx="256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…pointing to the new resource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860064" y="5007744"/>
            <a:ext cx="0" cy="49975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3393" y="5507502"/>
            <a:ext cx="2563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…has new triple with hasMemberRelation predicate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195777" y="5007744"/>
            <a:ext cx="0" cy="49975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484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66355" y="1903219"/>
            <a:ext cx="2123416" cy="5121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hydraconnect2015</a:t>
            </a:r>
          </a:p>
        </p:txBody>
      </p:sp>
      <p:sp>
        <p:nvSpPr>
          <p:cNvPr id="5" name="Oval 4"/>
          <p:cNvSpPr/>
          <p:nvPr/>
        </p:nvSpPr>
        <p:spPr>
          <a:xfrm>
            <a:off x="4730373" y="1333651"/>
            <a:ext cx="2123416" cy="5121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session1</a:t>
            </a:r>
          </a:p>
        </p:txBody>
      </p:sp>
      <p:cxnSp>
        <p:nvCxnSpPr>
          <p:cNvPr id="7" name="Curved Connector 6"/>
          <p:cNvCxnSpPr>
            <a:stCxn id="4" idx="7"/>
            <a:endCxn id="5" idx="2"/>
          </p:cNvCxnSpPr>
          <p:nvPr/>
        </p:nvCxnSpPr>
        <p:spPr>
          <a:xfrm rot="5400000" flipH="1" flipV="1">
            <a:off x="3860333" y="1108177"/>
            <a:ext cx="388510" cy="1351569"/>
          </a:xfrm>
          <a:prstGeom prst="curvedConnector2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566355" y="3501606"/>
            <a:ext cx="2123416" cy="51211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speakers</a:t>
            </a:r>
          </a:p>
        </p:txBody>
      </p:sp>
      <p:sp>
        <p:nvSpPr>
          <p:cNvPr id="9" name="Oval 8"/>
          <p:cNvSpPr/>
          <p:nvPr/>
        </p:nvSpPr>
        <p:spPr>
          <a:xfrm>
            <a:off x="4704877" y="4301464"/>
            <a:ext cx="2123416" cy="4617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janedev</a:t>
            </a:r>
          </a:p>
        </p:txBody>
      </p:sp>
      <p:cxnSp>
        <p:nvCxnSpPr>
          <p:cNvPr id="10" name="Curved Connector 9"/>
          <p:cNvCxnSpPr>
            <a:stCxn id="8" idx="0"/>
            <a:endCxn id="4" idx="4"/>
          </p:cNvCxnSpPr>
          <p:nvPr/>
        </p:nvCxnSpPr>
        <p:spPr>
          <a:xfrm flipV="1">
            <a:off x="2628063" y="2415329"/>
            <a:ext cx="0" cy="1086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8" idx="6"/>
            <a:endCxn id="9" idx="1"/>
          </p:cNvCxnSpPr>
          <p:nvPr/>
        </p:nvCxnSpPr>
        <p:spPr>
          <a:xfrm>
            <a:off x="3689771" y="3757661"/>
            <a:ext cx="1326073" cy="611422"/>
          </a:xfrm>
          <a:prstGeom prst="curvedConnector2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4" idx="6"/>
            <a:endCxn id="9" idx="0"/>
          </p:cNvCxnSpPr>
          <p:nvPr/>
        </p:nvCxnSpPr>
        <p:spPr>
          <a:xfrm>
            <a:off x="3689771" y="2159274"/>
            <a:ext cx="2076814" cy="2142190"/>
          </a:xfrm>
          <a:prstGeom prst="curvedConnector2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290951" y="1286911"/>
            <a:ext cx="8237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ldp:contains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42242" y="2655224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hasSpeaker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18504" y="3675346"/>
            <a:ext cx="8237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ldp:contains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28063" y="2901445"/>
            <a:ext cx="1472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ldp:membershipRelation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446197" y="1299156"/>
            <a:ext cx="1372368" cy="1765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Welcome to Hydra Connect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446197" y="1619320"/>
            <a:ext cx="1372369" cy="17036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Hi Everybody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299596" y="4204014"/>
            <a:ext cx="910274" cy="2289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Jane Developer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75072" y="1927132"/>
            <a:ext cx="893462" cy="2237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Minneapolis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75072" y="2260060"/>
            <a:ext cx="893462" cy="2039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September/2015</a:t>
            </a:r>
          </a:p>
        </p:txBody>
      </p:sp>
      <p:sp>
        <p:nvSpPr>
          <p:cNvPr id="75" name="Oval 74"/>
          <p:cNvSpPr/>
          <p:nvPr/>
        </p:nvSpPr>
        <p:spPr>
          <a:xfrm>
            <a:off x="270660" y="5216689"/>
            <a:ext cx="1733633" cy="2594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Basic Container</a:t>
            </a:r>
          </a:p>
        </p:txBody>
      </p:sp>
      <p:sp>
        <p:nvSpPr>
          <p:cNvPr id="76" name="Oval 75"/>
          <p:cNvSpPr/>
          <p:nvPr/>
        </p:nvSpPr>
        <p:spPr>
          <a:xfrm>
            <a:off x="270660" y="5605608"/>
            <a:ext cx="1733633" cy="246097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Direct Container</a:t>
            </a:r>
          </a:p>
        </p:txBody>
      </p:sp>
      <p:cxnSp>
        <p:nvCxnSpPr>
          <p:cNvPr id="77" name="Curved Connector 76"/>
          <p:cNvCxnSpPr/>
          <p:nvPr/>
        </p:nvCxnSpPr>
        <p:spPr>
          <a:xfrm>
            <a:off x="270660" y="6183579"/>
            <a:ext cx="293285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6"/>
          <p:cNvCxnSpPr/>
          <p:nvPr/>
        </p:nvCxnSpPr>
        <p:spPr>
          <a:xfrm>
            <a:off x="270660" y="6531336"/>
            <a:ext cx="293285" cy="1270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63945" y="6048716"/>
            <a:ext cx="1476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Added by LDP Client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63945" y="6396473"/>
            <a:ext cx="1476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Added by LDP Server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35730" y="3454059"/>
            <a:ext cx="974550" cy="21933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People that speak at conferences</a:t>
            </a:r>
          </a:p>
        </p:txBody>
      </p:sp>
      <p:cxnSp>
        <p:nvCxnSpPr>
          <p:cNvPr id="85" name="Curved Connector 84"/>
          <p:cNvCxnSpPr>
            <a:stCxn id="8" idx="2"/>
            <a:endCxn id="84" idx="3"/>
          </p:cNvCxnSpPr>
          <p:nvPr/>
        </p:nvCxnSpPr>
        <p:spPr>
          <a:xfrm flipH="1" flipV="1">
            <a:off x="1110280" y="3563726"/>
            <a:ext cx="456075" cy="193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4"/>
          <p:cNvCxnSpPr>
            <a:stCxn id="5" idx="6"/>
            <a:endCxn id="70" idx="1"/>
          </p:cNvCxnSpPr>
          <p:nvPr/>
        </p:nvCxnSpPr>
        <p:spPr>
          <a:xfrm flipV="1">
            <a:off x="6853789" y="1387422"/>
            <a:ext cx="592408" cy="202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84"/>
          <p:cNvCxnSpPr>
            <a:stCxn id="5" idx="6"/>
            <a:endCxn id="71" idx="1"/>
          </p:cNvCxnSpPr>
          <p:nvPr/>
        </p:nvCxnSpPr>
        <p:spPr>
          <a:xfrm>
            <a:off x="6853789" y="1589706"/>
            <a:ext cx="592408" cy="114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84"/>
          <p:cNvCxnSpPr>
            <a:stCxn id="4" idx="2"/>
            <a:endCxn id="73" idx="3"/>
          </p:cNvCxnSpPr>
          <p:nvPr/>
        </p:nvCxnSpPr>
        <p:spPr>
          <a:xfrm flipH="1" flipV="1">
            <a:off x="1068534" y="2038990"/>
            <a:ext cx="497821" cy="120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84"/>
          <p:cNvCxnSpPr>
            <a:stCxn id="4" idx="2"/>
            <a:endCxn id="74" idx="3"/>
          </p:cNvCxnSpPr>
          <p:nvPr/>
        </p:nvCxnSpPr>
        <p:spPr>
          <a:xfrm flipH="1">
            <a:off x="1068534" y="2159274"/>
            <a:ext cx="497821" cy="202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84"/>
          <p:cNvCxnSpPr>
            <a:stCxn id="9" idx="6"/>
            <a:endCxn id="72" idx="1"/>
          </p:cNvCxnSpPr>
          <p:nvPr/>
        </p:nvCxnSpPr>
        <p:spPr>
          <a:xfrm flipV="1">
            <a:off x="6828293" y="4318501"/>
            <a:ext cx="471303" cy="213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853789" y="1176045"/>
            <a:ext cx="548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dc:title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679264" y="4204014"/>
            <a:ext cx="548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dc:title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070726" y="1758629"/>
            <a:ext cx="548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dc:title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014689" y="2345243"/>
            <a:ext cx="726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dc:subject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853789" y="1725488"/>
            <a:ext cx="71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dc:subject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70660" y="4804181"/>
            <a:ext cx="71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Legend</a:t>
            </a:r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208234" y="180929"/>
            <a:ext cx="8620917" cy="816928"/>
          </a:xfrm>
        </p:spPr>
        <p:txBody>
          <a:bodyPr>
            <a:normAutofit/>
          </a:bodyPr>
          <a:lstStyle/>
          <a:p>
            <a:r>
              <a:rPr lang="en-US" smtClean="0"/>
              <a:t>Show me the Graph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45313" y="4013716"/>
            <a:ext cx="972358" cy="21933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hasSpeaker</a:t>
            </a:r>
          </a:p>
        </p:txBody>
      </p:sp>
      <p:cxnSp>
        <p:nvCxnSpPr>
          <p:cNvPr id="47" name="Curved Connector 84"/>
          <p:cNvCxnSpPr>
            <a:stCxn id="8" idx="2"/>
            <a:endCxn id="43" idx="3"/>
          </p:cNvCxnSpPr>
          <p:nvPr/>
        </p:nvCxnSpPr>
        <p:spPr>
          <a:xfrm flipH="1">
            <a:off x="1117671" y="3757661"/>
            <a:ext cx="448684" cy="365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27968" y="4198910"/>
            <a:ext cx="1476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ldp:hasMemberRelation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68534" y="3316123"/>
            <a:ext cx="548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dc:title</a:t>
            </a:r>
          </a:p>
        </p:txBody>
      </p:sp>
    </p:spTree>
    <p:extLst>
      <p:ext uri="{BB962C8B-B14F-4D97-AF65-F5344CB8AC3E}">
        <p14:creationId xmlns:p14="http://schemas.microsoft.com/office/powerpoint/2010/main" val="1074834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969"/>
            <a:ext cx="8229600" cy="547826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“</a:t>
            </a:r>
            <a:r>
              <a:rPr lang="en-US" dirty="0" smtClean="0">
                <a:latin typeface="Courier"/>
                <a:cs typeface="Courier"/>
              </a:rPr>
              <a:t>Containers are at the heart of LDP</a:t>
            </a:r>
            <a:r>
              <a:rPr lang="en-US" dirty="0" smtClean="0"/>
              <a:t>” – </a:t>
            </a:r>
            <a:r>
              <a:rPr lang="en-US" dirty="0">
                <a:hlinkClick r:id="rId2"/>
              </a:rPr>
              <a:t>Robert </a:t>
            </a:r>
            <a:r>
              <a:rPr lang="en-US" dirty="0" smtClean="0">
                <a:hlinkClick r:id="rId2"/>
              </a:rPr>
              <a:t>Sanderson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Indirect Container</a:t>
            </a:r>
            <a:r>
              <a:rPr lang="en-US" dirty="0" smtClean="0"/>
              <a:t> you can link to a totally different resource than the one added</a:t>
            </a:r>
          </a:p>
          <a:p>
            <a:endParaRPr lang="en-US" dirty="0" smtClean="0"/>
          </a:p>
          <a:p>
            <a:r>
              <a:rPr lang="en-US" b="1" dirty="0"/>
              <a:t>Direct and Indirect Containers</a:t>
            </a:r>
            <a:r>
              <a:rPr lang="en-US" dirty="0"/>
              <a:t> you can revert the relationship (hasMemberRelation vs isMemberOfRelation) </a:t>
            </a:r>
          </a:p>
          <a:p>
            <a:endParaRPr lang="en-US" dirty="0" smtClean="0"/>
          </a:p>
          <a:p>
            <a:r>
              <a:rPr lang="en-US" dirty="0" smtClean="0"/>
              <a:t>Shameless plug: LDP Containers for the </a:t>
            </a:r>
            <a:r>
              <a:rPr lang="en-US" smtClean="0"/>
              <a:t>Perplexed </a:t>
            </a:r>
            <a:r>
              <a:rPr lang="en-US">
                <a:hlinkClick r:id="rId3"/>
              </a:rPr>
              <a:t>http://tinyurl.com/ldp-containers</a:t>
            </a:r>
            <a:r>
              <a:rPr lang="en-US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Read the W3C LDP Recommendation </a:t>
            </a:r>
            <a:r>
              <a:rPr lang="en-US" dirty="0">
                <a:hlinkClick r:id="rId4"/>
              </a:rPr>
              <a:t>http://www.w3.org/TR/ldp/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37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Updates have not been standardized :(</a:t>
            </a:r>
          </a:p>
          <a:p>
            <a:endParaRPr lang="en-US" dirty="0"/>
          </a:p>
          <a:p>
            <a:r>
              <a:rPr lang="en-US" dirty="0" smtClean="0"/>
              <a:t>The Linked Data Platform Working Group </a:t>
            </a:r>
            <a:r>
              <a:rPr lang="en-US" b="1" i="1" dirty="0" smtClean="0"/>
              <a:t>is currently favoring LD Patch but still is deciding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Other candidates include SPARQL 1.1, </a:t>
            </a:r>
            <a:r>
              <a:rPr lang="en-US" dirty="0" err="1" smtClean="0"/>
              <a:t>SparqlPatch</a:t>
            </a:r>
            <a:r>
              <a:rPr lang="en-US" dirty="0" smtClean="0"/>
              <a:t>, </a:t>
            </a:r>
            <a:r>
              <a:rPr lang="en-US" dirty="0" err="1" smtClean="0"/>
              <a:t>TurtlePatch</a:t>
            </a:r>
            <a:r>
              <a:rPr lang="en-US" dirty="0" smtClean="0"/>
              <a:t>, and RDF Patch</a:t>
            </a:r>
          </a:p>
          <a:p>
            <a:endParaRPr lang="en-US" dirty="0" smtClean="0"/>
          </a:p>
          <a:p>
            <a:r>
              <a:rPr lang="en-US" dirty="0" smtClean="0"/>
              <a:t>As of July/2015, Linked Data Patch Format (LD Patch) is a note, </a:t>
            </a:r>
            <a:r>
              <a:rPr lang="en-US" i="1" dirty="0" smtClean="0"/>
              <a:t>not</a:t>
            </a:r>
            <a:r>
              <a:rPr lang="en-US" dirty="0" smtClean="0"/>
              <a:t> a recommendation</a:t>
            </a:r>
          </a:p>
          <a:p>
            <a:endParaRPr lang="en-US" dirty="0"/>
          </a:p>
          <a:p>
            <a:r>
              <a:rPr lang="en-US" dirty="0" smtClean="0"/>
              <a:t>LD Patch </a:t>
            </a:r>
            <a:r>
              <a:rPr lang="pl-PL" dirty="0" smtClean="0">
                <a:hlinkClick r:id="rId2"/>
              </a:rPr>
              <a:t>http://www.w3.org/TR/2015/NOTE-ldpatch-20150728/</a:t>
            </a:r>
            <a:r>
              <a:rPr lang="pl-PL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33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LDP important to Hydra?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8201"/>
            <a:ext cx="8229600" cy="4250268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Fedora 4 is an LDP Server</a:t>
            </a:r>
            <a:r>
              <a:rPr lang="en-US" baseline="30000" dirty="0" smtClean="0"/>
              <a:t>*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Hydra Stack (i.e. your app) is an LDP Client </a:t>
            </a:r>
          </a:p>
          <a:p>
            <a:pPr lvl="1"/>
            <a:r>
              <a:rPr lang="en-US" dirty="0" smtClean="0"/>
              <a:t>gems: LDP, </a:t>
            </a:r>
            <a:r>
              <a:rPr lang="en-US" dirty="0" err="1" smtClean="0"/>
              <a:t>ActiveTriples</a:t>
            </a:r>
            <a:r>
              <a:rPr lang="en-US" dirty="0" smtClean="0"/>
              <a:t>, </a:t>
            </a:r>
            <a:r>
              <a:rPr lang="en-US" dirty="0" err="1" smtClean="0"/>
              <a:t>ActiveFedora</a:t>
            </a:r>
            <a:endParaRPr lang="en-US" dirty="0"/>
          </a:p>
          <a:p>
            <a:pPr lvl="1"/>
            <a:endParaRPr lang="en-US" dirty="0" smtClean="0"/>
          </a:p>
          <a:p>
            <a:pPr marL="57150" indent="0">
              <a:buNone/>
            </a:pPr>
            <a:r>
              <a:rPr lang="en-US" sz="1600" dirty="0" smtClean="0"/>
              <a:t>* Some restrictions apply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224" y="2108201"/>
            <a:ext cx="2821576" cy="97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30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33740"/>
            <a:ext cx="8229600" cy="13286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Slides and notes available at</a:t>
            </a:r>
            <a:r>
              <a:rPr lang="en-US" dirty="0" smtClean="0">
                <a:hlinkClick r:id="rId2"/>
              </a:rPr>
              <a:t>http://hectorcorrea.com/introduction-to-ldp</a:t>
            </a:r>
            <a:r>
              <a:rPr lang="en-US" dirty="0" smtClean="0"/>
              <a:t> </a:t>
            </a:r>
            <a:endParaRPr lang="en-US" b="1" dirty="0"/>
          </a:p>
          <a:p>
            <a:pPr marL="0" indent="0" algn="ctr">
              <a:buNone/>
            </a:pPr>
            <a:endParaRPr lang="en-US" b="1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723527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Linked data, URIs, and labels</a:t>
            </a:r>
            <a:r>
              <a:rPr lang="en-US" dirty="0"/>
              <a:t> </a:t>
            </a:r>
            <a:r>
              <a:rPr lang="en-US" dirty="0" smtClean="0"/>
              <a:t>by Trey </a:t>
            </a:r>
            <a:r>
              <a:rPr lang="en-US" dirty="0" err="1" smtClean="0"/>
              <a:t>Terrel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smtClean="0"/>
              <a:t>Introducing </a:t>
            </a:r>
            <a:r>
              <a:rPr lang="en-US" b="1" dirty="0"/>
              <a:t>Hydra-works: PCDM in Hydra</a:t>
            </a:r>
            <a:r>
              <a:rPr lang="en-US" dirty="0" smtClean="0"/>
              <a:t> by Lynette </a:t>
            </a:r>
            <a:r>
              <a:rPr lang="en-US" dirty="0" err="1" smtClean="0"/>
              <a:t>Rayle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0467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First introduced by Tim Berners-Lee in 2006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“The Semantic Web isn't just about putting data on the web. </a:t>
            </a:r>
            <a:r>
              <a:rPr lang="en-US" sz="1800" b="1" dirty="0" smtClean="0">
                <a:latin typeface="Courier"/>
                <a:cs typeface="Courier"/>
              </a:rPr>
              <a:t>It is about making links, so that a person or machine can explore the web of data”</a:t>
            </a:r>
          </a:p>
          <a:p>
            <a:pPr marL="0" indent="0">
              <a:buNone/>
            </a:pPr>
            <a:endParaRPr lang="en-US" sz="1800" b="1" dirty="0"/>
          </a:p>
          <a:p>
            <a:pPr lvl="1"/>
            <a:r>
              <a:rPr lang="en-US" sz="1800" dirty="0" smtClean="0"/>
              <a:t>Identify things with valid URLs</a:t>
            </a:r>
          </a:p>
          <a:p>
            <a:pPr lvl="1"/>
            <a:r>
              <a:rPr lang="en-US" sz="1800" dirty="0" smtClean="0"/>
              <a:t>Use standards for </a:t>
            </a:r>
            <a:r>
              <a:rPr lang="en-US" sz="1800" smtClean="0"/>
              <a:t>representation </a:t>
            </a:r>
          </a:p>
          <a:p>
            <a:pPr lvl="1"/>
            <a:r>
              <a:rPr lang="en-US" sz="1800" smtClean="0"/>
              <a:t>Include </a:t>
            </a:r>
            <a:r>
              <a:rPr lang="en-US" sz="1800" dirty="0" smtClean="0"/>
              <a:t>other URLs in your data</a:t>
            </a:r>
          </a:p>
          <a:p>
            <a:pPr lvl="1"/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See </a:t>
            </a:r>
            <a:r>
              <a:rPr lang="en-US" sz="1800" dirty="0" smtClean="0">
                <a:hlinkClick r:id="rId2"/>
              </a:rPr>
              <a:t>http://www.w3.org/DesignIssues/LinkedData.html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367488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9-17 at 8.50.21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525" y="514443"/>
            <a:ext cx="5086089" cy="52703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9520" y="6318841"/>
            <a:ext cx="4969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https://en.wikipedia.org/wiki/</a:t>
            </a:r>
            <a:r>
              <a:rPr lang="en-US" dirty="0" smtClean="0">
                <a:hlinkClick r:id="rId3"/>
              </a:rPr>
              <a:t>Abraham_Lincoln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361973" y="5079018"/>
            <a:ext cx="935788" cy="30311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97761" y="4894352"/>
            <a:ext cx="119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Birth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02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4936"/>
            <a:ext cx="8379171" cy="2055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mtClean="0">
                <a:latin typeface="Courier"/>
                <a:cs typeface="Courier"/>
              </a:rPr>
              <a:t>Abraham_Lincoln  label</a:t>
            </a:r>
            <a:r>
              <a:rPr lang="en-US" sz="2000">
                <a:latin typeface="Courier"/>
                <a:cs typeface="Courier"/>
              </a:rPr>
              <a:t>	</a:t>
            </a:r>
            <a:r>
              <a:rPr lang="en-US" sz="2000" smtClean="0">
                <a:latin typeface="Courier"/>
                <a:cs typeface="Courier"/>
              </a:rPr>
              <a:t>     "</a:t>
            </a:r>
            <a:r>
              <a:rPr lang="en-US" sz="2000">
                <a:latin typeface="Courier"/>
                <a:cs typeface="Courier"/>
              </a:rPr>
              <a:t>Abraham </a:t>
            </a:r>
            <a:r>
              <a:rPr lang="en-US" sz="2000" smtClean="0">
                <a:latin typeface="Courier"/>
                <a:cs typeface="Courier"/>
              </a:rPr>
              <a:t>Lincoln” </a:t>
            </a:r>
            <a:r>
              <a:rPr lang="en-US" sz="2000" dirty="0">
                <a:latin typeface="Courier"/>
                <a:cs typeface="Courier"/>
              </a:rPr>
              <a:t>.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smtClean="0">
                <a:latin typeface="Courier"/>
                <a:cs typeface="Courier"/>
              </a:rPr>
              <a:t>Abraham_Lincoln  birthDate   "1809</a:t>
            </a:r>
            <a:r>
              <a:rPr lang="en-US" sz="2000" dirty="0">
                <a:latin typeface="Courier"/>
                <a:cs typeface="Courier"/>
              </a:rPr>
              <a:t>-02</a:t>
            </a:r>
            <a:r>
              <a:rPr lang="en-US" sz="2000">
                <a:latin typeface="Courier"/>
                <a:cs typeface="Courier"/>
              </a:rPr>
              <a:t>-</a:t>
            </a:r>
            <a:r>
              <a:rPr lang="en-US" sz="2000" smtClean="0">
                <a:latin typeface="Courier"/>
                <a:cs typeface="Courier"/>
              </a:rPr>
              <a:t>12” </a:t>
            </a:r>
            <a:r>
              <a:rPr lang="en-US" sz="2000" dirty="0" smtClean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lang="en-US" sz="2000" smtClean="0">
                <a:latin typeface="Courier"/>
                <a:cs typeface="Courier"/>
              </a:rPr>
              <a:t>Abraham_Lincoln  profession  "Lawyer” .</a:t>
            </a:r>
          </a:p>
          <a:p>
            <a:pPr marL="0" indent="0">
              <a:buNone/>
            </a:pPr>
            <a:r>
              <a:rPr lang="en-US" sz="2000" smtClean="0">
                <a:latin typeface="Courier"/>
                <a:cs typeface="Courier"/>
              </a:rPr>
              <a:t>[. . .]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smtClean="0">
                <a:latin typeface="Courier"/>
                <a:cs typeface="Courier"/>
              </a:rPr>
              <a:t>Abraham_Lincoln  birthPlace  Hodgenville</a:t>
            </a:r>
            <a:r>
              <a:rPr lang="en-US" sz="2000" dirty="0">
                <a:latin typeface="Courier"/>
                <a:cs typeface="Courier"/>
              </a:rPr>
              <a:t>,_Kentucky </a:t>
            </a:r>
            <a:r>
              <a:rPr lang="en-US" sz="2000" dirty="0" smtClean="0">
                <a:latin typeface="Courier"/>
                <a:cs typeface="Courier"/>
              </a:rPr>
              <a:t>.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3420" y="6181222"/>
            <a:ext cx="462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Courier"/>
                <a:hlinkClick r:id="rId2"/>
              </a:rPr>
              <a:t>http://dbpedia.org/data/</a:t>
            </a:r>
            <a:r>
              <a:rPr lang="en-US" dirty="0" smtClean="0">
                <a:cs typeface="Courier"/>
                <a:hlinkClick r:id="rId2"/>
              </a:rPr>
              <a:t>Abraham_Lincoln.n3</a:t>
            </a:r>
            <a:r>
              <a:rPr lang="en-US" dirty="0" smtClean="0">
                <a:cs typeface="Courier"/>
              </a:rPr>
              <a:t> </a:t>
            </a:r>
            <a:endParaRPr lang="en-US" dirty="0">
              <a:cs typeface="Courier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1997"/>
          </a:xfrm>
        </p:spPr>
        <p:txBody>
          <a:bodyPr>
            <a:normAutofit/>
          </a:bodyPr>
          <a:lstStyle/>
          <a:p>
            <a:r>
              <a:rPr lang="en-US" dirty="0" smtClean="0"/>
              <a:t>Linked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4638" y="4350736"/>
            <a:ext cx="4486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dbpedia.org</a:t>
            </a:r>
            <a:r>
              <a:rPr lang="en-US" sz="1600" dirty="0"/>
              <a:t>/</a:t>
            </a:r>
            <a:r>
              <a:rPr lang="en-US" sz="1600" dirty="0" smtClean="0"/>
              <a:t>resource/</a:t>
            </a:r>
            <a:r>
              <a:rPr lang="en-US" sz="1600" dirty="0" err="1" smtClean="0">
                <a:latin typeface="Courier"/>
                <a:cs typeface="Courier"/>
              </a:rPr>
              <a:t>Abraham_Lincoln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05848" y="3282735"/>
            <a:ext cx="686948" cy="106229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417236" y="5183686"/>
            <a:ext cx="45448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dbpedia.org</a:t>
            </a:r>
            <a:r>
              <a:rPr lang="en-US" sz="1600" dirty="0"/>
              <a:t>/resource/</a:t>
            </a:r>
            <a:r>
              <a:rPr lang="en-US" sz="1600" dirty="0" err="1"/>
              <a:t>Hodgenville,_Kentucky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310339" y="3282735"/>
            <a:ext cx="1182190" cy="190095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91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RDF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 </a:t>
            </a:r>
            <a:r>
              <a:rPr lang="en-US" smtClean="0"/>
              <a:t>Description Framework </a:t>
            </a:r>
            <a:r>
              <a:rPr lang="en-US" sz="1600">
                <a:solidFill>
                  <a:srgbClr val="000000"/>
                </a:solidFill>
                <a:latin typeface="Lucida Grande"/>
                <a:ea typeface="Lucida Grande"/>
                <a:cs typeface="Lucida Grande"/>
                <a:hlinkClick r:id="rId2"/>
              </a:rPr>
              <a:t>http://www.w3.org/TR/rdf-primer</a:t>
            </a:r>
            <a:r>
              <a:rPr lang="en-US" sz="160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  <a:hlinkClick r:id="rId2"/>
              </a:rPr>
              <a:t>/</a:t>
            </a:r>
            <a:r>
              <a:rPr lang="en-US" sz="160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</a:t>
            </a:r>
            <a:endParaRPr lang="en-US" sz="1600" dirty="0" smtClean="0"/>
          </a:p>
          <a:p>
            <a:endParaRPr lang="en-US" dirty="0" smtClean="0"/>
          </a:p>
          <a:p>
            <a:r>
              <a:rPr lang="en-US" dirty="0" smtClean="0"/>
              <a:t>Data expressed in triples</a:t>
            </a:r>
            <a:endParaRPr lang="en-US" dirty="0" smtClean="0">
              <a:latin typeface="Courier"/>
              <a:cs typeface="Courier"/>
            </a:endParaRPr>
          </a:p>
          <a:p>
            <a:pPr marL="800100" lvl="2" indent="0">
              <a:buNone/>
            </a:pPr>
            <a:r>
              <a:rPr lang="en-US" dirty="0" smtClean="0">
                <a:latin typeface="Courier"/>
                <a:cs typeface="Courier"/>
              </a:rPr>
              <a:t>&lt;subject&gt; &lt;predicate&gt; &lt;object&gt; </a:t>
            </a:r>
          </a:p>
          <a:p>
            <a:pPr marL="400050" lvl="1" indent="0">
              <a:buNone/>
            </a:pPr>
            <a:endParaRPr lang="en-US" dirty="0">
              <a:latin typeface="Courier"/>
              <a:cs typeface="Courier"/>
            </a:endParaRPr>
          </a:p>
          <a:p>
            <a:r>
              <a:rPr lang="en-US" dirty="0" smtClean="0"/>
              <a:t>For example</a:t>
            </a:r>
          </a:p>
          <a:p>
            <a:pPr marL="0" indent="0">
              <a:buNone/>
            </a:pPr>
            <a:r>
              <a:rPr lang="en-US" sz="2400" smtClean="0">
                <a:latin typeface="Courier"/>
                <a:cs typeface="Courier"/>
              </a:rPr>
              <a:t>	&lt;hydraconnect&gt; &lt;location&gt; </a:t>
            </a:r>
            <a:r>
              <a:rPr lang="en-US" sz="2400" dirty="0" smtClean="0">
                <a:latin typeface="Courier"/>
                <a:cs typeface="Courier"/>
              </a:rPr>
              <a:t>“Minneapolis”</a:t>
            </a:r>
          </a:p>
          <a:p>
            <a:pPr marL="0" indent="0">
              <a:buNone/>
            </a:pPr>
            <a:r>
              <a:rPr lang="en-US" sz="2400" smtClean="0">
                <a:latin typeface="Courier"/>
                <a:cs typeface="Courier"/>
              </a:rPr>
              <a:t>	&lt;hydraconnect&gt; </a:t>
            </a:r>
            <a:r>
              <a:rPr lang="en-US" sz="2400" dirty="0" smtClean="0">
                <a:latin typeface="Courier"/>
                <a:cs typeface="Courier"/>
              </a:rPr>
              <a:t>&lt;date&gt; “2015-09-22”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23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read-only to read-write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52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How are we supposed to </a:t>
            </a:r>
            <a:r>
              <a:rPr lang="en-US" b="1" dirty="0" smtClean="0"/>
              <a:t>update Linked Data</a:t>
            </a:r>
          </a:p>
          <a:p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ntuitively 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smtClean="0"/>
              <a:t>HTTP GET/POST </a:t>
            </a:r>
          </a:p>
          <a:p>
            <a:pPr lvl="1"/>
            <a:r>
              <a:rPr lang="en-US" smtClean="0"/>
              <a:t>Resource Description Framework (RDF)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…but what are the mechanics</a:t>
            </a:r>
            <a:r>
              <a:rPr lang="en-US" smtClean="0"/>
              <a:t>, the rules, how </a:t>
            </a:r>
            <a:r>
              <a:rPr lang="en-US" dirty="0" smtClean="0"/>
              <a:t>do we deal with containership</a:t>
            </a:r>
          </a:p>
        </p:txBody>
      </p:sp>
    </p:spTree>
    <p:extLst>
      <p:ext uri="{BB962C8B-B14F-4D97-AF65-F5344CB8AC3E}">
        <p14:creationId xmlns:p14="http://schemas.microsoft.com/office/powerpoint/2010/main" val="2621490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Data Platform (LDP)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dirty="0" smtClean="0">
                <a:latin typeface="Courier"/>
                <a:cs typeface="Courier"/>
              </a:rPr>
              <a:t>“defines a set of rules for HTTP operations on web resources, some based on RDF, to provide an architecture for </a:t>
            </a:r>
            <a:r>
              <a:rPr lang="en-US" b="1" dirty="0" smtClean="0">
                <a:latin typeface="Courier"/>
                <a:cs typeface="Courier"/>
              </a:rPr>
              <a:t>read-write</a:t>
            </a:r>
            <a:r>
              <a:rPr lang="en-US" dirty="0" smtClean="0">
                <a:latin typeface="Courier"/>
                <a:cs typeface="Courier"/>
              </a:rPr>
              <a:t> Linked Data on the web”</a:t>
            </a:r>
            <a:r>
              <a:rPr lang="en-US" dirty="0" smtClean="0"/>
              <a:t> </a:t>
            </a:r>
            <a:r>
              <a:rPr lang="en-US" sz="1800" dirty="0" smtClean="0">
                <a:hlinkClick r:id="rId2"/>
              </a:rPr>
              <a:t>http://www.w3.org/TR/ldp/</a:t>
            </a:r>
            <a:endParaRPr lang="en-US" sz="18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W3C Recommendation as of Feb/2015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34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5489</TotalTime>
  <Words>1310</Words>
  <Application>Microsoft Macintosh PowerPoint</Application>
  <PresentationFormat>On-screen Show (4:3)</PresentationFormat>
  <Paragraphs>276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Introduction to the  Linked Data Platform (LDP)  Hector Correa  hjc14@psu.edu The Pennsylvania State University</vt:lpstr>
      <vt:lpstr>Agenda</vt:lpstr>
      <vt:lpstr>Related Sessions</vt:lpstr>
      <vt:lpstr>Linked Data</vt:lpstr>
      <vt:lpstr>PowerPoint Presentation</vt:lpstr>
      <vt:lpstr>Linked Data</vt:lpstr>
      <vt:lpstr>RDF 101</vt:lpstr>
      <vt:lpstr>From read-only to read-write</vt:lpstr>
      <vt:lpstr>Linked Data Platform (LDP)</vt:lpstr>
      <vt:lpstr>Linked Data Platform (LDP) is an HTTP API for  read-write Linked Data </vt:lpstr>
      <vt:lpstr>Basic HTTP workflow</vt:lpstr>
      <vt:lpstr>Concepts</vt:lpstr>
      <vt:lpstr>Create a New RDF Source</vt:lpstr>
      <vt:lpstr>Fetch an Existing RDF Source</vt:lpstr>
      <vt:lpstr>Create a New Non-RDF Source</vt:lpstr>
      <vt:lpstr>Concepts (expanded)</vt:lpstr>
      <vt:lpstr>Adding an RDF Source to a Basic Container (1/2)</vt:lpstr>
      <vt:lpstr>PowerPoint Presentation</vt:lpstr>
      <vt:lpstr>Show me the Graph</vt:lpstr>
      <vt:lpstr>Direct Containers (1/2)</vt:lpstr>
      <vt:lpstr>Direct Container (2/2)</vt:lpstr>
      <vt:lpstr>Show me the Graph</vt:lpstr>
      <vt:lpstr>Containers</vt:lpstr>
      <vt:lpstr>Updates </vt:lpstr>
      <vt:lpstr>Why is LDP important to Hydra?</vt:lpstr>
      <vt:lpstr>Thanks!</vt:lpstr>
    </vt:vector>
  </TitlesOfParts>
  <Company>Penn State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Linked Data Platform (LDP)</dc:title>
  <dc:creator>Hector Correa</dc:creator>
  <cp:lastModifiedBy>Hector Correa</cp:lastModifiedBy>
  <cp:revision>81</cp:revision>
  <cp:lastPrinted>2015-09-18T17:00:40Z</cp:lastPrinted>
  <dcterms:created xsi:type="dcterms:W3CDTF">2015-09-14T13:45:57Z</dcterms:created>
  <dcterms:modified xsi:type="dcterms:W3CDTF">2015-09-21T21:40:46Z</dcterms:modified>
</cp:coreProperties>
</file>