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1" r:id="rId7"/>
    <p:sldId id="272" r:id="rId8"/>
    <p:sldId id="274" r:id="rId9"/>
    <p:sldId id="265" r:id="rId10"/>
    <p:sldId id="275" r:id="rId11"/>
    <p:sldId id="276" r:id="rId12"/>
    <p:sldId id="268" r:id="rId13"/>
    <p:sldId id="262" r:id="rId14"/>
    <p:sldId id="263" r:id="rId15"/>
    <p:sldId id="264" r:id="rId16"/>
    <p:sldId id="260" r:id="rId17"/>
    <p:sldId id="271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734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Poll the audience on Ruby/Rails/Spec/Sufia knowledge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" sz="1400"/>
              <a:t>Jasmine jQuery - custom matchers for jQuery and an API for handling HTML, CSS, and JSON fixtures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Spy is like a mock object on steroids. You can mock a REST API (e.g. auto-complete, single-use link in Sufia)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spyOn($,"ajax")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Allows to move time forward (useful when the actual code has delays). See autocomplete example in Sufia.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 this if you don't want to have to run two separate rake tasks: rake rspec + rake jasmine:ci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used to have RSpec and Cucumber. Cucumber was always forgotten. TODO: What does Cucumber do exactly? Runs the app as a user -- therefore it was very slow.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Because of this we were not testing our JavaScript and therefore it tended to be rather brittle.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 JavaScript like you would your Ruby unit tests. We picked because it integrates easily with Ruby but there are others too.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goal test our JavaScript, regardless of the framework.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Ask people in the audience if they are familiar with RSpec. A lot of features that we are used to in Ruby.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Twin orchids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simple check but very important to 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0" y="1617989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914400" y="2275914"/>
            <a:ext cx="8001000" cy="2867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0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0" y="843533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5487987" y="1536191"/>
            <a:ext cx="3427500" cy="3154799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1529333"/>
            <a:ext cx="4572000" cy="3168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747474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685444">
            <a:off x="-489119" y="-798899"/>
            <a:ext cx="6569473" cy="5254072"/>
          </a:xfrm>
          <a:custGeom>
            <a:avLst/>
            <a:gdLst/>
            <a:ahLst/>
            <a:cxnLst/>
            <a:rect l="0" t="0" r="0" b="0"/>
            <a:pathLst>
              <a:path w="6672870" h="6821601" extrusionOk="0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/>
          <p:nvPr/>
        </p:nvSpPr>
        <p:spPr>
          <a:xfrm rot="685444">
            <a:off x="-246167" y="4464937"/>
            <a:ext cx="5218362" cy="1152200"/>
          </a:xfrm>
          <a:custGeom>
            <a:avLst/>
            <a:gdLst/>
            <a:ahLst/>
            <a:cxnLst/>
            <a:rect l="0" t="0" r="0" b="0"/>
            <a:pathLst>
              <a:path w="5300494" h="1495954" extrusionOk="0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" name="Shape 133"/>
          <p:cNvSpPr/>
          <p:nvPr/>
        </p:nvSpPr>
        <p:spPr>
          <a:xfrm rot="685444">
            <a:off x="6947207" y="-194492"/>
            <a:ext cx="2396516" cy="1065681"/>
          </a:xfrm>
          <a:custGeom>
            <a:avLst/>
            <a:gdLst/>
            <a:ahLst/>
            <a:cxnLst/>
            <a:rect l="0" t="0" r="0" b="0"/>
            <a:pathLst>
              <a:path w="2434235" h="1383623" extrusionOk="0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Shape 134"/>
          <p:cNvSpPr/>
          <p:nvPr/>
        </p:nvSpPr>
        <p:spPr>
          <a:xfrm rot="685444">
            <a:off x="5924126" y="902557"/>
            <a:ext cx="3783198" cy="4758710"/>
          </a:xfrm>
          <a:custGeom>
            <a:avLst/>
            <a:gdLst/>
            <a:ahLst/>
            <a:cxnLst/>
            <a:rect l="0" t="0" r="0" b="0"/>
            <a:pathLst>
              <a:path w="3842742" h="617845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Shape 135"/>
          <p:cNvSpPr/>
          <p:nvPr/>
        </p:nvSpPr>
        <p:spPr>
          <a:xfrm rot="685444">
            <a:off x="-489119" y="-798899"/>
            <a:ext cx="6569473" cy="5254072"/>
          </a:xfrm>
          <a:custGeom>
            <a:avLst/>
            <a:gdLst/>
            <a:ahLst/>
            <a:cxnLst/>
            <a:rect l="0" t="0" r="0" b="0"/>
            <a:pathLst>
              <a:path w="6672870" h="6821601" extrusionOk="0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Shape 136"/>
          <p:cNvSpPr/>
          <p:nvPr/>
        </p:nvSpPr>
        <p:spPr>
          <a:xfrm rot="685444">
            <a:off x="-246167" y="4464937"/>
            <a:ext cx="5218362" cy="1152200"/>
          </a:xfrm>
          <a:custGeom>
            <a:avLst/>
            <a:gdLst/>
            <a:ahLst/>
            <a:cxnLst/>
            <a:rect l="0" t="0" r="0" b="0"/>
            <a:pathLst>
              <a:path w="5300494" h="1495954" extrusionOk="0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Shape 137"/>
          <p:cNvSpPr/>
          <p:nvPr/>
        </p:nvSpPr>
        <p:spPr>
          <a:xfrm rot="685444">
            <a:off x="6947207" y="-194492"/>
            <a:ext cx="2396516" cy="1065681"/>
          </a:xfrm>
          <a:custGeom>
            <a:avLst/>
            <a:gdLst/>
            <a:ahLst/>
            <a:cxnLst/>
            <a:rect l="0" t="0" r="0" b="0"/>
            <a:pathLst>
              <a:path w="2434235" h="1383623" extrusionOk="0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Shape 138"/>
          <p:cNvSpPr/>
          <p:nvPr/>
        </p:nvSpPr>
        <p:spPr>
          <a:xfrm rot="685444">
            <a:off x="5924126" y="902557"/>
            <a:ext cx="3783198" cy="4758710"/>
          </a:xfrm>
          <a:custGeom>
            <a:avLst/>
            <a:gdLst/>
            <a:ahLst/>
            <a:cxnLst/>
            <a:rect l="0" t="0" r="0" b="0"/>
            <a:pathLst>
              <a:path w="3842742" h="617845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7988400" cy="22355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3986699" cy="2235599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Shape 151"/>
          <p:cNvSpPr>
            <a:spLocks noGrp="1"/>
          </p:cNvSpPr>
          <p:nvPr>
            <p:ph type="pic" idx="3"/>
          </p:nvPr>
        </p:nvSpPr>
        <p:spPr>
          <a:xfrm>
            <a:off x="4928616" y="847164"/>
            <a:ext cx="3986699" cy="22355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89154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914400" y="3751728"/>
            <a:ext cx="8001000" cy="13916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6602100" cy="2235599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Shape 158"/>
          <p:cNvSpPr>
            <a:spLocks noGrp="1"/>
          </p:cNvSpPr>
          <p:nvPr>
            <p:ph type="pic" idx="3"/>
          </p:nvPr>
        </p:nvSpPr>
        <p:spPr>
          <a:xfrm>
            <a:off x="7543800" y="847164"/>
            <a:ext cx="1371599" cy="1110899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Shape 159"/>
          <p:cNvSpPr>
            <a:spLocks noGrp="1"/>
          </p:cNvSpPr>
          <p:nvPr>
            <p:ph type="pic" idx="4"/>
          </p:nvPr>
        </p:nvSpPr>
        <p:spPr>
          <a:xfrm>
            <a:off x="7543800" y="1971876"/>
            <a:ext cx="1371599" cy="11108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 rot="5400000">
            <a:off x="3543150" y="-481978"/>
            <a:ext cx="2753099" cy="76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-675179">
            <a:off x="-832855" y="-631538"/>
            <a:ext cx="8220028" cy="4534963"/>
          </a:xfrm>
          <a:custGeom>
            <a:avLst/>
            <a:gdLst/>
            <a:ahLst/>
            <a:cxnLst/>
            <a:rect l="0" t="0" r="0" b="0"/>
            <a:pathLst>
              <a:path w="8332816" h="5894380" extrusionOk="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Shape 167"/>
          <p:cNvSpPr/>
          <p:nvPr/>
        </p:nvSpPr>
        <p:spPr>
          <a:xfrm rot="-675179">
            <a:off x="127946" y="3789108"/>
            <a:ext cx="8412613" cy="2239994"/>
          </a:xfrm>
          <a:custGeom>
            <a:avLst/>
            <a:gdLst/>
            <a:ahLst/>
            <a:cxnLst/>
            <a:rect l="0" t="0" r="0" b="0"/>
            <a:pathLst>
              <a:path w="8528044" h="2911464" extrusionOk="0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Shape 168"/>
          <p:cNvSpPr/>
          <p:nvPr/>
        </p:nvSpPr>
        <p:spPr>
          <a:xfrm rot="-675179">
            <a:off x="8542559" y="2850795"/>
            <a:ext cx="997556" cy="2303765"/>
          </a:xfrm>
          <a:custGeom>
            <a:avLst/>
            <a:gdLst/>
            <a:ahLst/>
            <a:cxnLst/>
            <a:rect l="0" t="0" r="0" b="0"/>
            <a:pathLst>
              <a:path w="1011244" h="2994350" extrusionOk="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Shape 169"/>
          <p:cNvSpPr/>
          <p:nvPr/>
        </p:nvSpPr>
        <p:spPr>
          <a:xfrm rot="-675179">
            <a:off x="7604596" y="-280598"/>
            <a:ext cx="1949787" cy="3133497"/>
          </a:xfrm>
          <a:custGeom>
            <a:avLst/>
            <a:gdLst/>
            <a:ahLst/>
            <a:cxnLst/>
            <a:rect l="0" t="0" r="0" b="0"/>
            <a:pathLst>
              <a:path w="1976541" h="4072806" extrusionOk="0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/>
          <p:nvPr/>
        </p:nvSpPr>
        <p:spPr>
          <a:xfrm rot="-675179">
            <a:off x="-832855" y="-631538"/>
            <a:ext cx="8220028" cy="4534963"/>
          </a:xfrm>
          <a:custGeom>
            <a:avLst/>
            <a:gdLst/>
            <a:ahLst/>
            <a:cxnLst/>
            <a:rect l="0" t="0" r="0" b="0"/>
            <a:pathLst>
              <a:path w="8332816" h="5894380" extrusionOk="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Shape 171"/>
          <p:cNvSpPr/>
          <p:nvPr/>
        </p:nvSpPr>
        <p:spPr>
          <a:xfrm rot="-675179">
            <a:off x="127946" y="3789108"/>
            <a:ext cx="8412613" cy="2239994"/>
          </a:xfrm>
          <a:custGeom>
            <a:avLst/>
            <a:gdLst/>
            <a:ahLst/>
            <a:cxnLst/>
            <a:rect l="0" t="0" r="0" b="0"/>
            <a:pathLst>
              <a:path w="8528044" h="2911464" extrusionOk="0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/>
          <p:nvPr/>
        </p:nvSpPr>
        <p:spPr>
          <a:xfrm rot="-675179">
            <a:off x="8542559" y="2850795"/>
            <a:ext cx="997556" cy="2303765"/>
          </a:xfrm>
          <a:custGeom>
            <a:avLst/>
            <a:gdLst/>
            <a:ahLst/>
            <a:cxnLst/>
            <a:rect l="0" t="0" r="0" b="0"/>
            <a:pathLst>
              <a:path w="1011244" h="2994350" extrusionOk="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Shape 173"/>
          <p:cNvSpPr/>
          <p:nvPr/>
        </p:nvSpPr>
        <p:spPr>
          <a:xfrm rot="-675179">
            <a:off x="7604596" y="-280598"/>
            <a:ext cx="1949787" cy="3133497"/>
          </a:xfrm>
          <a:custGeom>
            <a:avLst/>
            <a:gdLst/>
            <a:ahLst/>
            <a:cxnLst/>
            <a:rect l="0" t="0" r="0" b="0"/>
            <a:pathLst>
              <a:path w="1976541" h="4072806" extrusionOk="0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 rot="5400000">
            <a:off x="6369803" y="2464915"/>
            <a:ext cx="4149899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 rot="5400000">
            <a:off x="2627249" y="-208746"/>
            <a:ext cx="3406799" cy="64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-675179">
            <a:off x="-825705" y="-540337"/>
            <a:ext cx="7339450" cy="5652663"/>
          </a:xfrm>
          <a:custGeom>
            <a:avLst/>
            <a:gdLst/>
            <a:ahLst/>
            <a:cxnLst/>
            <a:rect l="0" t="0" r="0" b="0"/>
            <a:pathLst>
              <a:path w="7440156" h="7347127" extrusionOk="0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Shape 181"/>
          <p:cNvSpPr/>
          <p:nvPr/>
        </p:nvSpPr>
        <p:spPr>
          <a:xfrm rot="-675179">
            <a:off x="3259675" y="4694419"/>
            <a:ext cx="4337166" cy="898218"/>
          </a:xfrm>
          <a:custGeom>
            <a:avLst/>
            <a:gdLst/>
            <a:ahLst/>
            <a:cxnLst/>
            <a:rect l="0" t="0" r="0" b="0"/>
            <a:pathLst>
              <a:path w="4396677" h="1167472" extrusionOk="0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Shape 182"/>
          <p:cNvSpPr/>
          <p:nvPr/>
        </p:nvSpPr>
        <p:spPr>
          <a:xfrm rot="-675179">
            <a:off x="7672611" y="4079966"/>
            <a:ext cx="1687415" cy="1183822"/>
          </a:xfrm>
          <a:custGeom>
            <a:avLst/>
            <a:gdLst/>
            <a:ahLst/>
            <a:cxnLst/>
            <a:rect l="0" t="0" r="0" b="0"/>
            <a:pathLst>
              <a:path w="1710569" h="1538689" extrusionOk="0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Shape 183"/>
          <p:cNvSpPr/>
          <p:nvPr/>
        </p:nvSpPr>
        <p:spPr>
          <a:xfrm rot="-675179">
            <a:off x="6691191" y="-424018"/>
            <a:ext cx="3024279" cy="4471483"/>
          </a:xfrm>
          <a:custGeom>
            <a:avLst/>
            <a:gdLst/>
            <a:ahLst/>
            <a:cxnLst/>
            <a:rect l="0" t="0" r="0" b="0"/>
            <a:pathLst>
              <a:path w="3065776" h="5811871" extrusionOk="0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" name="Shape 184"/>
          <p:cNvSpPr/>
          <p:nvPr/>
        </p:nvSpPr>
        <p:spPr>
          <a:xfrm rot="-675179">
            <a:off x="-825705" y="-540337"/>
            <a:ext cx="7339450" cy="5652663"/>
          </a:xfrm>
          <a:custGeom>
            <a:avLst/>
            <a:gdLst/>
            <a:ahLst/>
            <a:cxnLst/>
            <a:rect l="0" t="0" r="0" b="0"/>
            <a:pathLst>
              <a:path w="7440156" h="7347127" extrusionOk="0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/>
          <p:nvPr/>
        </p:nvSpPr>
        <p:spPr>
          <a:xfrm rot="-675179">
            <a:off x="3259675" y="4694419"/>
            <a:ext cx="4337166" cy="898218"/>
          </a:xfrm>
          <a:custGeom>
            <a:avLst/>
            <a:gdLst/>
            <a:ahLst/>
            <a:cxnLst/>
            <a:rect l="0" t="0" r="0" b="0"/>
            <a:pathLst>
              <a:path w="4396677" h="1167472" extrusionOk="0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Shape 186"/>
          <p:cNvSpPr/>
          <p:nvPr/>
        </p:nvSpPr>
        <p:spPr>
          <a:xfrm rot="-675179">
            <a:off x="7672611" y="4079966"/>
            <a:ext cx="1687415" cy="1183822"/>
          </a:xfrm>
          <a:custGeom>
            <a:avLst/>
            <a:gdLst/>
            <a:ahLst/>
            <a:cxnLst/>
            <a:rect l="0" t="0" r="0" b="0"/>
            <a:pathLst>
              <a:path w="1710569" h="1538689" extrusionOk="0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Shape 187"/>
          <p:cNvSpPr/>
          <p:nvPr/>
        </p:nvSpPr>
        <p:spPr>
          <a:xfrm rot="-675179">
            <a:off x="6691191" y="-424018"/>
            <a:ext cx="3024279" cy="4471483"/>
          </a:xfrm>
          <a:custGeom>
            <a:avLst/>
            <a:gdLst/>
            <a:ahLst/>
            <a:cxnLst/>
            <a:rect l="0" t="0" r="0" b="0"/>
            <a:pathLst>
              <a:path w="3065776" h="5811871" extrusionOk="0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381000"/>
            <a:ext cx="1143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14424" y="1946671"/>
            <a:ext cx="7610399" cy="27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31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32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0" y="3769076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7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51640A"/>
              </a:buClr>
              <a:buFont typeface="Quest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Questria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rgbClr val="51640A"/>
              </a:buClr>
              <a:buFont typeface="Questria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1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927100" y="847164"/>
            <a:ext cx="7988400" cy="2914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14400" y="4113455"/>
            <a:ext cx="8001000" cy="5828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3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9C9C9C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685444">
            <a:off x="-5256" y="-793770"/>
            <a:ext cx="7296586" cy="2648121"/>
          </a:xfrm>
          <a:custGeom>
            <a:avLst/>
            <a:gdLst/>
            <a:ahLst/>
            <a:cxnLst/>
            <a:rect l="0" t="0" r="0" b="0"/>
            <a:pathLst>
              <a:path w="7411427" h="3438177" extrusionOk="0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Shape 47"/>
          <p:cNvSpPr/>
          <p:nvPr/>
        </p:nvSpPr>
        <p:spPr>
          <a:xfrm rot="685444">
            <a:off x="-728660" y="1766538"/>
            <a:ext cx="6889925" cy="3912734"/>
          </a:xfrm>
          <a:custGeom>
            <a:avLst/>
            <a:gdLst/>
            <a:ahLst/>
            <a:cxnLst/>
            <a:rect l="0" t="0" r="0" b="0"/>
            <a:pathLst>
              <a:path w="6998365" h="5080081" extrusionOk="0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48"/>
          <p:cNvSpPr/>
          <p:nvPr/>
        </p:nvSpPr>
        <p:spPr>
          <a:xfrm rot="685444">
            <a:off x="6358573" y="2798403"/>
            <a:ext cx="3054205" cy="2729653"/>
          </a:xfrm>
          <a:custGeom>
            <a:avLst/>
            <a:gdLst/>
            <a:ahLst/>
            <a:cxnLst/>
            <a:rect l="0" t="0" r="0" b="0"/>
            <a:pathLst>
              <a:path w="3102275" h="3544033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Shape 49"/>
          <p:cNvSpPr/>
          <p:nvPr/>
        </p:nvSpPr>
        <p:spPr>
          <a:xfrm rot="685444">
            <a:off x="7342746" y="-114743"/>
            <a:ext cx="2314204" cy="2942872"/>
          </a:xfrm>
          <a:custGeom>
            <a:avLst/>
            <a:gdLst/>
            <a:ahLst/>
            <a:cxnLst/>
            <a:rect l="0" t="0" r="0" b="0"/>
            <a:pathLst>
              <a:path w="2350627" h="3820866" extrusionOk="0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Shape 50"/>
          <p:cNvSpPr/>
          <p:nvPr/>
        </p:nvSpPr>
        <p:spPr>
          <a:xfrm rot="685444">
            <a:off x="-5256" y="-793770"/>
            <a:ext cx="7296586" cy="2648121"/>
          </a:xfrm>
          <a:custGeom>
            <a:avLst/>
            <a:gdLst/>
            <a:ahLst/>
            <a:cxnLst/>
            <a:rect l="0" t="0" r="0" b="0"/>
            <a:pathLst>
              <a:path w="7411427" h="3438177" extrusionOk="0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" name="Shape 51"/>
          <p:cNvSpPr/>
          <p:nvPr/>
        </p:nvSpPr>
        <p:spPr>
          <a:xfrm rot="685444">
            <a:off x="-728660" y="1766538"/>
            <a:ext cx="6889925" cy="3912734"/>
          </a:xfrm>
          <a:custGeom>
            <a:avLst/>
            <a:gdLst/>
            <a:ahLst/>
            <a:cxnLst/>
            <a:rect l="0" t="0" r="0" b="0"/>
            <a:pathLst>
              <a:path w="6998365" h="5080081" extrusionOk="0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" name="Shape 52"/>
          <p:cNvSpPr/>
          <p:nvPr/>
        </p:nvSpPr>
        <p:spPr>
          <a:xfrm rot="685444">
            <a:off x="6358573" y="2798403"/>
            <a:ext cx="3054205" cy="2729653"/>
          </a:xfrm>
          <a:custGeom>
            <a:avLst/>
            <a:gdLst/>
            <a:ahLst/>
            <a:cxnLst/>
            <a:rect l="0" t="0" r="0" b="0"/>
            <a:pathLst>
              <a:path w="3102275" h="3544033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" name="Shape 53"/>
          <p:cNvSpPr/>
          <p:nvPr/>
        </p:nvSpPr>
        <p:spPr>
          <a:xfrm rot="685444">
            <a:off x="7342746" y="-114743"/>
            <a:ext cx="2314204" cy="2942872"/>
          </a:xfrm>
          <a:custGeom>
            <a:avLst/>
            <a:gdLst/>
            <a:ahLst/>
            <a:cxnLst/>
            <a:rect l="0" t="0" r="0" b="0"/>
            <a:pathLst>
              <a:path w="2350627" h="3820866" extrusionOk="0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17600" y="1946672"/>
            <a:ext cx="3566099" cy="27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147533" y="1946672"/>
            <a:ext cx="3566099" cy="27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" name="Shape 62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Shape 63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" name="Shape 64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" name="Shape 65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" name="Shape 66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67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Shape 68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20587" y="1513284"/>
            <a:ext cx="3566099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20587" y="2299446"/>
            <a:ext cx="3566099" cy="24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5147533" y="1513284"/>
            <a:ext cx="3566099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5147533" y="2299446"/>
            <a:ext cx="3566099" cy="24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80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81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1212028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>
            <a:off x="5238973" y="2178423"/>
            <a:ext cx="3383399" cy="1199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84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Shape 87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Shape 88"/>
          <p:cNvSpPr/>
          <p:nvPr/>
        </p:nvSpPr>
        <p:spPr>
          <a:xfrm rot="-675179">
            <a:off x="-826025" y="-540257"/>
            <a:ext cx="7339205" cy="5650719"/>
          </a:xfrm>
          <a:custGeom>
            <a:avLst/>
            <a:gdLst/>
            <a:ahLst/>
            <a:cxnLst/>
            <a:rect l="0" t="0" r="0" b="0"/>
            <a:pathLst>
              <a:path w="7439907" h="7344599" extrusionOk="0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/>
          <p:nvPr/>
        </p:nvSpPr>
        <p:spPr>
          <a:xfrm rot="-675179">
            <a:off x="3269908" y="4695366"/>
            <a:ext cx="4328010" cy="896322"/>
          </a:xfrm>
          <a:custGeom>
            <a:avLst/>
            <a:gdLst/>
            <a:ahLst/>
            <a:cxnLst/>
            <a:rect l="0" t="0" r="0" b="0"/>
            <a:pathLst>
              <a:path w="4387395" h="1165008" extrusionOk="0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Shape 90"/>
          <p:cNvSpPr/>
          <p:nvPr/>
        </p:nvSpPr>
        <p:spPr>
          <a:xfrm rot="-675179">
            <a:off x="7673772" y="4081960"/>
            <a:ext cx="1685891" cy="1181755"/>
          </a:xfrm>
          <a:custGeom>
            <a:avLst/>
            <a:gdLst/>
            <a:ahLst/>
            <a:cxnLst/>
            <a:rect l="0" t="0" r="0" b="0"/>
            <a:pathLst>
              <a:path w="1709024" h="1536003" extrusionOk="0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/>
          <p:nvPr/>
        </p:nvSpPr>
        <p:spPr>
          <a:xfrm rot="-675179">
            <a:off x="6692699" y="-423880"/>
            <a:ext cx="3022856" cy="4471483"/>
          </a:xfrm>
          <a:custGeom>
            <a:avLst/>
            <a:gdLst/>
            <a:ahLst/>
            <a:cxnLst/>
            <a:rect l="0" t="0" r="0" b="0"/>
            <a:pathLst>
              <a:path w="3064333" h="5811872" extrusionOk="0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Shape 99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Shape 100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/>
          <p:nvPr/>
        </p:nvSpPr>
        <p:spPr>
          <a:xfrm rot="685444">
            <a:off x="-834982" y="577493"/>
            <a:ext cx="3559419" cy="4738125"/>
          </a:xfrm>
          <a:custGeom>
            <a:avLst/>
            <a:gdLst/>
            <a:ahLst/>
            <a:cxnLst/>
            <a:rect l="0" t="0" r="0" b="0"/>
            <a:pathLst>
              <a:path w="3615441" h="6151724" extrusionOk="0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Shape 102"/>
          <p:cNvSpPr/>
          <p:nvPr/>
        </p:nvSpPr>
        <p:spPr>
          <a:xfrm rot="685444">
            <a:off x="46744" y="-398359"/>
            <a:ext cx="3677514" cy="1068884"/>
          </a:xfrm>
          <a:custGeom>
            <a:avLst/>
            <a:gdLst/>
            <a:ahLst/>
            <a:cxnLst/>
            <a:rect l="0" t="0" r="0" b="0"/>
            <a:pathLst>
              <a:path w="3735394" h="1387781" extrusionOk="0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Shape 103"/>
          <p:cNvSpPr/>
          <p:nvPr/>
        </p:nvSpPr>
        <p:spPr>
          <a:xfrm rot="685444">
            <a:off x="2162078" y="4936763"/>
            <a:ext cx="1950328" cy="412526"/>
          </a:xfrm>
          <a:custGeom>
            <a:avLst/>
            <a:gdLst/>
            <a:ahLst/>
            <a:cxnLst/>
            <a:rect l="0" t="0" r="0" b="0"/>
            <a:pathLst>
              <a:path w="1981025" h="535602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Shape 104"/>
          <p:cNvSpPr/>
          <p:nvPr/>
        </p:nvSpPr>
        <p:spPr>
          <a:xfrm rot="685444">
            <a:off x="3240433" y="-492954"/>
            <a:ext cx="6677829" cy="6028087"/>
          </a:xfrm>
          <a:custGeom>
            <a:avLst/>
            <a:gdLst/>
            <a:ahLst/>
            <a:cxnLst/>
            <a:rect l="0" t="0" r="0" b="0"/>
            <a:pathLst>
              <a:path w="6782931" h="7826540" extrusionOk="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685444">
            <a:off x="-313507" y="-972163"/>
            <a:ext cx="8445037" cy="4886306"/>
          </a:xfrm>
          <a:custGeom>
            <a:avLst/>
            <a:gdLst/>
            <a:ahLst/>
            <a:cxnLst/>
            <a:rect l="0" t="0" r="0" b="0"/>
            <a:pathLst>
              <a:path w="8577953" h="6344114" extrusionOk="0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Shape 110"/>
          <p:cNvSpPr/>
          <p:nvPr/>
        </p:nvSpPr>
        <p:spPr>
          <a:xfrm rot="685444">
            <a:off x="-396123" y="3884786"/>
            <a:ext cx="7354252" cy="1915293"/>
          </a:xfrm>
          <a:custGeom>
            <a:avLst/>
            <a:gdLst/>
            <a:ahLst/>
            <a:cxnLst/>
            <a:rect l="0" t="0" r="0" b="0"/>
            <a:pathLst>
              <a:path w="7470000" h="2486713" extrusionOk="0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Shape 111"/>
          <p:cNvSpPr/>
          <p:nvPr/>
        </p:nvSpPr>
        <p:spPr>
          <a:xfrm rot="685444">
            <a:off x="7206014" y="4857103"/>
            <a:ext cx="1902884" cy="489569"/>
          </a:xfrm>
          <a:custGeom>
            <a:avLst/>
            <a:gdLst/>
            <a:ahLst/>
            <a:cxnLst/>
            <a:rect l="0" t="0" r="0" b="0"/>
            <a:pathLst>
              <a:path w="1932834" h="63563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/>
          <p:nvPr/>
        </p:nvSpPr>
        <p:spPr>
          <a:xfrm rot="685444">
            <a:off x="8136984" y="7089"/>
            <a:ext cx="1849876" cy="4940312"/>
          </a:xfrm>
          <a:custGeom>
            <a:avLst/>
            <a:gdLst/>
            <a:ahLst/>
            <a:cxnLst/>
            <a:rect l="0" t="0" r="0" b="0"/>
            <a:pathLst>
              <a:path w="1878991" h="6414233" extrusionOk="0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/>
          <p:nvPr/>
        </p:nvSpPr>
        <p:spPr>
          <a:xfrm rot="685444">
            <a:off x="-313507" y="-972163"/>
            <a:ext cx="8445037" cy="4886306"/>
          </a:xfrm>
          <a:custGeom>
            <a:avLst/>
            <a:gdLst/>
            <a:ahLst/>
            <a:cxnLst/>
            <a:rect l="0" t="0" r="0" b="0"/>
            <a:pathLst>
              <a:path w="8577953" h="6344114" extrusionOk="0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Shape 114"/>
          <p:cNvSpPr/>
          <p:nvPr/>
        </p:nvSpPr>
        <p:spPr>
          <a:xfrm rot="685444">
            <a:off x="-396123" y="3884786"/>
            <a:ext cx="7354252" cy="1915293"/>
          </a:xfrm>
          <a:custGeom>
            <a:avLst/>
            <a:gdLst/>
            <a:ahLst/>
            <a:cxnLst/>
            <a:rect l="0" t="0" r="0" b="0"/>
            <a:pathLst>
              <a:path w="7470000" h="2486713" extrusionOk="0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Shape 115"/>
          <p:cNvSpPr/>
          <p:nvPr/>
        </p:nvSpPr>
        <p:spPr>
          <a:xfrm rot="685444">
            <a:off x="7206014" y="4857103"/>
            <a:ext cx="1902884" cy="489569"/>
          </a:xfrm>
          <a:custGeom>
            <a:avLst/>
            <a:gdLst/>
            <a:ahLst/>
            <a:cxnLst/>
            <a:rect l="0" t="0" r="0" b="0"/>
            <a:pathLst>
              <a:path w="1932834" h="635630" extrusionOk="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Shape 116"/>
          <p:cNvSpPr/>
          <p:nvPr/>
        </p:nvSpPr>
        <p:spPr>
          <a:xfrm rot="685444">
            <a:off x="8136984" y="7089"/>
            <a:ext cx="1849876" cy="4940312"/>
          </a:xfrm>
          <a:custGeom>
            <a:avLst/>
            <a:gdLst/>
            <a:ahLst/>
            <a:cxnLst/>
            <a:rect l="0" t="0" r="0" b="0"/>
            <a:pathLst>
              <a:path w="1878991" h="6414233" extrusionOk="0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lt1">
              <a:alpha val="3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843533"/>
            <a:ext cx="8915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147533" y="1943100"/>
            <a:ext cx="3566099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055812" indent="-354012" rtl="0">
              <a:spcBef>
                <a:spcPts val="0"/>
              </a:spcBef>
              <a:defRPr/>
            </a:lvl6pPr>
            <a:lvl7pPr marL="2055812" indent="-354012" rtl="0">
              <a:spcBef>
                <a:spcPts val="0"/>
              </a:spcBef>
              <a:defRPr/>
            </a:lvl7pPr>
            <a:lvl8pPr marL="2055812" indent="-354012" rtl="0">
              <a:spcBef>
                <a:spcPts val="0"/>
              </a:spcBef>
              <a:defRPr/>
            </a:lvl8pPr>
            <a:lvl9pPr marL="2055812" indent="-354012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900951" y="1529333"/>
            <a:ext cx="3566099" cy="3168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00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0" y="842891"/>
            <a:ext cx="8913899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  <a:defRPr sz="3000">
                <a:solidFill>
                  <a:srgbClr val="FFFFFF"/>
                </a:solidFill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14424" y="1946671"/>
            <a:ext cx="7610399" cy="27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5900" algn="l" rtl="0">
              <a:spcBef>
                <a:spcPts val="2000"/>
              </a:spcBef>
              <a:buClr>
                <a:schemeClr val="dk2"/>
              </a:buClr>
              <a:buSzPct val="100000"/>
              <a:buFont typeface="Questrial"/>
              <a:buChar char="⬜"/>
              <a:defRPr sz="2400">
                <a:solidFill>
                  <a:schemeClr val="dk2"/>
                </a:solidFill>
              </a:defRPr>
            </a:lvl1pPr>
            <a:lvl2pPr marL="685800" marR="0" indent="-228600" algn="l" rtl="0">
              <a:spcBef>
                <a:spcPts val="600"/>
              </a:spcBef>
              <a:buClr>
                <a:schemeClr val="dk2"/>
              </a:buClr>
              <a:buSzPct val="100000"/>
              <a:buFont typeface="Questrial"/>
              <a:buChar char="⬜"/>
              <a:defRPr sz="1800">
                <a:solidFill>
                  <a:schemeClr val="dk2"/>
                </a:solidFill>
              </a:defRPr>
            </a:lvl2pPr>
            <a:lvl3pPr marL="1035050" marR="0" indent="-234950" algn="l" rtl="0">
              <a:spcBef>
                <a:spcPts val="600"/>
              </a:spcBef>
              <a:buClr>
                <a:schemeClr val="accent1"/>
              </a:buClr>
              <a:buFont typeface="Questrial"/>
              <a:buChar char="⬜"/>
              <a:defRPr/>
            </a:lvl3pPr>
            <a:lvl4pPr marL="1371600" marR="0" indent="-228600" algn="l" rtl="0">
              <a:spcBef>
                <a:spcPts val="600"/>
              </a:spcBef>
              <a:buClr>
                <a:srgbClr val="51640A"/>
              </a:buClr>
              <a:buFont typeface="Questrial"/>
              <a:buChar char="⬜"/>
              <a:defRPr/>
            </a:lvl4pPr>
            <a:lvl5pPr marL="1720850" marR="0" indent="-234950" algn="l" rtl="0">
              <a:spcBef>
                <a:spcPts val="600"/>
              </a:spcBef>
              <a:buClr>
                <a:schemeClr val="accent1"/>
              </a:buClr>
              <a:buFont typeface="Questrial"/>
              <a:buChar char="⬜"/>
              <a:defRPr/>
            </a:lvl5pPr>
            <a:lvl6pPr marL="2055812" marR="0" indent="-239712" algn="l" rtl="0">
              <a:spcBef>
                <a:spcPts val="360"/>
              </a:spcBef>
              <a:buClr>
                <a:srgbClr val="51640A"/>
              </a:buClr>
              <a:buFont typeface="Questrial"/>
              <a:buChar char="⬜"/>
              <a:defRPr/>
            </a:lvl6pPr>
            <a:lvl7pPr marL="2398712" marR="0" indent="-239712" algn="l" rtl="0">
              <a:spcBef>
                <a:spcPts val="360"/>
              </a:spcBef>
              <a:buClr>
                <a:schemeClr val="accent1"/>
              </a:buClr>
              <a:buFont typeface="Questrial"/>
              <a:buChar char="⬜"/>
              <a:defRPr/>
            </a:lvl7pPr>
            <a:lvl8pPr marL="2743200" marR="0" indent="-241300" algn="l" rtl="0">
              <a:spcBef>
                <a:spcPts val="360"/>
              </a:spcBef>
              <a:buClr>
                <a:srgbClr val="51640A"/>
              </a:buClr>
              <a:buFont typeface="Questrial"/>
              <a:buChar char="⬜"/>
              <a:defRPr/>
            </a:lvl8pPr>
            <a:lvl9pPr marL="3087687" marR="0" indent="-230187" algn="l" rtl="0">
              <a:spcBef>
                <a:spcPts val="360"/>
              </a:spcBef>
              <a:buClr>
                <a:schemeClr val="accent1"/>
              </a:buClr>
              <a:buFont typeface="Questrial"/>
              <a:buChar char="⬜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580093" y="141194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120587" y="14119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89893" y="49268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4400" y="0"/>
            <a:ext cx="7999500" cy="137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914400" y="5006340"/>
            <a:ext cx="7999500" cy="1370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1275" y="918950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5875" y="1685300"/>
            <a:ext cx="114300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cam156@psu.edu" TargetMode="External"/><Relationship Id="rId6" Type="http://schemas.openxmlformats.org/officeDocument/2006/relationships/hyperlink" Target="mailto:hjc14@p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2.0/introduction.html" TargetMode="External"/><Relationship Id="rId4" Type="http://schemas.openxmlformats.org/officeDocument/2006/relationships/hyperlink" Target="https://github.com/velesin/jasmine-jquery" TargetMode="External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2.0/introduction.html%23section-Spies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hydra/sufia/blob/master/spec/javascripts/jasmine_spec.rb" TargetMode="External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https://github.com/hectorcorrea/riceonrails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00855/javascript-unit-test-tools-for-tdd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997" y="-963332"/>
            <a:ext cx="9144000" cy="423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29" y="63268"/>
            <a:ext cx="2428631" cy="1942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238" y="1781544"/>
            <a:ext cx="6235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/>
              <a:t>Testing JavaScript </a:t>
            </a:r>
          </a:p>
          <a:p>
            <a:pPr algn="r"/>
            <a:r>
              <a:rPr lang="en-US" sz="4400"/>
              <a:t>with Jasmine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Carolyn Cole</a:t>
            </a:r>
          </a:p>
          <a:p>
            <a:pPr algn="r"/>
            <a:r>
              <a:rPr lang="en-US" dirty="0">
                <a:hlinkClick r:id="rId5"/>
              </a:rPr>
              <a:t>cam156@psu.edu</a:t>
            </a:r>
            <a:endParaRPr lang="en-US" dirty="0"/>
          </a:p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dirty="0"/>
              <a:t>Hector Correa </a:t>
            </a:r>
            <a:br>
              <a:rPr lang="en-US" dirty="0"/>
            </a:br>
            <a:r>
              <a:rPr lang="en-US" dirty="0">
                <a:hlinkClick r:id="rId6"/>
              </a:rPr>
              <a:t>hjc14@psu.edu</a:t>
            </a:r>
            <a:endParaRPr lang="en-US" dirty="0"/>
          </a:p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dirty="0"/>
              <a:t>The Pennsylvania State University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DOM elements (1/2)</a:t>
            </a:r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2149" y="942628"/>
            <a:ext cx="7009725" cy="2423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Calculator.updateUI = function()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a = $("#number1").val();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b = $("#number2").val();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var result = Calculator.addNumbers(a, b);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$("#resultGoesHere").text(result);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66808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DOM elements (2/2)</a:t>
            </a:r>
            <a:endParaRPr lang="en"/>
          </a:p>
        </p:txBody>
      </p:sp>
      <p:sp>
        <p:nvSpPr>
          <p:cNvPr id="4" name="Shape 257"/>
          <p:cNvSpPr txBox="1">
            <a:spLocks/>
          </p:cNvSpPr>
          <p:nvPr/>
        </p:nvSpPr>
        <p:spPr>
          <a:xfrm>
            <a:off x="136383" y="746604"/>
            <a:ext cx="8813699" cy="43968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CalculatorUISpec.js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describe("Calculator UI", function() {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it("updates the UI with the result", function() {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var html = '&lt;input id="number1" value="4"/&gt; ' +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       '&lt;input id="number2" value="3"/&gt; ' +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       '&lt;span id="resultGoesHere"/&gt;';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setFixtures(html);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Calculator.updateUI();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marL="22860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var result = $("#resultGoesHere");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expect(result.text()).toEqual("7");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 marL="2286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</a:p>
        </p:txBody>
      </p:sp>
      <p:sp>
        <p:nvSpPr>
          <p:cNvPr id="3" name="Right Brace 2"/>
          <p:cNvSpPr/>
          <p:nvPr/>
        </p:nvSpPr>
        <p:spPr>
          <a:xfrm rot="10800000">
            <a:off x="724528" y="1815353"/>
            <a:ext cx="417672" cy="1218758"/>
          </a:xfrm>
          <a:prstGeom prst="rightBrace">
            <a:avLst>
              <a:gd name="adj1" fmla="val 8333"/>
              <a:gd name="adj2" fmla="val 579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54674" y="3144907"/>
            <a:ext cx="222653" cy="536936"/>
          </a:xfrm>
          <a:prstGeom prst="rightBrace">
            <a:avLst>
              <a:gd name="adj1" fmla="val 18536"/>
              <a:gd name="adj2" fmla="val 433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424948" y="3834243"/>
            <a:ext cx="222653" cy="742492"/>
          </a:xfrm>
          <a:prstGeom prst="rightBrace">
            <a:avLst>
              <a:gd name="adj1" fmla="val 18536"/>
              <a:gd name="adj2" fmla="val 433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59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Expect and matchers</a:t>
            </a:r>
            <a:endParaRPr lang="en"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955900"/>
            <a:ext cx="8540257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/>
              <a:buChar char="•"/>
            </a:pPr>
            <a:r>
              <a:rPr lang="en-US"/>
              <a:t>Syntax similar to Rspec</a:t>
            </a:r>
            <a:endParaRPr lang="en"/>
          </a:p>
          <a:p>
            <a:pPr marL="127000" indent="0">
              <a:buNone/>
            </a:pPr>
            <a:endParaRPr lang="en-US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expect(result.text()).toEqual("7");</a:t>
            </a: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-US" sz="22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>
              <a:buNone/>
            </a:pPr>
            <a:r>
              <a:rPr lang="en-US" sz="2200">
                <a:solidFill>
                  <a:srgbClr val="000000"/>
                </a:solidFill>
                <a:latin typeface="Courier"/>
                <a:cs typeface="Courier"/>
              </a:rPr>
              <a:t>var button = $("#theButton"); </a:t>
            </a:r>
          </a:p>
          <a:p>
            <a:pPr marL="12700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button</a:t>
            </a: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).to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BeDisabled();</a:t>
            </a: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127000" indent="0" rtl="0">
              <a:spcBef>
                <a:spcPts val="0"/>
              </a:spcBef>
              <a:buNone/>
            </a:pPr>
            <a:endParaRPr lang="en" sz="2200">
              <a:solidFill>
                <a:srgbClr val="000000"/>
              </a:solidFill>
              <a:latin typeface="Courier"/>
              <a:cs typeface="Courier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8920" y="2562450"/>
            <a:ext cx="1915080" cy="25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2088" y="1355122"/>
            <a:ext cx="477338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07902" y="2966272"/>
            <a:ext cx="477338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160302" y="3989007"/>
            <a:ext cx="324938" cy="34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" y="1397736"/>
            <a:ext cx="329342" cy="40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Matchers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087893" cy="35952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</a:rPr>
              <a:t>Built-in</a:t>
            </a:r>
          </a:p>
          <a:p>
            <a:pPr marL="914400" lvl="1" indent="-342900">
              <a:buFont typeface="Arial"/>
              <a:buChar char="•"/>
            </a:pPr>
            <a:r>
              <a:rPr lang="en" sz="1600">
                <a:latin typeface="Courier"/>
                <a:cs typeface="Courier"/>
              </a:rPr>
              <a:t>toMatch</a:t>
            </a:r>
            <a:r>
              <a:rPr lang="en-US" sz="1600">
                <a:latin typeface="Courier"/>
                <a:cs typeface="Courier"/>
              </a:rPr>
              <a:t>,</a:t>
            </a:r>
            <a:r>
              <a:rPr lang="en" sz="1600">
                <a:latin typeface="Courier"/>
                <a:cs typeface="Courier"/>
              </a:rPr>
              <a:t> not.toMatch, toBeDefined, not.toBeDefined</a:t>
            </a:r>
            <a:r>
              <a:rPr lang="en-US" sz="1600">
                <a:latin typeface="Courier"/>
                <a:cs typeface="Courier"/>
              </a:rPr>
              <a:t>,</a:t>
            </a:r>
            <a:r>
              <a:rPr lang="en" sz="1600">
                <a:latin typeface="Courier"/>
                <a:cs typeface="Courier"/>
              </a:rPr>
              <a:t> toBeNull, toBeTruthy, toContain, toEqua</a:t>
            </a:r>
            <a:r>
              <a:rPr lang="en-US" sz="1600">
                <a:latin typeface="Courier"/>
                <a:cs typeface="Courier"/>
              </a:rPr>
              <a:t>l, ... </a:t>
            </a:r>
          </a:p>
          <a:p>
            <a:pPr marL="914400" lvl="1" indent="-342900">
              <a:buFont typeface="Arial"/>
              <a:buChar char="•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http://jasmine.github.io/2.0/introduction.html</a:t>
            </a:r>
          </a:p>
          <a:p>
            <a:pPr marL="971550" lvl="1" indent="-285750">
              <a:buClr>
                <a:schemeClr val="accent1"/>
              </a:buClr>
              <a:buFont typeface="Arial"/>
              <a:buChar char="•"/>
            </a:pPr>
            <a:endParaRPr sz="2000">
              <a:solidFill>
                <a:schemeClr val="accent1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n" sz="2000">
                <a:solidFill>
                  <a:schemeClr val="bg2"/>
                </a:solidFill>
              </a:rPr>
              <a:t>Third party matche</a:t>
            </a:r>
            <a:r>
              <a:rPr lang="en-US" sz="2000">
                <a:solidFill>
                  <a:schemeClr val="bg2"/>
                </a:solidFill>
              </a:rPr>
              <a:t>rs</a:t>
            </a:r>
            <a:r>
              <a:rPr lang="en" sz="2000">
                <a:solidFill>
                  <a:schemeClr val="bg2"/>
                </a:solidFill>
              </a:rPr>
              <a:t> (e.g. Jasmine jQuery)</a:t>
            </a:r>
            <a:endParaRPr lang="en-US" sz="2000">
              <a:solidFill>
                <a:schemeClr val="bg2"/>
              </a:solidFill>
            </a:endParaRPr>
          </a:p>
          <a:p>
            <a:pPr marL="914400" lvl="1" indent="-342900">
              <a:buFont typeface="Arial"/>
              <a:buChar char="•"/>
            </a:pPr>
            <a:r>
              <a:rPr lang="en-US" sz="1400">
                <a:latin typeface="Courier"/>
                <a:cs typeface="Courier"/>
              </a:rPr>
              <a:t>$(“#someID”)</a:t>
            </a:r>
          </a:p>
          <a:p>
            <a:pPr marL="914400" lvl="1" indent="-342900">
              <a:buFont typeface="Arial"/>
              <a:buChar char="•"/>
            </a:pPr>
            <a:r>
              <a:rPr lang="en" sz="1400">
                <a:latin typeface="Courier"/>
                <a:cs typeface="Courier"/>
              </a:rPr>
              <a:t>to</a:t>
            </a:r>
            <a:r>
              <a:rPr lang="en-US" sz="1400">
                <a:latin typeface="Courier"/>
                <a:cs typeface="Courier"/>
              </a:rPr>
              <a:t>BeDisabled,</a:t>
            </a:r>
            <a:r>
              <a:rPr lang="en" sz="1400">
                <a:latin typeface="Courier"/>
                <a:cs typeface="Courier"/>
              </a:rPr>
              <a:t> not.to</a:t>
            </a:r>
            <a:r>
              <a:rPr lang="en-US" sz="1400">
                <a:latin typeface="Courier"/>
                <a:cs typeface="Courier"/>
              </a:rPr>
              <a:t>BeDisabled, ...</a:t>
            </a:r>
            <a:endParaRPr lang="en-US" sz="1400"/>
          </a:p>
          <a:p>
            <a:pPr marL="914400" lvl="1" indent="-342900">
              <a:buFont typeface="Arial"/>
              <a:buChar char="•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https://github.com/velesin/jasmine-jquery</a:t>
            </a:r>
            <a:endParaRPr lang="en-US" sz="2000" u="sng">
              <a:solidFill>
                <a:schemeClr val="hlink"/>
              </a:solidFill>
            </a:endParaRPr>
          </a:p>
          <a:p>
            <a:pPr marL="228600" indent="0">
              <a:buNone/>
            </a:pPr>
            <a:endParaRPr lang="en-US" sz="2000" u="sng">
              <a:solidFill>
                <a:schemeClr val="hlink"/>
              </a:solidFill>
            </a:endParaRPr>
          </a:p>
          <a:p>
            <a:pPr marL="571500" indent="-342900">
              <a:buFont typeface="Arial"/>
              <a:buChar char="•"/>
            </a:pPr>
            <a:r>
              <a:rPr lang="en-US" sz="2000"/>
              <a:t>Write </a:t>
            </a:r>
            <a:r>
              <a:rPr lang="en" sz="2000"/>
              <a:t>your own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sz="2000"/>
          </a:p>
        </p:txBody>
      </p:sp>
      <p:pic>
        <p:nvPicPr>
          <p:cNvPr id="237" name="Shape 23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500" y="2158624"/>
            <a:ext cx="2081251" cy="276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144001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Mock Objects - Spies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8573" y="879737"/>
            <a:ext cx="5177700" cy="27238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Spies can be used for any JavaScript function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All calls and arguments to a spy are tracked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It only exists in the block and will be removed after each test</a:t>
            </a:r>
          </a:p>
          <a:p>
            <a:pPr marL="971550" lvl="1" indent="-285750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</a:pPr>
            <a:r>
              <a:rPr lang="en">
                <a:solidFill>
                  <a:schemeClr val="accent1"/>
                </a:solidFill>
                <a:hlinkClick r:id="rId3"/>
              </a:rPr>
              <a:t>http://jasmine.github.io/2.0/introduction.html#section-Spies</a:t>
            </a:r>
            <a:endParaRPr lang="en-US">
              <a:solidFill>
                <a:schemeClr val="accent1"/>
              </a:solidFill>
            </a:endParaRPr>
          </a:p>
          <a:p>
            <a:pPr marL="971550" lvl="1" indent="-285750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</a:pPr>
            <a:endParaRPr lang="en-US">
              <a:solidFill>
                <a:schemeClr val="accent1"/>
              </a:solidFill>
            </a:endParaRPr>
          </a:p>
          <a:p>
            <a:pPr marL="971550" lvl="1" indent="-285750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00" y="1006875"/>
            <a:ext cx="3142451" cy="235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2562" y="4341813"/>
            <a:ext cx="867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See autocomplete example in Sufia </a:t>
            </a:r>
          </a:p>
          <a:p>
            <a:r>
              <a:rPr lang="en-US">
                <a:solidFill>
                  <a:schemeClr val="accent1"/>
                </a:solidFill>
              </a:rPr>
              <a:t>https://github.com/projecthydra/sufia/blob/master/spec/javascripts/autocomplete_spec.js.coffee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Time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64136" y="1045459"/>
            <a:ext cx="5811111" cy="27645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Courier"/>
                <a:ea typeface="Consolas"/>
                <a:cs typeface="Courier"/>
                <a:sym typeface="Consolas"/>
              </a:rPr>
              <a:t>jasmine.clock().install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Starts and defines the Jasmine clock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Makes calls to timer functions synchronous</a:t>
            </a:r>
            <a:endParaRPr lang="en-US">
              <a:latin typeface="+mn-lt"/>
              <a:ea typeface="Consolas"/>
              <a:cs typeface="Consolas"/>
              <a:sym typeface="Consolas"/>
            </a:endParaRP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endParaRPr lang="en">
              <a:latin typeface="Consolas"/>
              <a:ea typeface="Consolas"/>
              <a:cs typeface="Consolas"/>
              <a:sym typeface="Consolas"/>
            </a:endParaRPr>
          </a:p>
          <a:p>
            <a:pPr marL="571500" lvl="0" indent="-342900" rtl="0">
              <a:spcBef>
                <a:spcPts val="600"/>
              </a:spcBef>
              <a:buFont typeface="Arial"/>
              <a:buChar char="•"/>
            </a:pPr>
            <a:r>
              <a:rPr lang="en">
                <a:latin typeface="Courier"/>
                <a:ea typeface="Consolas"/>
                <a:cs typeface="Courier"/>
                <a:sym typeface="Consolas"/>
              </a:rPr>
              <a:t>jasmine.clock().tick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>
                <a:latin typeface="+mn-lt"/>
                <a:ea typeface="Consolas"/>
                <a:cs typeface="Consolas"/>
                <a:sym typeface="Consolas"/>
              </a:rPr>
              <a:t>Allows you to move time forward instantaneously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4774" y="857400"/>
            <a:ext cx="2894325" cy="3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2562" y="4341813"/>
            <a:ext cx="867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See autocomplete example in Sufia </a:t>
            </a:r>
          </a:p>
          <a:p>
            <a:r>
              <a:rPr lang="en-US">
                <a:solidFill>
                  <a:schemeClr val="accent1"/>
                </a:solidFill>
              </a:rPr>
              <a:t>https://github.com/projecthydra/sufia/blob/master/spec/javascripts/autocomplete_spec.js.coffee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33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Run Jasmine in CI mode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Capture the output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Evaluate the output for failures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/>
              <a:t>Existing code is available in Sufia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https://github.com/projecthydra/sufia/blob/master/spec/javascripts/jasmine_spec.rb</a:t>
            </a:r>
          </a:p>
          <a:p>
            <a:pPr marL="971550" lvl="1" indent="-285750">
              <a:spcBef>
                <a:spcPts val="0"/>
              </a:spcBef>
              <a:buFont typeface="Arial"/>
              <a:buChar char="•"/>
            </a:pPr>
            <a:r>
              <a:rPr lang="en"/>
              <a:t>Would like to create a Gem or integrate with another Gem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56790" y="1602392"/>
            <a:ext cx="3596770" cy="25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Jasmine add on to RSpec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Thanks!</a:t>
            </a:r>
            <a:endParaRPr lang="en"/>
          </a:p>
        </p:txBody>
      </p:sp>
      <p:pic>
        <p:nvPicPr>
          <p:cNvPr id="5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294" y="2522744"/>
            <a:ext cx="2972706" cy="23866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92"/>
          <p:cNvSpPr txBox="1">
            <a:spLocks noGrp="1"/>
          </p:cNvSpPr>
          <p:nvPr>
            <p:ph type="body" idx="1"/>
          </p:nvPr>
        </p:nvSpPr>
        <p:spPr>
          <a:xfrm>
            <a:off x="236302" y="1030350"/>
            <a:ext cx="8229600" cy="387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Slides/code examples</a:t>
            </a:r>
            <a:endParaRPr lang="en"/>
          </a:p>
          <a:p>
            <a:pPr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>
                <a:solidFill>
                  <a:schemeClr val="accent1"/>
                </a:solidFill>
                <a:hlinkClick r:id="rId4"/>
              </a:rPr>
              <a:t>https://github.com/hectorcorrea/riceonrails</a:t>
            </a:r>
            <a:endParaRPr lang="en-US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2237" y="1984375"/>
            <a:ext cx="3484563" cy="28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-US"/>
              <a:t>P</a:t>
            </a:r>
            <a:r>
              <a:rPr lang="en"/>
              <a:t>roblem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Testing JavaScript with Ruby tools is hard</a:t>
            </a:r>
          </a:p>
          <a:p>
            <a:pPr rtl="0">
              <a:spcBef>
                <a:spcPts val="0"/>
              </a:spcBef>
              <a:buNone/>
            </a:pPr>
            <a:endParaRPr lang="en"/>
          </a:p>
          <a:p>
            <a:pPr marL="571500" indent="-342900">
              <a:buFont typeface="Arial"/>
              <a:buChar char="•"/>
            </a:pPr>
            <a:r>
              <a:rPr lang="en"/>
              <a:t>Feature Tests </a:t>
            </a:r>
            <a:endParaRPr lang="en-US"/>
          </a:p>
          <a:p>
            <a:pPr marL="914400" lvl="1" indent="-342900">
              <a:buFont typeface="Arial"/>
              <a:buChar char="•"/>
            </a:pPr>
            <a:r>
              <a:rPr lang="en"/>
              <a:t>tend to be slow</a:t>
            </a:r>
            <a:endParaRPr lang="en-US"/>
          </a:p>
          <a:p>
            <a:pPr marL="914400" lvl="1" indent="-342900">
              <a:buFont typeface="Arial"/>
              <a:buChar char="•"/>
            </a:pPr>
            <a:r>
              <a:rPr lang="en-US"/>
              <a:t>h</a:t>
            </a:r>
            <a:r>
              <a:rPr lang="en"/>
              <a:t>ard to test error cases</a:t>
            </a:r>
            <a:endParaRPr lang="en-US"/>
          </a:p>
          <a:p>
            <a:pPr marL="914400" lvl="1" indent="-342900">
              <a:buFont typeface="Arial"/>
              <a:buChar char="•"/>
            </a:pPr>
            <a:endParaRPr lang="en"/>
          </a:p>
          <a:p>
            <a:pPr marL="571500" indent="-342900">
              <a:buFont typeface="Arial"/>
              <a:buChar char="•"/>
            </a:pPr>
            <a:r>
              <a:rPr lang="en"/>
              <a:t>View </a:t>
            </a:r>
            <a:r>
              <a:rPr lang="en-US"/>
              <a:t>T</a:t>
            </a:r>
            <a:r>
              <a:rPr lang="en"/>
              <a:t>ests 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/>
              <a:t>do not test </a:t>
            </a:r>
            <a:r>
              <a:rPr lang="en-US"/>
              <a:t>J</a:t>
            </a:r>
            <a:r>
              <a:rPr lang="en"/>
              <a:t>ava</a:t>
            </a:r>
            <a:r>
              <a:rPr lang="en-US"/>
              <a:t>S</a:t>
            </a:r>
            <a:r>
              <a:rPr lang="en"/>
              <a:t>cript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</p:spPr>
        <p:txBody>
          <a:bodyPr/>
          <a:lstStyle/>
          <a:p>
            <a:r>
              <a:rPr lang="en-US"/>
              <a:t>Quick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72585"/>
            <a:ext cx="9144000" cy="1270100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3200"/>
              <a:t>https://github.com/hectorcorrea/riceonrails</a:t>
            </a:r>
          </a:p>
        </p:txBody>
      </p:sp>
    </p:spTree>
    <p:extLst>
      <p:ext uri="{BB962C8B-B14F-4D97-AF65-F5344CB8AC3E}">
        <p14:creationId xmlns:p14="http://schemas.microsoft.com/office/powerpoint/2010/main" val="25631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</a:t>
            </a:r>
            <a:r>
              <a:rPr lang="en"/>
              <a:t>Solution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124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/>
              <a:t>Integrate a JavaScript </a:t>
            </a:r>
            <a:r>
              <a:rPr lang="en-US"/>
              <a:t>T</a:t>
            </a:r>
            <a:r>
              <a:rPr lang="en"/>
              <a:t>esting </a:t>
            </a:r>
            <a:r>
              <a:rPr lang="en-US"/>
              <a:t>F</a:t>
            </a:r>
            <a:r>
              <a:rPr lang="en"/>
              <a:t>ramework</a:t>
            </a:r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en"/>
              <a:t>There are many options</a:t>
            </a:r>
            <a:r>
              <a:rPr lang="en-US"/>
              <a:t> </a:t>
            </a:r>
          </a:p>
          <a:p>
            <a:pPr lvl="1">
              <a:buFont typeface="Arial"/>
              <a:buChar char="•"/>
            </a:pPr>
            <a:r>
              <a:rPr lang="en-US"/>
              <a:t>Karma, QUnit, Buster, Mocha.js, </a:t>
            </a:r>
            <a:r>
              <a:rPr lang="en-US" b="1"/>
              <a:t>Jasmine</a:t>
            </a:r>
            <a:r>
              <a:rPr lang="en-US"/>
              <a:t>, …</a:t>
            </a:r>
          </a:p>
          <a:p>
            <a:pPr lvl="1">
              <a:buFont typeface="Arial"/>
              <a:buChar char="•"/>
            </a:pPr>
            <a:r>
              <a:rPr lang="en">
                <a:solidFill>
                  <a:schemeClr val="bg2"/>
                </a:solidFill>
                <a:hlinkClick r:id="rId3"/>
              </a:rPr>
              <a:t>http://stackoverflow.com/questions/300855/javascript-unit-test-tools-for-tdd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">
              <a:solidFill>
                <a:schemeClr val="bg2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40762" y="1992963"/>
            <a:ext cx="3605050" cy="23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Jasmine?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59511" y="1091187"/>
            <a:ext cx="5811111" cy="25644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/>
              <a:t>Easily integrated with existing tests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Familiar s</a:t>
            </a:r>
            <a:r>
              <a:rPr lang="en"/>
              <a:t>yntax to RSpec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B</a:t>
            </a:r>
            <a:r>
              <a:rPr lang="en"/>
              <a:t>uilt in </a:t>
            </a:r>
            <a:r>
              <a:rPr lang="en-US"/>
              <a:t>m</a:t>
            </a:r>
            <a:r>
              <a:rPr lang="en"/>
              <a:t>atchers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M</a:t>
            </a:r>
            <a:r>
              <a:rPr lang="en"/>
              <a:t>ock </a:t>
            </a:r>
            <a:r>
              <a:rPr lang="en-US"/>
              <a:t>o</a:t>
            </a:r>
            <a:r>
              <a:rPr lang="en"/>
              <a:t>bjects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/>
              <a:t>C</a:t>
            </a:r>
            <a:r>
              <a:rPr lang="en"/>
              <a:t>ontrol </a:t>
            </a:r>
            <a:r>
              <a:rPr lang="en-US"/>
              <a:t>t</a:t>
            </a:r>
            <a:r>
              <a:rPr lang="en"/>
              <a:t>ime</a:t>
            </a:r>
            <a:endParaRPr lang="en-US"/>
          </a:p>
        </p:txBody>
      </p:sp>
      <p:sp>
        <p:nvSpPr>
          <p:cNvPr id="2" name="Explosion 1 1"/>
          <p:cNvSpPr/>
          <p:nvPr/>
        </p:nvSpPr>
        <p:spPr>
          <a:xfrm rot="19706111">
            <a:off x="5913185" y="1925513"/>
            <a:ext cx="2759685" cy="174793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More than just rice!™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Familiar Syntax</a:t>
            </a:r>
            <a:r>
              <a:rPr lang="en-US"/>
              <a:t> - JavaScript</a:t>
            </a:r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46934" y="876208"/>
            <a:ext cx="5180784" cy="40632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JavaScript/</a:t>
            </a:r>
            <a:r>
              <a:rPr lang="en" sz="1800"/>
              <a:t>Jasmine</a:t>
            </a: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lang="en" sz="1800"/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describe(”something", function() {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beforeEach(function() {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it(”does something", function() {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</a:p>
          <a:p>
            <a:pPr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0" y="876208"/>
            <a:ext cx="4057408" cy="3927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Font typeface="Questrial"/>
              <a:buNone/>
            </a:pPr>
            <a:r>
              <a:rPr lang="en-US" sz="1800"/>
              <a:t>Ruby/</a:t>
            </a:r>
            <a:r>
              <a:rPr lang="en" sz="1800"/>
              <a:t>Rspec</a:t>
            </a:r>
          </a:p>
          <a:p>
            <a:pPr marL="0" indent="0">
              <a:buFont typeface="Questrial"/>
              <a:buNone/>
            </a:pPr>
            <a:endParaRPr lang="en" sz="1800"/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”something" do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 do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it "does something" do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end</a:t>
            </a:r>
          </a:p>
          <a:p>
            <a:pPr>
              <a:buFont typeface="Questrial"/>
              <a:buNone/>
            </a:pPr>
            <a:endParaRPr lang="en"/>
          </a:p>
          <a:p>
            <a:pPr>
              <a:buFont typeface="Questrial"/>
              <a:buNone/>
            </a:pP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Familiar Syntax</a:t>
            </a:r>
            <a:r>
              <a:rPr lang="en-US"/>
              <a:t> - CoffeeScript</a:t>
            </a:r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656458" y="862449"/>
            <a:ext cx="4487541" cy="30129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CoffeeScript/</a:t>
            </a:r>
            <a:r>
              <a:rPr lang="en" sz="1800"/>
              <a:t>Jasmine</a:t>
            </a: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lang="en"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something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", -&gt;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beforeEach -&gt;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it "does 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something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", -&gt;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 rtl="0">
              <a:spcBef>
                <a:spcPts val="0"/>
              </a:spcBef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1" y="857399"/>
            <a:ext cx="4057408" cy="3547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  <a:buChar char="⬜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0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208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0558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98712" marR="0" indent="-239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43200" marR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40A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087687" marR="0" indent="-2301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Char char="⬜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Font typeface="Questrial"/>
              <a:buNone/>
            </a:pPr>
            <a:r>
              <a:rPr lang="en-US" sz="1800"/>
              <a:t>Ruby/</a:t>
            </a:r>
            <a:r>
              <a:rPr lang="en" sz="1800"/>
              <a:t>Rspec</a:t>
            </a:r>
          </a:p>
          <a:p>
            <a:pPr marL="0" indent="0">
              <a:buFont typeface="Questrial"/>
              <a:buNone/>
            </a:pPr>
            <a:endParaRPr lang="en" sz="1800"/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describe ”something" do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endParaRPr lang="en" sz="180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before do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... </a:t>
            </a:r>
          </a:p>
          <a:p>
            <a:pPr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it "does something" do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  end</a:t>
            </a: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18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Font typeface="Questrial"/>
              <a:buNone/>
            </a:pPr>
            <a:r>
              <a:rPr lang="en" sz="1800">
                <a:solidFill>
                  <a:srgbClr val="000000"/>
                </a:solidFill>
                <a:latin typeface="Courier"/>
                <a:cs typeface="Courier"/>
              </a:rPr>
              <a:t>end</a:t>
            </a:r>
          </a:p>
          <a:p>
            <a:pPr>
              <a:buFont typeface="Questrial"/>
              <a:buNone/>
            </a:pPr>
            <a:endParaRPr lang="en"/>
          </a:p>
          <a:p>
            <a:pPr>
              <a:buFont typeface="Questrial"/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36092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</p:spPr>
        <p:txBody>
          <a:bodyPr/>
          <a:lstStyle/>
          <a:p>
            <a:r>
              <a:rPr lang="en-US"/>
              <a:t>Running Jasmine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5837"/>
            <a:ext cx="82296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User Interface</a:t>
            </a:r>
          </a:p>
          <a:p>
            <a:pPr marL="469900" lvl="1" indent="0">
              <a:buNone/>
            </a:pPr>
            <a:r>
              <a:rPr lang="en-US" b="1">
                <a:latin typeface="Courier"/>
                <a:cs typeface="Courier"/>
              </a:rPr>
              <a:t>$ rake jasmine</a:t>
            </a:r>
          </a:p>
          <a:p>
            <a:pPr marL="469900" lvl="1" indent="0">
              <a:buNone/>
            </a:pPr>
            <a:r>
              <a:rPr lang="en-US"/>
              <a:t>&gt; go to localhost:8888 to view results</a:t>
            </a:r>
          </a:p>
          <a:p>
            <a:endParaRPr lang="en-US"/>
          </a:p>
          <a:p>
            <a:pPr>
              <a:buFont typeface="Arial"/>
              <a:buChar char="•"/>
            </a:pPr>
            <a:r>
              <a:rPr lang="en-US"/>
              <a:t>Continuous Integration</a:t>
            </a:r>
          </a:p>
          <a:p>
            <a:pPr marL="469900" lvl="1" indent="0">
              <a:buNone/>
            </a:pPr>
            <a:r>
              <a:rPr lang="en-US" b="1">
                <a:latin typeface="Courier"/>
                <a:cs typeface="Courier"/>
              </a:rPr>
              <a:t>$ rake jasmine:ci</a:t>
            </a:r>
          </a:p>
          <a:p>
            <a:pPr marL="469900" lvl="1" indent="0">
              <a:buNone/>
            </a:pPr>
            <a:r>
              <a:rPr lang="en-US"/>
              <a:t>Waiting for jasmine server on 58458...</a:t>
            </a:r>
          </a:p>
          <a:p>
            <a:pPr marL="469900" lvl="1" indent="0">
              <a:buNone/>
            </a:pPr>
            <a:r>
              <a:rPr lang="fi-FI"/>
              <a:t>jasmine server started</a:t>
            </a:r>
          </a:p>
          <a:p>
            <a:pPr marL="469900" lvl="1" indent="0">
              <a:buNone/>
            </a:pPr>
            <a:r>
              <a:rPr lang="fi-FI"/>
              <a:t>..</a:t>
            </a:r>
          </a:p>
          <a:p>
            <a:pPr marL="469900" lvl="1" indent="0">
              <a:buNone/>
            </a:pPr>
            <a:r>
              <a:rPr lang="fi-FI"/>
              <a:t>2 specs, 0 failures</a:t>
            </a:r>
          </a:p>
          <a:p>
            <a:pPr marL="469900" lvl="1" indent="0">
              <a:buNone/>
            </a:pPr>
            <a:r>
              <a:rPr lang="en-US"/>
              <a:t>[2015-09-21 10:15:15] INFO  going to shutdown ...</a:t>
            </a:r>
          </a:p>
          <a:p>
            <a:pPr marL="469900" lvl="1" indent="0">
              <a:buNone/>
            </a:pPr>
            <a:r>
              <a:rPr lang="fr-FR"/>
              <a:t>[2015-09-21 10:15:15] INFO  WEBrick::HTTPServer#start done</a:t>
            </a:r>
            <a:endParaRPr lang="en-US"/>
          </a:p>
          <a:p>
            <a:pPr marL="4699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plain vanilla JavaScript</a:t>
            </a:r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789218"/>
            <a:ext cx="8229600" cy="4162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Calculator.addNumbers = function(a, b)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return a + b;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228600" lvl="0" indent="0">
              <a:buNone/>
            </a:pP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 b="1">
                <a:solidFill>
                  <a:srgbClr val="000000"/>
                </a:solidFill>
                <a:latin typeface="Courier"/>
                <a:cs typeface="Courier"/>
              </a:rPr>
              <a:t>// CalculatorSpec.js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describe("Calculator", function() {</a:t>
            </a:r>
            <a:endParaRPr lang="en" sz="14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it("adds two numbers", function() {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result = Calculator.addNumbers(4,5)</a:t>
            </a:r>
            <a:r>
              <a:rPr lang="en-US" sz="200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" sz="20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  expect(result).toEqual(9);</a:t>
            </a: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  });</a:t>
            </a:r>
            <a:endParaRPr lang="en" sz="1400">
              <a:solidFill>
                <a:srgbClr val="000000"/>
              </a:solidFill>
              <a:latin typeface="Courier"/>
              <a:cs typeface="Courier"/>
            </a:endParaRPr>
          </a:p>
          <a:p>
            <a:pPr marL="228600" lvl="0" indent="0">
              <a:buNone/>
            </a:pPr>
            <a:r>
              <a:rPr lang="en" sz="2000">
                <a:solidFill>
                  <a:srgbClr val="000000"/>
                </a:solidFill>
                <a:latin typeface="Courier"/>
                <a:cs typeface="Courier"/>
              </a:rPr>
              <a:t>});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aS PPT Slide Template V1">
  <a:themeElements>
    <a:clrScheme name="Custom 9">
      <a:dk1>
        <a:srgbClr val="2B2B2B"/>
      </a:dk1>
      <a:lt1>
        <a:srgbClr val="FFFFFF"/>
      </a:lt1>
      <a:dk2>
        <a:srgbClr val="0066FF"/>
      </a:dk2>
      <a:lt2>
        <a:srgbClr val="BFBFBF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975</Words>
  <Application>Microsoft Macintosh PowerPoint</Application>
  <PresentationFormat>On-screen Show (16:9)</PresentationFormat>
  <Paragraphs>192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SaS PPT Slide Template V1</vt:lpstr>
      <vt:lpstr>PowerPoint Presentation</vt:lpstr>
      <vt:lpstr>The Problem</vt:lpstr>
      <vt:lpstr>Quick Demo</vt:lpstr>
      <vt:lpstr>The Solution</vt:lpstr>
      <vt:lpstr>Why Jasmine?</vt:lpstr>
      <vt:lpstr>Familiar Syntax - JavaScript</vt:lpstr>
      <vt:lpstr>Familiar Syntax - CoffeeScript</vt:lpstr>
      <vt:lpstr>Running Jasmine</vt:lpstr>
      <vt:lpstr>Testing plain vanilla JavaScript</vt:lpstr>
      <vt:lpstr>Testing DOM elements (1/2)</vt:lpstr>
      <vt:lpstr>Testing DOM elements (2/2)</vt:lpstr>
      <vt:lpstr>Expect and matchers</vt:lpstr>
      <vt:lpstr>Matchers</vt:lpstr>
      <vt:lpstr>Mock Objects - Spies</vt:lpstr>
      <vt:lpstr>Control Time</vt:lpstr>
      <vt:lpstr>Jasmine add on to RSpec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cp:lastModifiedBy>Hector Correa</cp:lastModifiedBy>
  <cp:revision>21</cp:revision>
  <dcterms:modified xsi:type="dcterms:W3CDTF">2015-09-23T02:59:29Z</dcterms:modified>
</cp:coreProperties>
</file>