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17E8B-015B-44A2-BF7F-366EB74ABD38}" v="128" dt="2020-05-01T15:25:13.568"/>
    <p1510:client id="{71E76202-BD87-D1E2-FBC7-CF92B24D2C24}" v="145" dt="2020-05-03T19:44:49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009C4-DC50-47F8-8B66-9F25D33DF4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D2EED1-837A-4693-B123-3BFDB0419041}">
      <dgm:prSet/>
      <dgm:spPr/>
      <dgm:t>
        <a:bodyPr/>
        <a:lstStyle/>
        <a:p>
          <a:r>
            <a:rPr lang="en-US"/>
            <a:t>def rodar():</a:t>
          </a:r>
        </a:p>
      </dgm:t>
    </dgm:pt>
    <dgm:pt modelId="{9611B151-9451-45C8-A65B-B695B941EFA1}" type="parTrans" cxnId="{3ABD8CD9-7876-4156-A0F0-21DFFDFC0BA3}">
      <dgm:prSet/>
      <dgm:spPr/>
      <dgm:t>
        <a:bodyPr/>
        <a:lstStyle/>
        <a:p>
          <a:endParaRPr lang="en-US"/>
        </a:p>
      </dgm:t>
    </dgm:pt>
    <dgm:pt modelId="{2D72F36A-1D70-49B3-B927-9B69F051A384}" type="sibTrans" cxnId="{3ABD8CD9-7876-4156-A0F0-21DFFDFC0BA3}">
      <dgm:prSet/>
      <dgm:spPr/>
      <dgm:t>
        <a:bodyPr/>
        <a:lstStyle/>
        <a:p>
          <a:endParaRPr lang="en-US"/>
        </a:p>
      </dgm:t>
    </dgm:pt>
    <dgm:pt modelId="{5956391D-8F61-478C-A4F4-E644F6FC1198}">
      <dgm:prSet/>
      <dgm:spPr/>
      <dgm:t>
        <a:bodyPr/>
        <a:lstStyle/>
        <a:p>
          <a:r>
            <a:rPr lang="en-US"/>
            <a:t>dado = random.randint(1,100)</a:t>
          </a:r>
        </a:p>
      </dgm:t>
    </dgm:pt>
    <dgm:pt modelId="{11B18B56-C6ED-4FC4-8DDE-FCCC3D20AF27}" type="parTrans" cxnId="{3A4849B4-C317-4712-AE74-E93879910E01}">
      <dgm:prSet/>
      <dgm:spPr/>
      <dgm:t>
        <a:bodyPr/>
        <a:lstStyle/>
        <a:p>
          <a:endParaRPr lang="en-US"/>
        </a:p>
      </dgm:t>
    </dgm:pt>
    <dgm:pt modelId="{86FE2FC0-A9F9-436A-BA58-9B9B05061D00}" type="sibTrans" cxnId="{3A4849B4-C317-4712-AE74-E93879910E01}">
      <dgm:prSet/>
      <dgm:spPr/>
      <dgm:t>
        <a:bodyPr/>
        <a:lstStyle/>
        <a:p>
          <a:endParaRPr lang="en-US"/>
        </a:p>
      </dgm:t>
    </dgm:pt>
    <dgm:pt modelId="{3C902784-CF41-4479-8EE4-DF1FF87341B7}">
      <dgm:prSet/>
      <dgm:spPr/>
      <dgm:t>
        <a:bodyPr/>
        <a:lstStyle/>
        <a:p>
          <a:r>
            <a:rPr lang="en-US"/>
            <a:t>if dado &lt;=51:</a:t>
          </a:r>
        </a:p>
      </dgm:t>
    </dgm:pt>
    <dgm:pt modelId="{599B22E5-59AB-4FE5-AB3A-154694E373E9}" type="parTrans" cxnId="{0A7A8A9E-D255-4A0C-AFF4-FD0782D8F1F7}">
      <dgm:prSet/>
      <dgm:spPr/>
      <dgm:t>
        <a:bodyPr/>
        <a:lstStyle/>
        <a:p>
          <a:endParaRPr lang="en-US"/>
        </a:p>
      </dgm:t>
    </dgm:pt>
    <dgm:pt modelId="{E52706AA-C326-4672-82BE-6911C47643C4}" type="sibTrans" cxnId="{0A7A8A9E-D255-4A0C-AFF4-FD0782D8F1F7}">
      <dgm:prSet/>
      <dgm:spPr/>
      <dgm:t>
        <a:bodyPr/>
        <a:lstStyle/>
        <a:p>
          <a:endParaRPr lang="en-US"/>
        </a:p>
      </dgm:t>
    </dgm:pt>
    <dgm:pt modelId="{A3E54343-4D8C-451D-A8A6-7BAB3D42847E}">
      <dgm:prSet/>
      <dgm:spPr/>
      <dgm:t>
        <a:bodyPr/>
        <a:lstStyle/>
        <a:p>
          <a:r>
            <a:rPr lang="en-US"/>
            <a:t>return False</a:t>
          </a:r>
        </a:p>
      </dgm:t>
    </dgm:pt>
    <dgm:pt modelId="{D32CA4B5-7D20-432F-82C5-7E008495B81D}" type="parTrans" cxnId="{ACBB0DD5-2A4B-494E-8A3D-D65EDF84613A}">
      <dgm:prSet/>
      <dgm:spPr/>
      <dgm:t>
        <a:bodyPr/>
        <a:lstStyle/>
        <a:p>
          <a:endParaRPr lang="en-US"/>
        </a:p>
      </dgm:t>
    </dgm:pt>
    <dgm:pt modelId="{8A69B37A-0927-47DE-B0C0-9E54692E18A4}" type="sibTrans" cxnId="{ACBB0DD5-2A4B-494E-8A3D-D65EDF84613A}">
      <dgm:prSet/>
      <dgm:spPr/>
      <dgm:t>
        <a:bodyPr/>
        <a:lstStyle/>
        <a:p>
          <a:endParaRPr lang="en-US"/>
        </a:p>
      </dgm:t>
    </dgm:pt>
    <dgm:pt modelId="{CD340170-EBD5-44DE-B8BF-868841744017}">
      <dgm:prSet/>
      <dgm:spPr/>
      <dgm:t>
        <a:bodyPr/>
        <a:lstStyle/>
        <a:p>
          <a:r>
            <a:rPr lang="en-US"/>
            <a:t>elif dado &gt;51 &amp; dado &lt;=100:</a:t>
          </a:r>
        </a:p>
      </dgm:t>
    </dgm:pt>
    <dgm:pt modelId="{B10BC9A7-7242-425E-A26A-3ABECE410798}" type="parTrans" cxnId="{1CB06C5C-212E-4362-BA3C-AC60D819CDF8}">
      <dgm:prSet/>
      <dgm:spPr/>
      <dgm:t>
        <a:bodyPr/>
        <a:lstStyle/>
        <a:p>
          <a:endParaRPr lang="en-US"/>
        </a:p>
      </dgm:t>
    </dgm:pt>
    <dgm:pt modelId="{7A0811C6-D6FB-4D0E-B34C-AAB984097EB7}" type="sibTrans" cxnId="{1CB06C5C-212E-4362-BA3C-AC60D819CDF8}">
      <dgm:prSet/>
      <dgm:spPr/>
      <dgm:t>
        <a:bodyPr/>
        <a:lstStyle/>
        <a:p>
          <a:endParaRPr lang="en-US"/>
        </a:p>
      </dgm:t>
    </dgm:pt>
    <dgm:pt modelId="{D34A5AAD-6D3C-4C40-BFAB-178280EF4772}">
      <dgm:prSet/>
      <dgm:spPr/>
      <dgm:t>
        <a:bodyPr/>
        <a:lstStyle/>
        <a:p>
          <a:r>
            <a:rPr lang="en-US"/>
            <a:t>return True</a:t>
          </a:r>
        </a:p>
      </dgm:t>
    </dgm:pt>
    <dgm:pt modelId="{D11724B6-5058-4E08-931D-9B1C86BA8F41}" type="parTrans" cxnId="{FF005CB1-6A28-4728-8650-B40D00EA9F59}">
      <dgm:prSet/>
      <dgm:spPr/>
      <dgm:t>
        <a:bodyPr/>
        <a:lstStyle/>
        <a:p>
          <a:endParaRPr lang="en-US"/>
        </a:p>
      </dgm:t>
    </dgm:pt>
    <dgm:pt modelId="{CCDB0C60-040B-4BF3-BBC8-AEF4AF766662}" type="sibTrans" cxnId="{FF005CB1-6A28-4728-8650-B40D00EA9F59}">
      <dgm:prSet/>
      <dgm:spPr/>
      <dgm:t>
        <a:bodyPr/>
        <a:lstStyle/>
        <a:p>
          <a:endParaRPr lang="en-US"/>
        </a:p>
      </dgm:t>
    </dgm:pt>
    <dgm:pt modelId="{19BF4214-440A-4D60-BB87-6322499F2419}" type="pres">
      <dgm:prSet presAssocID="{B80009C4-DC50-47F8-8B66-9F25D33DF47A}" presName="linear" presStyleCnt="0">
        <dgm:presLayoutVars>
          <dgm:animLvl val="lvl"/>
          <dgm:resizeHandles val="exact"/>
        </dgm:presLayoutVars>
      </dgm:prSet>
      <dgm:spPr/>
    </dgm:pt>
    <dgm:pt modelId="{78FBFDF8-DAF8-4AE9-B5D0-5FE6C123990E}" type="pres">
      <dgm:prSet presAssocID="{1AD2EED1-837A-4693-B123-3BFDB04190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D38AF6F-EB37-449C-959A-D26226E7786F}" type="pres">
      <dgm:prSet presAssocID="{2D72F36A-1D70-49B3-B927-9B69F051A384}" presName="spacer" presStyleCnt="0"/>
      <dgm:spPr/>
    </dgm:pt>
    <dgm:pt modelId="{8ADD8F30-8CB0-4627-9C8F-E37AD3B4B0A9}" type="pres">
      <dgm:prSet presAssocID="{5956391D-8F61-478C-A4F4-E644F6FC11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373BB0-818A-4BE9-B6A8-6506C006DDE8}" type="pres">
      <dgm:prSet presAssocID="{86FE2FC0-A9F9-436A-BA58-9B9B05061D00}" presName="spacer" presStyleCnt="0"/>
      <dgm:spPr/>
    </dgm:pt>
    <dgm:pt modelId="{2940AE6D-299C-4DD0-A44D-7B6F5CE55298}" type="pres">
      <dgm:prSet presAssocID="{3C902784-CF41-4479-8EE4-DF1FF87341B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6087E9-1BA3-4950-816E-7F569BD6718C}" type="pres">
      <dgm:prSet presAssocID="{E52706AA-C326-4672-82BE-6911C47643C4}" presName="spacer" presStyleCnt="0"/>
      <dgm:spPr/>
    </dgm:pt>
    <dgm:pt modelId="{117029B7-3C8A-4385-8740-C901EA39C673}" type="pres">
      <dgm:prSet presAssocID="{A3E54343-4D8C-451D-A8A6-7BAB3D42847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06A7CE8-F97B-4B15-82BB-96BC2A01839B}" type="pres">
      <dgm:prSet presAssocID="{8A69B37A-0927-47DE-B0C0-9E54692E18A4}" presName="spacer" presStyleCnt="0"/>
      <dgm:spPr/>
    </dgm:pt>
    <dgm:pt modelId="{E67F3FA4-C585-4A18-941A-122A4E07F4AE}" type="pres">
      <dgm:prSet presAssocID="{CD340170-EBD5-44DE-B8BF-86884174401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E6C12E2-FF36-4CCE-A548-988300DBA956}" type="pres">
      <dgm:prSet presAssocID="{7A0811C6-D6FB-4D0E-B34C-AAB984097EB7}" presName="spacer" presStyleCnt="0"/>
      <dgm:spPr/>
    </dgm:pt>
    <dgm:pt modelId="{C7BC68B5-4A6B-490D-B235-9027ABA4B7D7}" type="pres">
      <dgm:prSet presAssocID="{D34A5AAD-6D3C-4C40-BFAB-178280EF477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807832-639C-4427-8C76-D83CA25E3EC7}" type="presOf" srcId="{1AD2EED1-837A-4693-B123-3BFDB0419041}" destId="{78FBFDF8-DAF8-4AE9-B5D0-5FE6C123990E}" srcOrd="0" destOrd="0" presId="urn:microsoft.com/office/officeart/2005/8/layout/vList2"/>
    <dgm:cxn modelId="{FEEE743D-92E4-492A-8327-1A7972455CFF}" type="presOf" srcId="{D34A5AAD-6D3C-4C40-BFAB-178280EF4772}" destId="{C7BC68B5-4A6B-490D-B235-9027ABA4B7D7}" srcOrd="0" destOrd="0" presId="urn:microsoft.com/office/officeart/2005/8/layout/vList2"/>
    <dgm:cxn modelId="{1CB06C5C-212E-4362-BA3C-AC60D819CDF8}" srcId="{B80009C4-DC50-47F8-8B66-9F25D33DF47A}" destId="{CD340170-EBD5-44DE-B8BF-868841744017}" srcOrd="4" destOrd="0" parTransId="{B10BC9A7-7242-425E-A26A-3ABECE410798}" sibTransId="{7A0811C6-D6FB-4D0E-B34C-AAB984097EB7}"/>
    <dgm:cxn modelId="{2109BB7A-783F-47DF-9996-E0A8D812A4B7}" type="presOf" srcId="{CD340170-EBD5-44DE-B8BF-868841744017}" destId="{E67F3FA4-C585-4A18-941A-122A4E07F4AE}" srcOrd="0" destOrd="0" presId="urn:microsoft.com/office/officeart/2005/8/layout/vList2"/>
    <dgm:cxn modelId="{0A7A8A9E-D255-4A0C-AFF4-FD0782D8F1F7}" srcId="{B80009C4-DC50-47F8-8B66-9F25D33DF47A}" destId="{3C902784-CF41-4479-8EE4-DF1FF87341B7}" srcOrd="2" destOrd="0" parTransId="{599B22E5-59AB-4FE5-AB3A-154694E373E9}" sibTransId="{E52706AA-C326-4672-82BE-6911C47643C4}"/>
    <dgm:cxn modelId="{F16CF5AE-807D-4C3B-8B85-440E6915C9C7}" type="presOf" srcId="{B80009C4-DC50-47F8-8B66-9F25D33DF47A}" destId="{19BF4214-440A-4D60-BB87-6322499F2419}" srcOrd="0" destOrd="0" presId="urn:microsoft.com/office/officeart/2005/8/layout/vList2"/>
    <dgm:cxn modelId="{0069B1B0-49AC-4FD2-A185-F77F308B9686}" type="presOf" srcId="{5956391D-8F61-478C-A4F4-E644F6FC1198}" destId="{8ADD8F30-8CB0-4627-9C8F-E37AD3B4B0A9}" srcOrd="0" destOrd="0" presId="urn:microsoft.com/office/officeart/2005/8/layout/vList2"/>
    <dgm:cxn modelId="{FF005CB1-6A28-4728-8650-B40D00EA9F59}" srcId="{B80009C4-DC50-47F8-8B66-9F25D33DF47A}" destId="{D34A5AAD-6D3C-4C40-BFAB-178280EF4772}" srcOrd="5" destOrd="0" parTransId="{D11724B6-5058-4E08-931D-9B1C86BA8F41}" sibTransId="{CCDB0C60-040B-4BF3-BBC8-AEF4AF766662}"/>
    <dgm:cxn modelId="{3A4849B4-C317-4712-AE74-E93879910E01}" srcId="{B80009C4-DC50-47F8-8B66-9F25D33DF47A}" destId="{5956391D-8F61-478C-A4F4-E644F6FC1198}" srcOrd="1" destOrd="0" parTransId="{11B18B56-C6ED-4FC4-8DDE-FCCC3D20AF27}" sibTransId="{86FE2FC0-A9F9-436A-BA58-9B9B05061D00}"/>
    <dgm:cxn modelId="{DDB373C4-061E-4DFD-B18F-3602049D0574}" type="presOf" srcId="{A3E54343-4D8C-451D-A8A6-7BAB3D42847E}" destId="{117029B7-3C8A-4385-8740-C901EA39C673}" srcOrd="0" destOrd="0" presId="urn:microsoft.com/office/officeart/2005/8/layout/vList2"/>
    <dgm:cxn modelId="{ACBB0DD5-2A4B-494E-8A3D-D65EDF84613A}" srcId="{B80009C4-DC50-47F8-8B66-9F25D33DF47A}" destId="{A3E54343-4D8C-451D-A8A6-7BAB3D42847E}" srcOrd="3" destOrd="0" parTransId="{D32CA4B5-7D20-432F-82C5-7E008495B81D}" sibTransId="{8A69B37A-0927-47DE-B0C0-9E54692E18A4}"/>
    <dgm:cxn modelId="{3ABD8CD9-7876-4156-A0F0-21DFFDFC0BA3}" srcId="{B80009C4-DC50-47F8-8B66-9F25D33DF47A}" destId="{1AD2EED1-837A-4693-B123-3BFDB0419041}" srcOrd="0" destOrd="0" parTransId="{9611B151-9451-45C8-A65B-B695B941EFA1}" sibTransId="{2D72F36A-1D70-49B3-B927-9B69F051A384}"/>
    <dgm:cxn modelId="{F8A2C6FA-B738-4590-9C3A-697ACA944246}" type="presOf" srcId="{3C902784-CF41-4479-8EE4-DF1FF87341B7}" destId="{2940AE6D-299C-4DD0-A44D-7B6F5CE55298}" srcOrd="0" destOrd="0" presId="urn:microsoft.com/office/officeart/2005/8/layout/vList2"/>
    <dgm:cxn modelId="{52A8C268-0364-4899-A102-64B319FF526B}" type="presParOf" srcId="{19BF4214-440A-4D60-BB87-6322499F2419}" destId="{78FBFDF8-DAF8-4AE9-B5D0-5FE6C123990E}" srcOrd="0" destOrd="0" presId="urn:microsoft.com/office/officeart/2005/8/layout/vList2"/>
    <dgm:cxn modelId="{86BAEEED-A967-40C0-8657-FAEBC3BFDD31}" type="presParOf" srcId="{19BF4214-440A-4D60-BB87-6322499F2419}" destId="{1D38AF6F-EB37-449C-959A-D26226E7786F}" srcOrd="1" destOrd="0" presId="urn:microsoft.com/office/officeart/2005/8/layout/vList2"/>
    <dgm:cxn modelId="{F6A42F2B-B127-4113-B014-57365B4027BA}" type="presParOf" srcId="{19BF4214-440A-4D60-BB87-6322499F2419}" destId="{8ADD8F30-8CB0-4627-9C8F-E37AD3B4B0A9}" srcOrd="2" destOrd="0" presId="urn:microsoft.com/office/officeart/2005/8/layout/vList2"/>
    <dgm:cxn modelId="{92C5D3D7-BD3E-4790-B9EE-2D921F5E7E29}" type="presParOf" srcId="{19BF4214-440A-4D60-BB87-6322499F2419}" destId="{25373BB0-818A-4BE9-B6A8-6506C006DDE8}" srcOrd="3" destOrd="0" presId="urn:microsoft.com/office/officeart/2005/8/layout/vList2"/>
    <dgm:cxn modelId="{098AEEC4-A3B4-4105-9277-057E6B06976F}" type="presParOf" srcId="{19BF4214-440A-4D60-BB87-6322499F2419}" destId="{2940AE6D-299C-4DD0-A44D-7B6F5CE55298}" srcOrd="4" destOrd="0" presId="urn:microsoft.com/office/officeart/2005/8/layout/vList2"/>
    <dgm:cxn modelId="{18ADFDF6-973F-49B7-8EC8-9A01DD1F8CAA}" type="presParOf" srcId="{19BF4214-440A-4D60-BB87-6322499F2419}" destId="{5C6087E9-1BA3-4950-816E-7F569BD6718C}" srcOrd="5" destOrd="0" presId="urn:microsoft.com/office/officeart/2005/8/layout/vList2"/>
    <dgm:cxn modelId="{731BF745-D180-476A-B2FB-01676957D195}" type="presParOf" srcId="{19BF4214-440A-4D60-BB87-6322499F2419}" destId="{117029B7-3C8A-4385-8740-C901EA39C673}" srcOrd="6" destOrd="0" presId="urn:microsoft.com/office/officeart/2005/8/layout/vList2"/>
    <dgm:cxn modelId="{57891021-D874-410D-87BB-FB27817F12BC}" type="presParOf" srcId="{19BF4214-440A-4D60-BB87-6322499F2419}" destId="{F06A7CE8-F97B-4B15-82BB-96BC2A01839B}" srcOrd="7" destOrd="0" presId="urn:microsoft.com/office/officeart/2005/8/layout/vList2"/>
    <dgm:cxn modelId="{D2EFAEA7-C1C5-4D97-8713-6EF87B20DBE6}" type="presParOf" srcId="{19BF4214-440A-4D60-BB87-6322499F2419}" destId="{E67F3FA4-C585-4A18-941A-122A4E07F4AE}" srcOrd="8" destOrd="0" presId="urn:microsoft.com/office/officeart/2005/8/layout/vList2"/>
    <dgm:cxn modelId="{CFE783FA-41F4-44E7-8963-95420AC09B5D}" type="presParOf" srcId="{19BF4214-440A-4D60-BB87-6322499F2419}" destId="{8E6C12E2-FF36-4CCE-A548-988300DBA956}" srcOrd="9" destOrd="0" presId="urn:microsoft.com/office/officeart/2005/8/layout/vList2"/>
    <dgm:cxn modelId="{DE9ABD7A-3BF5-472C-B2AB-E15DB35F9915}" type="presParOf" srcId="{19BF4214-440A-4D60-BB87-6322499F2419}" destId="{C7BC68B5-4A6B-490D-B235-9027ABA4B7D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EBC66-C428-45B5-A75D-50B0BF7F3EE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4422D3-F8D0-4B3C-87F0-493638E12B7D}">
      <dgm:prSet/>
      <dgm:spPr/>
      <dgm:t>
        <a:bodyPr/>
        <a:lstStyle/>
        <a:p>
          <a:r>
            <a:rPr lang="en-US"/>
            <a:t>Se toman en cuenta 3 argumentos principales:</a:t>
          </a:r>
        </a:p>
      </dgm:t>
    </dgm:pt>
    <dgm:pt modelId="{90C116F9-B261-4A88-B04B-F11ADA43EA0B}" type="parTrans" cxnId="{3FC51949-87A7-4B37-BE3B-FDB43FC14754}">
      <dgm:prSet/>
      <dgm:spPr/>
      <dgm:t>
        <a:bodyPr/>
        <a:lstStyle/>
        <a:p>
          <a:endParaRPr lang="en-US"/>
        </a:p>
      </dgm:t>
    </dgm:pt>
    <dgm:pt modelId="{C754DC7A-AAC7-4A1C-8BBF-269EDD7A0C6C}" type="sibTrans" cxnId="{3FC51949-87A7-4B37-BE3B-FDB43FC14754}">
      <dgm:prSet/>
      <dgm:spPr/>
      <dgm:t>
        <a:bodyPr/>
        <a:lstStyle/>
        <a:p>
          <a:endParaRPr lang="en-US"/>
        </a:p>
      </dgm:t>
    </dgm:pt>
    <dgm:pt modelId="{7FADE26E-997D-4296-997A-CF16308A594F}">
      <dgm:prSet/>
      <dgm:spPr/>
      <dgm:t>
        <a:bodyPr/>
        <a:lstStyle/>
        <a:p>
          <a:r>
            <a:rPr lang="en-US"/>
            <a:t>- Total de dinero con el que se inicia</a:t>
          </a:r>
        </a:p>
      </dgm:t>
    </dgm:pt>
    <dgm:pt modelId="{442F7DB1-C150-4A36-A7A1-85DAD6DB91C2}" type="parTrans" cxnId="{76D04E4E-A401-4EA8-9343-9BE9DEA0B481}">
      <dgm:prSet/>
      <dgm:spPr/>
      <dgm:t>
        <a:bodyPr/>
        <a:lstStyle/>
        <a:p>
          <a:endParaRPr lang="en-US"/>
        </a:p>
      </dgm:t>
    </dgm:pt>
    <dgm:pt modelId="{28C9B046-C0B8-4565-B509-1ACE21C9E2B2}" type="sibTrans" cxnId="{76D04E4E-A401-4EA8-9343-9BE9DEA0B481}">
      <dgm:prSet/>
      <dgm:spPr/>
      <dgm:t>
        <a:bodyPr/>
        <a:lstStyle/>
        <a:p>
          <a:endParaRPr lang="en-US"/>
        </a:p>
      </dgm:t>
    </dgm:pt>
    <dgm:pt modelId="{B4063C8D-B199-41FB-91A5-0B7A7864D8AF}">
      <dgm:prSet/>
      <dgm:spPr/>
      <dgm:t>
        <a:bodyPr/>
        <a:lstStyle/>
        <a:p>
          <a:r>
            <a:rPr lang="en-US"/>
            <a:t>- Cuanto se va a apostar por juego</a:t>
          </a:r>
        </a:p>
      </dgm:t>
    </dgm:pt>
    <dgm:pt modelId="{B1909EBE-A6B2-435B-862C-1E3060FAD5B0}" type="parTrans" cxnId="{B131B5F2-F569-476D-8A7C-283E0B359D3A}">
      <dgm:prSet/>
      <dgm:spPr/>
      <dgm:t>
        <a:bodyPr/>
        <a:lstStyle/>
        <a:p>
          <a:endParaRPr lang="en-US"/>
        </a:p>
      </dgm:t>
    </dgm:pt>
    <dgm:pt modelId="{467FD7AD-C9D3-4031-ACC2-F04D7A95D08F}" type="sibTrans" cxnId="{B131B5F2-F569-476D-8A7C-283E0B359D3A}">
      <dgm:prSet/>
      <dgm:spPr/>
      <dgm:t>
        <a:bodyPr/>
        <a:lstStyle/>
        <a:p>
          <a:endParaRPr lang="en-US"/>
        </a:p>
      </dgm:t>
    </dgm:pt>
    <dgm:pt modelId="{9F1976DF-B041-428C-8665-BAA47D399E6A}">
      <dgm:prSet/>
      <dgm:spPr/>
      <dgm:t>
        <a:bodyPr/>
        <a:lstStyle/>
        <a:p>
          <a:r>
            <a:rPr lang="en-US"/>
            <a:t>- Total de Juegos</a:t>
          </a:r>
        </a:p>
      </dgm:t>
    </dgm:pt>
    <dgm:pt modelId="{47FCFE9E-5287-49AB-9057-2EA7F5077F7F}" type="parTrans" cxnId="{A0FCE90E-741D-4475-980B-9FDF2877A955}">
      <dgm:prSet/>
      <dgm:spPr/>
      <dgm:t>
        <a:bodyPr/>
        <a:lstStyle/>
        <a:p>
          <a:endParaRPr lang="en-US"/>
        </a:p>
      </dgm:t>
    </dgm:pt>
    <dgm:pt modelId="{A6E71D2B-D31A-43FF-AA43-5B020DD49986}" type="sibTrans" cxnId="{A0FCE90E-741D-4475-980B-9FDF2877A955}">
      <dgm:prSet/>
      <dgm:spPr/>
      <dgm:t>
        <a:bodyPr/>
        <a:lstStyle/>
        <a:p>
          <a:endParaRPr lang="en-US"/>
        </a:p>
      </dgm:t>
    </dgm:pt>
    <dgm:pt modelId="{978B7092-B248-4074-B526-C392EBEC5C66}" type="pres">
      <dgm:prSet presAssocID="{1A0EBC66-C428-45B5-A75D-50B0BF7F3EE8}" presName="matrix" presStyleCnt="0">
        <dgm:presLayoutVars>
          <dgm:chMax val="1"/>
          <dgm:dir/>
          <dgm:resizeHandles val="exact"/>
        </dgm:presLayoutVars>
      </dgm:prSet>
      <dgm:spPr/>
    </dgm:pt>
    <dgm:pt modelId="{046EE492-AFED-4A28-AF9F-9D5AE60A1FF4}" type="pres">
      <dgm:prSet presAssocID="{1A0EBC66-C428-45B5-A75D-50B0BF7F3EE8}" presName="diamond" presStyleLbl="bgShp" presStyleIdx="0" presStyleCnt="1"/>
      <dgm:spPr/>
    </dgm:pt>
    <dgm:pt modelId="{9B743EF8-51D5-4EA6-A298-8A08D2D9C3C6}" type="pres">
      <dgm:prSet presAssocID="{1A0EBC66-C428-45B5-A75D-50B0BF7F3EE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4D3E246-7336-4CCD-B863-710910317841}" type="pres">
      <dgm:prSet presAssocID="{1A0EBC66-C428-45B5-A75D-50B0BF7F3EE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7CD53FA-A719-412F-9C06-CADA73DBB311}" type="pres">
      <dgm:prSet presAssocID="{1A0EBC66-C428-45B5-A75D-50B0BF7F3EE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6A9FC2-DD6C-4622-A81D-F582C99661A9}" type="pres">
      <dgm:prSet presAssocID="{1A0EBC66-C428-45B5-A75D-50B0BF7F3EE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DF89E0A-3B4A-452A-8234-F1F595A0E0D1}" type="presOf" srcId="{1A0EBC66-C428-45B5-A75D-50B0BF7F3EE8}" destId="{978B7092-B248-4074-B526-C392EBEC5C66}" srcOrd="0" destOrd="0" presId="urn:microsoft.com/office/officeart/2005/8/layout/matrix3"/>
    <dgm:cxn modelId="{A0FCE90E-741D-4475-980B-9FDF2877A955}" srcId="{1A0EBC66-C428-45B5-A75D-50B0BF7F3EE8}" destId="{9F1976DF-B041-428C-8665-BAA47D399E6A}" srcOrd="3" destOrd="0" parTransId="{47FCFE9E-5287-49AB-9057-2EA7F5077F7F}" sibTransId="{A6E71D2B-D31A-43FF-AA43-5B020DD49986}"/>
    <dgm:cxn modelId="{2BBA151C-E69E-43DA-95BF-DA1C35A8234A}" type="presOf" srcId="{7FADE26E-997D-4296-997A-CF16308A594F}" destId="{14D3E246-7336-4CCD-B863-710910317841}" srcOrd="0" destOrd="0" presId="urn:microsoft.com/office/officeart/2005/8/layout/matrix3"/>
    <dgm:cxn modelId="{3FC51949-87A7-4B37-BE3B-FDB43FC14754}" srcId="{1A0EBC66-C428-45B5-A75D-50B0BF7F3EE8}" destId="{574422D3-F8D0-4B3C-87F0-493638E12B7D}" srcOrd="0" destOrd="0" parTransId="{90C116F9-B261-4A88-B04B-F11ADA43EA0B}" sibTransId="{C754DC7A-AAC7-4A1C-8BBF-269EDD7A0C6C}"/>
    <dgm:cxn modelId="{76D04E4E-A401-4EA8-9343-9BE9DEA0B481}" srcId="{1A0EBC66-C428-45B5-A75D-50B0BF7F3EE8}" destId="{7FADE26E-997D-4296-997A-CF16308A594F}" srcOrd="1" destOrd="0" parTransId="{442F7DB1-C150-4A36-A7A1-85DAD6DB91C2}" sibTransId="{28C9B046-C0B8-4565-B509-1ACE21C9E2B2}"/>
    <dgm:cxn modelId="{9C94F46D-7A79-4382-A1FA-A2D3E3FB2E7A}" type="presOf" srcId="{574422D3-F8D0-4B3C-87F0-493638E12B7D}" destId="{9B743EF8-51D5-4EA6-A298-8A08D2D9C3C6}" srcOrd="0" destOrd="0" presId="urn:microsoft.com/office/officeart/2005/8/layout/matrix3"/>
    <dgm:cxn modelId="{B131B5F2-F569-476D-8A7C-283E0B359D3A}" srcId="{1A0EBC66-C428-45B5-A75D-50B0BF7F3EE8}" destId="{B4063C8D-B199-41FB-91A5-0B7A7864D8AF}" srcOrd="2" destOrd="0" parTransId="{B1909EBE-A6B2-435B-862C-1E3060FAD5B0}" sibTransId="{467FD7AD-C9D3-4031-ACC2-F04D7A95D08F}"/>
    <dgm:cxn modelId="{8EC198F5-CC9A-4D38-902F-F1292EFCC4DD}" type="presOf" srcId="{B4063C8D-B199-41FB-91A5-0B7A7864D8AF}" destId="{F7CD53FA-A719-412F-9C06-CADA73DBB311}" srcOrd="0" destOrd="0" presId="urn:microsoft.com/office/officeart/2005/8/layout/matrix3"/>
    <dgm:cxn modelId="{0D9931F6-FB85-40C4-AD5C-9A871B97EC2C}" type="presOf" srcId="{9F1976DF-B041-428C-8665-BAA47D399E6A}" destId="{316A9FC2-DD6C-4622-A81D-F582C99661A9}" srcOrd="0" destOrd="0" presId="urn:microsoft.com/office/officeart/2005/8/layout/matrix3"/>
    <dgm:cxn modelId="{4B8FA0C1-8FB5-4F4E-BBCD-8DD6232EF9FF}" type="presParOf" srcId="{978B7092-B248-4074-B526-C392EBEC5C66}" destId="{046EE492-AFED-4A28-AF9F-9D5AE60A1FF4}" srcOrd="0" destOrd="0" presId="urn:microsoft.com/office/officeart/2005/8/layout/matrix3"/>
    <dgm:cxn modelId="{C26B4586-A8D3-4FEB-AAA4-6082604A0B6D}" type="presParOf" srcId="{978B7092-B248-4074-B526-C392EBEC5C66}" destId="{9B743EF8-51D5-4EA6-A298-8A08D2D9C3C6}" srcOrd="1" destOrd="0" presId="urn:microsoft.com/office/officeart/2005/8/layout/matrix3"/>
    <dgm:cxn modelId="{DC0B5F08-4809-4A91-A9C6-607488B96CD6}" type="presParOf" srcId="{978B7092-B248-4074-B526-C392EBEC5C66}" destId="{14D3E246-7336-4CCD-B863-710910317841}" srcOrd="2" destOrd="0" presId="urn:microsoft.com/office/officeart/2005/8/layout/matrix3"/>
    <dgm:cxn modelId="{AE5BDE75-2C59-41C8-BAD5-42C57FB2376F}" type="presParOf" srcId="{978B7092-B248-4074-B526-C392EBEC5C66}" destId="{F7CD53FA-A719-412F-9C06-CADA73DBB311}" srcOrd="3" destOrd="0" presId="urn:microsoft.com/office/officeart/2005/8/layout/matrix3"/>
    <dgm:cxn modelId="{97046979-B4B9-4F31-A83F-46D295D31B98}" type="presParOf" srcId="{978B7092-B248-4074-B526-C392EBEC5C66}" destId="{316A9FC2-DD6C-4622-A81D-F582C99661A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BFDF8-DAF8-4AE9-B5D0-5FE6C123990E}">
      <dsp:nvSpPr>
        <dsp:cNvPr id="0" name=""/>
        <dsp:cNvSpPr/>
      </dsp:nvSpPr>
      <dsp:spPr>
        <a:xfrm>
          <a:off x="0" y="105420"/>
          <a:ext cx="5889686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def rodar():</a:t>
          </a:r>
        </a:p>
      </dsp:txBody>
      <dsp:txXfrm>
        <a:off x="37696" y="143116"/>
        <a:ext cx="5814294" cy="696808"/>
      </dsp:txXfrm>
    </dsp:sp>
    <dsp:sp modelId="{8ADD8F30-8CB0-4627-9C8F-E37AD3B4B0A9}">
      <dsp:nvSpPr>
        <dsp:cNvPr id="0" name=""/>
        <dsp:cNvSpPr/>
      </dsp:nvSpPr>
      <dsp:spPr>
        <a:xfrm>
          <a:off x="0" y="972660"/>
          <a:ext cx="5889686" cy="772200"/>
        </a:xfrm>
        <a:prstGeom prst="roundRect">
          <a:avLst/>
        </a:prstGeom>
        <a:solidFill>
          <a:schemeClr val="accent2">
            <a:hueOff val="531157"/>
            <a:satOff val="1827"/>
            <a:lumOff val="-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dado = random.randint(1,100)</a:t>
          </a:r>
        </a:p>
      </dsp:txBody>
      <dsp:txXfrm>
        <a:off x="37696" y="1010356"/>
        <a:ext cx="5814294" cy="696808"/>
      </dsp:txXfrm>
    </dsp:sp>
    <dsp:sp modelId="{2940AE6D-299C-4DD0-A44D-7B6F5CE55298}">
      <dsp:nvSpPr>
        <dsp:cNvPr id="0" name=""/>
        <dsp:cNvSpPr/>
      </dsp:nvSpPr>
      <dsp:spPr>
        <a:xfrm>
          <a:off x="0" y="1839900"/>
          <a:ext cx="5889686" cy="772200"/>
        </a:xfrm>
        <a:prstGeom prst="roundRect">
          <a:avLst/>
        </a:prstGeom>
        <a:solidFill>
          <a:schemeClr val="accent2">
            <a:hueOff val="1062314"/>
            <a:satOff val="3654"/>
            <a:lumOff val="-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if dado &lt;=51:</a:t>
          </a:r>
        </a:p>
      </dsp:txBody>
      <dsp:txXfrm>
        <a:off x="37696" y="1877596"/>
        <a:ext cx="5814294" cy="696808"/>
      </dsp:txXfrm>
    </dsp:sp>
    <dsp:sp modelId="{117029B7-3C8A-4385-8740-C901EA39C673}">
      <dsp:nvSpPr>
        <dsp:cNvPr id="0" name=""/>
        <dsp:cNvSpPr/>
      </dsp:nvSpPr>
      <dsp:spPr>
        <a:xfrm>
          <a:off x="0" y="2707140"/>
          <a:ext cx="5889686" cy="772200"/>
        </a:xfrm>
        <a:prstGeom prst="roundRect">
          <a:avLst/>
        </a:prstGeom>
        <a:solidFill>
          <a:schemeClr val="accent2">
            <a:hueOff val="1593471"/>
            <a:satOff val="5481"/>
            <a:lumOff val="-1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return False</a:t>
          </a:r>
        </a:p>
      </dsp:txBody>
      <dsp:txXfrm>
        <a:off x="37696" y="2744836"/>
        <a:ext cx="5814294" cy="696808"/>
      </dsp:txXfrm>
    </dsp:sp>
    <dsp:sp modelId="{E67F3FA4-C585-4A18-941A-122A4E07F4AE}">
      <dsp:nvSpPr>
        <dsp:cNvPr id="0" name=""/>
        <dsp:cNvSpPr/>
      </dsp:nvSpPr>
      <dsp:spPr>
        <a:xfrm>
          <a:off x="0" y="3574380"/>
          <a:ext cx="5889686" cy="772200"/>
        </a:xfrm>
        <a:prstGeom prst="roundRect">
          <a:avLst/>
        </a:prstGeom>
        <a:solidFill>
          <a:schemeClr val="accent2">
            <a:hueOff val="2124628"/>
            <a:satOff val="7308"/>
            <a:lumOff val="-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elif dado &gt;51 &amp; dado &lt;=100:</a:t>
          </a:r>
        </a:p>
      </dsp:txBody>
      <dsp:txXfrm>
        <a:off x="37696" y="3612076"/>
        <a:ext cx="5814294" cy="696808"/>
      </dsp:txXfrm>
    </dsp:sp>
    <dsp:sp modelId="{C7BC68B5-4A6B-490D-B235-9027ABA4B7D7}">
      <dsp:nvSpPr>
        <dsp:cNvPr id="0" name=""/>
        <dsp:cNvSpPr/>
      </dsp:nvSpPr>
      <dsp:spPr>
        <a:xfrm>
          <a:off x="0" y="4441620"/>
          <a:ext cx="5889686" cy="7722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return True</a:t>
          </a:r>
        </a:p>
      </dsp:txBody>
      <dsp:txXfrm>
        <a:off x="37696" y="4479316"/>
        <a:ext cx="5814294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EE492-AFED-4A28-AF9F-9D5AE60A1FF4}">
      <dsp:nvSpPr>
        <dsp:cNvPr id="0" name=""/>
        <dsp:cNvSpPr/>
      </dsp:nvSpPr>
      <dsp:spPr>
        <a:xfrm>
          <a:off x="0" y="215895"/>
          <a:ext cx="5295778" cy="529577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43EF8-51D5-4EA6-A298-8A08D2D9C3C6}">
      <dsp:nvSpPr>
        <dsp:cNvPr id="0" name=""/>
        <dsp:cNvSpPr/>
      </dsp:nvSpPr>
      <dsp:spPr>
        <a:xfrm>
          <a:off x="503098" y="718993"/>
          <a:ext cx="2065353" cy="20653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 toman en cuenta 3 argumentos principales:</a:t>
          </a:r>
        </a:p>
      </dsp:txBody>
      <dsp:txXfrm>
        <a:off x="603920" y="819815"/>
        <a:ext cx="1863709" cy="1863709"/>
      </dsp:txXfrm>
    </dsp:sp>
    <dsp:sp modelId="{14D3E246-7336-4CCD-B863-710910317841}">
      <dsp:nvSpPr>
        <dsp:cNvPr id="0" name=""/>
        <dsp:cNvSpPr/>
      </dsp:nvSpPr>
      <dsp:spPr>
        <a:xfrm>
          <a:off x="2727325" y="718993"/>
          <a:ext cx="2065353" cy="20653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Total de dinero con el que se inicia</a:t>
          </a:r>
        </a:p>
      </dsp:txBody>
      <dsp:txXfrm>
        <a:off x="2828147" y="819815"/>
        <a:ext cx="1863709" cy="1863709"/>
      </dsp:txXfrm>
    </dsp:sp>
    <dsp:sp modelId="{F7CD53FA-A719-412F-9C06-CADA73DBB311}">
      <dsp:nvSpPr>
        <dsp:cNvPr id="0" name=""/>
        <dsp:cNvSpPr/>
      </dsp:nvSpPr>
      <dsp:spPr>
        <a:xfrm>
          <a:off x="503098" y="2943220"/>
          <a:ext cx="2065353" cy="20653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Cuanto se va a apostar por juego</a:t>
          </a:r>
        </a:p>
      </dsp:txBody>
      <dsp:txXfrm>
        <a:off x="603920" y="3044042"/>
        <a:ext cx="1863709" cy="1863709"/>
      </dsp:txXfrm>
    </dsp:sp>
    <dsp:sp modelId="{316A9FC2-DD6C-4622-A81D-F582C99661A9}">
      <dsp:nvSpPr>
        <dsp:cNvPr id="0" name=""/>
        <dsp:cNvSpPr/>
      </dsp:nvSpPr>
      <dsp:spPr>
        <a:xfrm>
          <a:off x="2727325" y="2943220"/>
          <a:ext cx="2065353" cy="20653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Total de Juegos</a:t>
          </a:r>
        </a:p>
      </dsp:txBody>
      <dsp:txXfrm>
        <a:off x="2828147" y="3044042"/>
        <a:ext cx="1863709" cy="186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5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6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8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8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99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29393" y="496017"/>
            <a:ext cx="5518066" cy="2268559"/>
          </a:xfrm>
        </p:spPr>
        <p:txBody>
          <a:bodyPr/>
          <a:lstStyle/>
          <a:p>
            <a:r>
              <a:rPr lang="es-ES" dirty="0">
                <a:cs typeface="Calibri Light"/>
              </a:rPr>
              <a:t>Simulación </a:t>
            </a:r>
            <a:r>
              <a:rPr lang="es-ES">
                <a:cs typeface="Calibri Light"/>
              </a:rPr>
              <a:t>Montecarlo</a:t>
            </a:r>
            <a:endParaRPr lang="es-ES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9859" y="2369427"/>
            <a:ext cx="5357600" cy="11602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s-ES" dirty="0">
                <a:cs typeface="Calibri"/>
              </a:rPr>
              <a:t>Jorge González </a:t>
            </a:r>
          </a:p>
          <a:p>
            <a:r>
              <a:rPr lang="es-ES" dirty="0">
                <a:cs typeface="Calibri"/>
              </a:rPr>
              <a:t>Héctor García </a:t>
            </a:r>
          </a:p>
          <a:p>
            <a:r>
              <a:rPr lang="es-ES" dirty="0">
                <a:cs typeface="Calibri"/>
              </a:rPr>
              <a:t>Rodolfo Fernández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AB9-BDEA-45A6-B867-54046214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F487-0A25-4434-984F-C796EC7F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 quiere demostrar cómo es que los Casinos ganan dinero.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Podríamos decir que el truco está en que cuanto mayor número de juegos, se incrementa la probabilidad de perder dinero.</a:t>
            </a:r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4" name="Imagen 4" descr="Imagen que contiene cuarto, casa de juegos, escena, tabla&#10;&#10;Descripción generada con confianza muy alta">
            <a:extLst>
              <a:ext uri="{FF2B5EF4-FFF2-40B4-BE49-F238E27FC236}">
                <a16:creationId xmlns:a16="http://schemas.microsoft.com/office/drawing/2014/main" id="{51B04163-7C8D-4EE7-B19C-FCC34963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72" y="3636756"/>
            <a:ext cx="4367841" cy="27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C2C0-5715-43F9-AF89-DC64B0F0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08" y="579456"/>
            <a:ext cx="7958331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A65C-1D10-447F-8B1E-6970AA1A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Simularemos un dado de 100 caras en donde la casa tiene el 51% de ventaja, es decir si al rodar el dado tenemos un número igual a 51 o menos, la casa gana la apuesta, caso contrario el jugador gana. Esto le da a la casa un 2% de ventaja sobre el jugador.</a:t>
            </a:r>
            <a:endParaRPr lang="en-U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38FDEAD4-ABDA-4A1C-AEF4-E2BCA70F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90414"/>
            <a:ext cx="2743200" cy="30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B18AD-E86F-4569-BD45-3E2C36B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cs typeface="Calibri Light"/>
              </a:rPr>
              <a:t>Definimos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la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función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DCD91-3E9F-4049-8D48-42A9218AA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0557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919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ADDAD-1D8B-4E3B-AF83-1B623F75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Calibri"/>
                <a:cs typeface="Calibri"/>
              </a:rPr>
              <a:t>Definimos una función que nos simula el </a:t>
            </a:r>
            <a:r>
              <a:rPr lang="en-US" dirty="0">
                <a:latin typeface="Calibri"/>
                <a:cs typeface="Calibri"/>
              </a:rPr>
              <a:t>juego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72B25A4-86AC-479B-8A21-89CA5A70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961590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85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75B6-4BBC-4BB3-AD95-863EFAE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03" y="786908"/>
            <a:ext cx="2908167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La </a:t>
            </a:r>
            <a:r>
              <a:rPr lang="en-US" sz="1600" dirty="0" err="1">
                <a:ea typeface="+mn-lt"/>
                <a:cs typeface="+mn-lt"/>
              </a:rPr>
              <a:t>función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jugar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regresa</a:t>
            </a:r>
            <a:r>
              <a:rPr lang="en-US" sz="1600" dirty="0">
                <a:ea typeface="+mn-lt"/>
                <a:cs typeface="+mn-lt"/>
              </a:rPr>
              <a:t> los </a:t>
            </a:r>
            <a:r>
              <a:rPr lang="en-US" sz="1600" dirty="0" err="1">
                <a:ea typeface="+mn-lt"/>
                <a:cs typeface="+mn-lt"/>
              </a:rPr>
              <a:t>fondos</a:t>
            </a:r>
            <a:r>
              <a:rPr lang="en-US" sz="1600" dirty="0">
                <a:ea typeface="+mn-lt"/>
                <a:cs typeface="+mn-lt"/>
              </a:rPr>
              <a:t> finales con los que el </a:t>
            </a:r>
            <a:r>
              <a:rPr lang="en-US" sz="1600" dirty="0" err="1">
                <a:ea typeface="+mn-lt"/>
                <a:cs typeface="+mn-lt"/>
              </a:rPr>
              <a:t>jugador</a:t>
            </a:r>
            <a:r>
              <a:rPr lang="en-US" sz="1600" dirty="0">
                <a:ea typeface="+mn-lt"/>
                <a:cs typeface="+mn-lt"/>
              </a:rPr>
              <a:t> se </a:t>
            </a:r>
            <a:r>
              <a:rPr lang="en-US" sz="1600" dirty="0" err="1">
                <a:ea typeface="+mn-lt"/>
                <a:cs typeface="+mn-lt"/>
              </a:rPr>
              <a:t>queda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después</a:t>
            </a:r>
            <a:r>
              <a:rPr lang="en-US" sz="1600" dirty="0">
                <a:ea typeface="+mn-lt"/>
                <a:cs typeface="+mn-lt"/>
              </a:rPr>
              <a:t> de X </a:t>
            </a:r>
            <a:r>
              <a:rPr lang="en-US" sz="1600" dirty="0" err="1">
                <a:ea typeface="+mn-lt"/>
                <a:cs typeface="+mn-lt"/>
              </a:rPr>
              <a:t>cantidad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juegos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Además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graficar</a:t>
            </a:r>
            <a:r>
              <a:rPr lang="en-US" sz="1600" dirty="0">
                <a:ea typeface="+mn-lt"/>
                <a:cs typeface="+mn-lt"/>
              </a:rPr>
              <a:t> los </a:t>
            </a:r>
            <a:r>
              <a:rPr lang="en-US" sz="1600" dirty="0" err="1">
                <a:ea typeface="+mn-lt"/>
                <a:cs typeface="+mn-lt"/>
              </a:rPr>
              <a:t>juegos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dirty="0" err="1">
                <a:ea typeface="+mn-lt"/>
                <a:cs typeface="+mn-lt"/>
              </a:rPr>
              <a:t>través</a:t>
            </a:r>
            <a:r>
              <a:rPr lang="en-US" sz="1600" dirty="0">
                <a:ea typeface="+mn-lt"/>
                <a:cs typeface="+mn-lt"/>
              </a:rPr>
              <a:t> del </a:t>
            </a:r>
            <a:r>
              <a:rPr lang="en-US" sz="1600" dirty="0" err="1">
                <a:ea typeface="+mn-lt"/>
                <a:cs typeface="+mn-lt"/>
              </a:rPr>
              <a:t>tiempo</a:t>
            </a:r>
            <a:r>
              <a:rPr lang="en-US" sz="1600" dirty="0">
                <a:ea typeface="+mn-lt"/>
                <a:cs typeface="+mn-lt"/>
              </a:rPr>
              <a:t> vs los </a:t>
            </a:r>
            <a:r>
              <a:rPr lang="en-US" sz="1600" dirty="0" err="1">
                <a:ea typeface="+mn-lt"/>
                <a:cs typeface="+mn-lt"/>
              </a:rPr>
              <a:t>fondos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después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cada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apuesta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>
              <a:cs typeface="Arial" panose="020B0604020202020204"/>
            </a:endParaRPr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41DC1795-7203-4BC2-8184-5EF1E2C190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" b="5715"/>
          <a:stretch/>
        </p:blipFill>
        <p:spPr>
          <a:xfrm>
            <a:off x="3937747" y="810402"/>
            <a:ext cx="7478784" cy="524252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8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62A6C-B21E-434A-9776-44AA2059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05" y="163650"/>
            <a:ext cx="3580140" cy="4328028"/>
          </a:xfrm>
        </p:spPr>
        <p:txBody>
          <a:bodyPr/>
          <a:lstStyle/>
          <a:p>
            <a:pPr marL="344170" indent="-344170"/>
            <a:r>
              <a:rPr lang="es-ES" dirty="0">
                <a:ea typeface="+mn-lt"/>
                <a:cs typeface="+mn-lt"/>
              </a:rPr>
              <a:t>Haremos una simulación de 100 escenarios posibles, guardaremos los resultados finales en una lista y usaremos el promedio para determinar cuál será el resultado final con mayor probabilidad</a:t>
            </a:r>
            <a:endParaRPr lang="es-ES" dirty="0">
              <a:cs typeface="Arial" panose="020B0604020202020204"/>
            </a:endParaRPr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2FAEF949-8C39-439D-AA70-418A5522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44" y="289744"/>
            <a:ext cx="6970142" cy="2572507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468B154F-1CA1-4FC7-BBD6-5AFBA2B2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25" y="2966583"/>
            <a:ext cx="5216105" cy="35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B2AE2083-9F7C-45A9-8760-47F14296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1061172"/>
            <a:ext cx="8939841" cy="47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7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4B26-8131-438B-804F-855E030E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CONCLUSIÓN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04A5B-5820-411B-9E3D-9A29CFBF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cs typeface="Arial" panose="020B0604020202020204"/>
            </a:endParaRPr>
          </a:p>
          <a:p>
            <a:pPr marL="344170" indent="-344170"/>
            <a:r>
              <a:rPr lang="es-ES" dirty="0">
                <a:ea typeface="+mn-lt"/>
                <a:cs typeface="+mn-lt"/>
              </a:rPr>
              <a:t>Queda demostrado que entre mayor número de juegos que las personas jueguen en un casino, mayor va a ser la pérdida que el jugador tenga al final. Por lo tanto... </a:t>
            </a:r>
            <a:endParaRPr lang="es-ES" dirty="0"/>
          </a:p>
          <a:p>
            <a:pPr marL="344170" indent="-344170"/>
            <a:r>
              <a:rPr lang="es-ES" dirty="0"/>
              <a:t>¡La casa siempre gana!</a:t>
            </a:r>
            <a:endParaRPr lang="es-ES" dirty="0">
              <a:cs typeface="Arial"/>
            </a:endParaRPr>
          </a:p>
          <a:p>
            <a:pPr marL="344170" indent="-344170"/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99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287</Words>
  <Application>Microsoft Macintosh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MS Shell Dlg 2</vt:lpstr>
      <vt:lpstr>Wingdings</vt:lpstr>
      <vt:lpstr>Wingdings 3</vt:lpstr>
      <vt:lpstr>Madison</vt:lpstr>
      <vt:lpstr>Simulación Montecarlo</vt:lpstr>
      <vt:lpstr>OBJETIVO</vt:lpstr>
      <vt:lpstr>INTRODUCCIÓN</vt:lpstr>
      <vt:lpstr>Definimos la función </vt:lpstr>
      <vt:lpstr>Definimos una función que nos simula el juego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GARCIA BECERRA, HECTOR MICHAEL</cp:lastModifiedBy>
  <cp:revision>108</cp:revision>
  <dcterms:created xsi:type="dcterms:W3CDTF">2020-04-30T18:54:27Z</dcterms:created>
  <dcterms:modified xsi:type="dcterms:W3CDTF">2020-05-03T22:41:14Z</dcterms:modified>
</cp:coreProperties>
</file>