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7" r:id="rId9"/>
    <p:sldId id="264" r:id="rId10"/>
    <p:sldId id="265" r:id="rId11"/>
    <p:sldId id="266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A1D47E1D-22DB-423A-A9A7-E0F4DA81FE36}">
          <p14:sldIdLst>
            <p14:sldId id="256"/>
            <p14:sldId id="257"/>
            <p14:sldId id="258"/>
            <p14:sldId id="260"/>
            <p14:sldId id="261"/>
            <p14:sldId id="262"/>
            <p14:sldId id="259"/>
            <p14:sldId id="267"/>
            <p14:sldId id="264"/>
            <p14:sldId id="265"/>
            <p14:sldId id="266"/>
          </p14:sldIdLst>
        </p14:section>
        <p14:section name="Acerca de" id="{263F8274-7EAA-4638-89C6-12CACE65ADC1}">
          <p14:sldIdLst>
            <p14:sldId id="268"/>
            <p14:sldId id="271"/>
            <p14:sldId id="272"/>
          </p14:sldIdLst>
        </p14:section>
        <p14:section name="El modelo relacional" id="{AA735DCC-0CB4-4468-8C72-F2D5F542759F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AC72-21A3-49E9-A668-2129A428F568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79D15-C833-44E5-A819-6860CCCF1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33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5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6556-AF2C-4D10-BC17-446BFE9FA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1AA33-6999-4786-911C-5A9689932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BF1E-BF61-4D47-874D-0514266C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C3F17-32D5-4A17-A5F1-AB403AFF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2986-1065-4C99-BC25-F6F252AB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6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A7A5-60D7-4FDC-BA3A-C43E5553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FAF30-77DA-4804-B98B-E9F2D3293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25C95-263C-4D39-9A17-357F6DD4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640E7-B7AD-40DF-8B5E-52FF4B95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C1079-2EBD-4052-8C52-716F5186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7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37419-534E-4F75-95D1-BE1AB7BCD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851C7-F75A-42FB-AB78-C0007571F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78421-B927-444A-A64F-7A3CA3FC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DB77E-7B9F-4E96-B36D-033A1EFE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A5AB6-15CA-4B01-AB9D-F893446C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1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81BF-32E6-4AD2-86E7-59CE2F09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ED3A-856C-4642-BC85-288ABDD68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25016-650A-44F3-96B5-CAE765A7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B7322-5C55-4C7D-AE78-E9808225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B0019-3FE1-4DF8-AB2B-DA42E05B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0082-BCFB-408E-B652-9D266756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1180C-49F3-4491-BD59-DE2CC6072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E9BF4-719D-42E1-B8F6-DB698DBF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81190-6052-429B-9802-4C68DE40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66D9D-680D-441F-B83C-E4AEFDD4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0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D2EF-A935-4D8F-84E8-649E3634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79F3-5BE9-47BF-9D13-1AA3AE7E0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FD598-E695-46C8-9231-5C026088E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385EE-8BD0-49E3-A50D-AC076E57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DD2D-17D3-45F8-8D7C-2F7E6619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BEDFF-15C1-4E56-AD70-CAC6A0D7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0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B4F9-7E7D-4310-8B54-6C740423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0D1C8-A8D6-420B-B8D4-928F90DB9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0A94F-5B0C-438E-98D7-F8ECEF7A7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5AA9E-F3F6-45AB-B8DE-E159543A2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C7CEE-D731-444C-80F3-1D091FFCE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E3032-45F1-4619-B243-E24BC025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4EA24-BD1E-4727-BAA7-2A8A8772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7E861-FB6E-4705-A079-6D92D102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AB24-DE78-4FB9-96A8-5064F89E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6301B-F334-4640-8A71-73E10EB3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827D0-1CF5-4080-A221-D2374CE6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E25AD-99DD-4F52-9322-842275B1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8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9F687-B534-4ACA-BF33-12660DDD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8744A-FE3D-4A72-8A7F-75AC73BD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88299-B50B-457E-A9F0-0D146954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6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7696-D25D-420E-B2A6-52DF4E86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3827-2880-4A4F-B8DC-9C54BA02C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16A62-9479-4E04-ABE8-D68BF0444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A26F9-92AD-4304-A434-10ED8614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033CF-4725-4216-B657-4F65820A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99159-5F75-47E2-8FC1-A71F37F3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8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525F-4034-486A-9089-640F7D1C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B6D46-EF13-4B5A-9AEA-A72C52796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026B1-F8AA-4182-A1B6-42D76CB19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F7AD6-7314-46A6-BFE4-D2C259D6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0ACEF-B6B2-4EA0-A585-08010315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A538E-FA93-4297-98B8-07E062D3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2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2149A-D74F-4214-986A-EC0B0771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3C95B-559D-4992-8562-FAAB4D0F8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82AC8-E8C0-4A6C-A0E5-D3173C67A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F52AB-48F9-487E-A435-4B86439A3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DA4B2-3FDD-42F2-BBE9-73E295256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2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hahurtarte@uvg.edu.g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BDF2-258D-49ED-8A6C-BA9E50DB6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UVG - CC3057</a:t>
            </a:r>
            <a:br>
              <a:rPr lang="es-419" dirty="0"/>
            </a:br>
            <a:r>
              <a:rPr lang="es-419" dirty="0"/>
              <a:t>Bases de datos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2B63D-49B5-4CE8-9835-3A159AF37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Clase 1 – Introducción</a:t>
            </a:r>
          </a:p>
        </p:txBody>
      </p:sp>
    </p:spTree>
    <p:extLst>
      <p:ext uri="{BB962C8B-B14F-4D97-AF65-F5344CB8AC3E}">
        <p14:creationId xmlns:p14="http://schemas.microsoft.com/office/powerpoint/2010/main" val="3034904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2849-9BED-465A-843A-F29595F7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preguntas buscamos abordar?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30DFD-25F2-4BD8-BBC8-49C3E5FE4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419" dirty="0"/>
              <a:t>¿Cómo podemos </a:t>
            </a:r>
            <a:r>
              <a:rPr lang="es-419" b="1" dirty="0"/>
              <a:t>almacenar y organizar</a:t>
            </a:r>
            <a:r>
              <a:rPr lang="es-419" dirty="0"/>
              <a:t> grandes cantidades de información?</a:t>
            </a:r>
          </a:p>
          <a:p>
            <a:pPr marL="0" indent="0">
              <a:buNone/>
            </a:pPr>
            <a:r>
              <a:rPr lang="es-419" sz="2000" i="1" dirty="0"/>
              <a:t>Construyendo herramientas y </a:t>
            </a:r>
            <a:r>
              <a:rPr lang="es-419" sz="2000" b="1" i="1" dirty="0"/>
              <a:t>estructuras de datos</a:t>
            </a:r>
            <a:r>
              <a:rPr lang="es-419" sz="2000" i="1" dirty="0"/>
              <a:t> para proveer e </a:t>
            </a:r>
            <a:r>
              <a:rPr lang="es-419" sz="2000" b="1" i="1" dirty="0"/>
              <a:t>indexar</a:t>
            </a:r>
            <a:r>
              <a:rPr lang="es-419" sz="2000" i="1" dirty="0"/>
              <a:t> eficientemente los datos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¿Cómo podemos consultar (</a:t>
            </a:r>
            <a:r>
              <a:rPr lang="es-419" i="1" dirty="0" err="1"/>
              <a:t>query</a:t>
            </a:r>
            <a:r>
              <a:rPr lang="es-419" dirty="0"/>
              <a:t>) </a:t>
            </a:r>
            <a:r>
              <a:rPr lang="es-419" i="1" dirty="0"/>
              <a:t>eficientemente</a:t>
            </a:r>
            <a:r>
              <a:rPr lang="es-419" dirty="0"/>
              <a:t> la información?</a:t>
            </a:r>
          </a:p>
          <a:p>
            <a:pPr marL="0" indent="0">
              <a:buNone/>
            </a:pPr>
            <a:r>
              <a:rPr lang="es-419" sz="2000" dirty="0"/>
              <a:t>Definiendo </a:t>
            </a:r>
            <a:r>
              <a:rPr lang="es-419" sz="2000" b="1" dirty="0"/>
              <a:t>lenguajes de alto nivel</a:t>
            </a:r>
            <a:r>
              <a:rPr lang="es-419" sz="2000" dirty="0"/>
              <a:t> que se traduzcan en operaciones sobre las estructuras de datos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actualizar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confiable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s-419" sz="2000" dirty="0"/>
              <a:t>Manejando accesos </a:t>
            </a:r>
            <a:r>
              <a:rPr lang="es-419" sz="2000" b="1" dirty="0"/>
              <a:t>concurrentes</a:t>
            </a:r>
            <a:r>
              <a:rPr lang="es-419" sz="2000" dirty="0"/>
              <a:t> a medida que los datos se leen y escriben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F72C-1300-4945-A7F9-BDFD3B1B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aplicaciones tiene el estudio de bases de datos?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BCA2-78F6-490C-AD6A-49ED0D300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Aplicaciones de software</a:t>
            </a:r>
          </a:p>
          <a:p>
            <a:pPr marL="0" indent="0">
              <a:buNone/>
            </a:pPr>
            <a:r>
              <a:rPr lang="es-419" sz="2000" dirty="0"/>
              <a:t>Apps móviles, </a:t>
            </a:r>
            <a:r>
              <a:rPr lang="es-419" sz="2000" i="1" dirty="0" err="1"/>
              <a:t>cloud</a:t>
            </a:r>
            <a:r>
              <a:rPr lang="es-419" sz="2000" i="1" dirty="0"/>
              <a:t> </a:t>
            </a:r>
            <a:r>
              <a:rPr lang="es-419" sz="2000" i="1" dirty="0" err="1"/>
              <a:t>based</a:t>
            </a:r>
            <a:r>
              <a:rPr lang="es-419" sz="2000" i="1" dirty="0"/>
              <a:t> </a:t>
            </a:r>
            <a:r>
              <a:rPr lang="es-419" sz="2000" i="1" dirty="0" err="1"/>
              <a:t>applications</a:t>
            </a:r>
            <a:r>
              <a:rPr lang="es-419" sz="2000" dirty="0"/>
              <a:t>, </a:t>
            </a:r>
            <a:r>
              <a:rPr lang="es-419" sz="2000" i="1" dirty="0"/>
              <a:t>machine </a:t>
            </a:r>
            <a:r>
              <a:rPr lang="es-419" sz="2000" i="1" dirty="0" err="1"/>
              <a:t>learning</a:t>
            </a:r>
            <a:r>
              <a:rPr lang="es-419" sz="2000" dirty="0"/>
              <a:t>, </a:t>
            </a:r>
            <a:r>
              <a:rPr lang="es-419" sz="2000" i="1" dirty="0" err="1"/>
              <a:t>big</a:t>
            </a:r>
            <a:r>
              <a:rPr lang="es-419" sz="2000" i="1" dirty="0"/>
              <a:t> data</a:t>
            </a:r>
          </a:p>
          <a:p>
            <a:pPr marL="0" indent="0">
              <a:buNone/>
            </a:pPr>
            <a:r>
              <a:rPr lang="es-419" sz="2000" dirty="0"/>
              <a:t>Por medio de lenguajes de programación y </a:t>
            </a:r>
            <a:r>
              <a:rPr lang="es-419" sz="2000" i="1" dirty="0" err="1"/>
              <a:t>frameworks</a:t>
            </a:r>
            <a:endParaRPr lang="es-419" sz="2400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Data </a:t>
            </a:r>
            <a:r>
              <a:rPr lang="es-419" dirty="0" err="1"/>
              <a:t>analytics</a:t>
            </a:r>
            <a:endParaRPr lang="es-419" dirty="0"/>
          </a:p>
          <a:p>
            <a:pPr marL="0" indent="0">
              <a:buNone/>
            </a:pPr>
            <a:r>
              <a:rPr lang="es-419" sz="2000" dirty="0"/>
              <a:t>Inteligencia de negocios, data </a:t>
            </a:r>
            <a:r>
              <a:rPr lang="es-419" sz="2000" dirty="0" err="1"/>
              <a:t>science</a:t>
            </a:r>
            <a:r>
              <a:rPr lang="es-419" sz="2000" dirty="0"/>
              <a:t>, modelamiento predictivo</a:t>
            </a:r>
          </a:p>
          <a:p>
            <a:pPr marL="0" indent="0">
              <a:buNone/>
            </a:pPr>
            <a:endParaRPr lang="es-419" sz="2400" dirty="0"/>
          </a:p>
        </p:txBody>
      </p:sp>
    </p:spTree>
    <p:extLst>
      <p:ext uri="{BB962C8B-B14F-4D97-AF65-F5344CB8AC3E}">
        <p14:creationId xmlns:p14="http://schemas.microsoft.com/office/powerpoint/2010/main" val="391036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188F-65EF-4C02-A5F2-5025B7CA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Acerca 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A764-2A67-4704-B705-971FEFCC3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419" dirty="0"/>
          </a:p>
          <a:p>
            <a:pPr marL="0" indent="0" algn="ctr">
              <a:buNone/>
            </a:pPr>
            <a:r>
              <a:rPr lang="es-419" dirty="0"/>
              <a:t>Ing. Héctor Hurtarte</a:t>
            </a:r>
          </a:p>
          <a:p>
            <a:pPr marL="0" indent="0" algn="ctr">
              <a:buNone/>
            </a:pPr>
            <a:r>
              <a:rPr lang="es-419" dirty="0">
                <a:hlinkClick r:id="rId2"/>
              </a:rPr>
              <a:t>hahurtarte@uvg.edu.gt</a:t>
            </a:r>
            <a:endParaRPr lang="es-419" dirty="0"/>
          </a:p>
          <a:p>
            <a:pPr marL="0" indent="0" algn="ctr">
              <a:buNone/>
            </a:pPr>
            <a:r>
              <a:rPr lang="es-419" dirty="0"/>
              <a:t>Catedrático horario</a:t>
            </a:r>
          </a:p>
          <a:p>
            <a:pPr marL="0" indent="0" algn="ctr">
              <a:buNone/>
            </a:pPr>
            <a:r>
              <a:rPr lang="es-419" dirty="0"/>
              <a:t>Ingeniero de software (CCSS @ UVG 2012)</a:t>
            </a:r>
          </a:p>
          <a:p>
            <a:pPr marL="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423541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2DE3-434D-406F-A1CE-B5A2C600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Acerca de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1A3E2-C2B8-49C2-8275-8122F55EE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9"/>
            <a:ext cx="5157787" cy="3684588"/>
          </a:xfrm>
        </p:spPr>
        <p:txBody>
          <a:bodyPr/>
          <a:lstStyle/>
          <a:p>
            <a:pPr marL="0" indent="0" algn="ctr">
              <a:buNone/>
            </a:pPr>
            <a:endParaRPr lang="es-419" dirty="0"/>
          </a:p>
          <a:p>
            <a:pPr marL="0" indent="0" algn="ctr">
              <a:buNone/>
            </a:pPr>
            <a:endParaRPr lang="es-419" dirty="0"/>
          </a:p>
          <a:p>
            <a:pPr marL="0" indent="0" algn="ctr">
              <a:buNone/>
            </a:pPr>
            <a:r>
              <a:rPr lang="es-419" dirty="0"/>
              <a:t>A-113</a:t>
            </a:r>
          </a:p>
          <a:p>
            <a:pPr marL="0" indent="0" algn="ctr">
              <a:buNone/>
            </a:pPr>
            <a:r>
              <a:rPr lang="es-419" dirty="0"/>
              <a:t>M</a:t>
            </a:r>
            <a:r>
              <a:rPr lang="en-US" dirty="0" err="1"/>
              <a:t>artes</a:t>
            </a:r>
            <a:r>
              <a:rPr lang="en-US" dirty="0"/>
              <a:t>: 7:00 a 9:30</a:t>
            </a:r>
          </a:p>
          <a:p>
            <a:pPr marL="0" indent="0" algn="ctr">
              <a:buNone/>
            </a:pPr>
            <a:r>
              <a:rPr lang="es-419" dirty="0"/>
              <a:t>V</a:t>
            </a:r>
            <a:r>
              <a:rPr lang="en-US" dirty="0" err="1"/>
              <a:t>iernes</a:t>
            </a:r>
            <a:r>
              <a:rPr lang="en-US" dirty="0"/>
              <a:t>: 8:40 a 11:25</a:t>
            </a:r>
          </a:p>
          <a:p>
            <a:pPr marL="0" indent="0" algn="ctr">
              <a:buNone/>
            </a:pPr>
            <a:endParaRPr lang="es-419" dirty="0"/>
          </a:p>
          <a:p>
            <a:pPr marL="0" indent="0" algn="ctr">
              <a:buNone/>
            </a:pPr>
            <a:endParaRPr lang="es-419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8CAE1D-0274-472A-9156-750A55075E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42016" y="1690689"/>
            <a:ext cx="4468930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31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273F-D2F7-44F4-B25E-E9FC3349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Acerca 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AA1AB-0310-4ABA-858A-EB6B215D8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An Introduction to Database Systems</a:t>
            </a:r>
            <a:r>
              <a:rPr lang="en-US" dirty="0"/>
              <a:t>, 8a </a:t>
            </a:r>
            <a:r>
              <a:rPr lang="en-US" dirty="0" err="1"/>
              <a:t>Edición</a:t>
            </a:r>
            <a:r>
              <a:rPr lang="en-US" dirty="0"/>
              <a:t>, C. J. Date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n-US" i="1" dirty="0"/>
              <a:t>Database Systems - The complete book</a:t>
            </a:r>
            <a:r>
              <a:rPr lang="en-US" dirty="0"/>
              <a:t>, 2a </a:t>
            </a:r>
            <a:r>
              <a:rPr lang="en-US" dirty="0" err="1"/>
              <a:t>Edición</a:t>
            </a:r>
            <a:r>
              <a:rPr lang="en-US" dirty="0"/>
              <a:t> , J. Ullman</a:t>
            </a:r>
          </a:p>
        </p:txBody>
      </p:sp>
    </p:spTree>
    <p:extLst>
      <p:ext uri="{BB962C8B-B14F-4D97-AF65-F5344CB8AC3E}">
        <p14:creationId xmlns:p14="http://schemas.microsoft.com/office/powerpoint/2010/main" val="1023597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8242-02E9-4720-9B4C-439ED6644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El modelo relacional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D9966-0307-42C1-AC3D-BC179CAB3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57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9EBC-4EA1-4DC0-BF94-5720EA7D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Entonces, ¿qué es un DBMS?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6818-9013-48F8-A16A-E70E6E851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4648" y="1690688"/>
            <a:ext cx="7722704" cy="4351338"/>
          </a:xfrm>
        </p:spPr>
        <p:txBody>
          <a:bodyPr/>
          <a:lstStyle/>
          <a:p>
            <a:pPr marL="0" indent="0" algn="ctr">
              <a:buNone/>
            </a:pPr>
            <a:endParaRPr lang="es-419" dirty="0"/>
          </a:p>
          <a:p>
            <a:pPr marL="0" indent="0" algn="ctr">
              <a:buNone/>
            </a:pPr>
            <a:endParaRPr lang="es-419" dirty="0"/>
          </a:p>
          <a:p>
            <a:pPr marL="0" indent="0" algn="ctr">
              <a:buNone/>
            </a:pPr>
            <a:endParaRPr lang="es-419" dirty="0"/>
          </a:p>
          <a:p>
            <a:pPr marL="0" indent="0" algn="ctr">
              <a:buNone/>
            </a:pPr>
            <a:r>
              <a:rPr lang="es-419" dirty="0"/>
              <a:t>Es un sistema de </a:t>
            </a:r>
            <a:r>
              <a:rPr lang="es-419" i="1" dirty="0"/>
              <a:t>software</a:t>
            </a:r>
            <a:r>
              <a:rPr lang="es-419" dirty="0"/>
              <a:t> diseñado para almacenar y manejar bases de 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92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6C5D-4CD2-4EC5-9BBE-260D9840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¿Y qué es una base de datos?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91ADA-B486-4B6A-A418-BE71247B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Una (potencialmente gran) colección de datos ingresados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Que se usa para </a:t>
            </a:r>
            <a:r>
              <a:rPr lang="es-419" b="1" dirty="0"/>
              <a:t>modelar</a:t>
            </a:r>
            <a:r>
              <a:rPr lang="es-419" dirty="0"/>
              <a:t> aspectos del mundo real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Que maneja </a:t>
            </a:r>
            <a:r>
              <a:rPr lang="es-419" b="1" dirty="0"/>
              <a:t>entidades</a:t>
            </a:r>
            <a:r>
              <a:rPr lang="es-419" dirty="0"/>
              <a:t> y </a:t>
            </a:r>
            <a:r>
              <a:rPr lang="es-419" b="1" dirty="0"/>
              <a:t>relaciones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771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A410-FBE5-4146-8BB4-31D940F2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Por 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11E30-F52F-4C76-90C4-0284CE213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Un sistema manejador de contenidos (CMS):</a:t>
            </a:r>
          </a:p>
          <a:p>
            <a:pPr marL="0" indent="0">
              <a:buNone/>
            </a:pPr>
            <a:endParaRPr lang="es-419" dirty="0"/>
          </a:p>
          <a:p>
            <a:pPr lvl="1"/>
            <a:r>
              <a:rPr lang="en-US" dirty="0" err="1"/>
              <a:t>Estudiantes</a:t>
            </a:r>
            <a:endParaRPr lang="en-US" dirty="0"/>
          </a:p>
          <a:p>
            <a:pPr lvl="1"/>
            <a:r>
              <a:rPr lang="en-US" dirty="0" err="1"/>
              <a:t>Cursos</a:t>
            </a:r>
            <a:endParaRPr lang="en-US" dirty="0"/>
          </a:p>
          <a:p>
            <a:pPr lvl="1"/>
            <a:r>
              <a:rPr lang="en-US" dirty="0" err="1"/>
              <a:t>Profesores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Quién</a:t>
            </a:r>
            <a:r>
              <a:rPr lang="en-US" dirty="0"/>
              <a:t> </a:t>
            </a:r>
            <a:r>
              <a:rPr lang="en-US" b="1" dirty="0" err="1"/>
              <a:t>estudia</a:t>
            </a:r>
            <a:r>
              <a:rPr lang="en-US" dirty="0"/>
              <a:t> </a:t>
            </a:r>
            <a:r>
              <a:rPr lang="en-US" dirty="0" err="1"/>
              <a:t>qué</a:t>
            </a:r>
            <a:endParaRPr lang="en-US" dirty="0"/>
          </a:p>
          <a:p>
            <a:pPr lvl="1"/>
            <a:r>
              <a:rPr lang="es-419" dirty="0"/>
              <a:t>Quién </a:t>
            </a:r>
            <a:r>
              <a:rPr lang="es-419" b="1" dirty="0"/>
              <a:t>imparte </a:t>
            </a:r>
            <a:r>
              <a:rPr lang="es-419" dirty="0"/>
              <a:t>qué</a:t>
            </a: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9C5F10A-7C77-463C-B92E-8C1B97A2456D}"/>
              </a:ext>
            </a:extLst>
          </p:cNvPr>
          <p:cNvSpPr/>
          <p:nvPr/>
        </p:nvSpPr>
        <p:spPr>
          <a:xfrm>
            <a:off x="4229100" y="2588269"/>
            <a:ext cx="381000" cy="1295400"/>
          </a:xfrm>
          <a:prstGeom prst="rightBrac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8A5E4-C545-4A75-9E61-114B5CA3B27B}"/>
              </a:ext>
            </a:extLst>
          </p:cNvPr>
          <p:cNvSpPr txBox="1"/>
          <p:nvPr/>
        </p:nvSpPr>
        <p:spPr>
          <a:xfrm>
            <a:off x="5025887" y="3005136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>
                <a:solidFill>
                  <a:srgbClr val="FF0000"/>
                </a:solidFill>
              </a:rPr>
              <a:t>Entidades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8C096DF-23B4-40D2-8176-CD06FFADEFAC}"/>
              </a:ext>
            </a:extLst>
          </p:cNvPr>
          <p:cNvSpPr/>
          <p:nvPr/>
        </p:nvSpPr>
        <p:spPr>
          <a:xfrm>
            <a:off x="4229100" y="4692742"/>
            <a:ext cx="381000" cy="685800"/>
          </a:xfrm>
          <a:prstGeom prst="rightBrace">
            <a:avLst/>
          </a:prstGeom>
          <a:noFill/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AEFD0-0372-4ACD-8CDB-62AD2A8A0150}"/>
              </a:ext>
            </a:extLst>
          </p:cNvPr>
          <p:cNvSpPr txBox="1"/>
          <p:nvPr/>
        </p:nvSpPr>
        <p:spPr>
          <a:xfrm>
            <a:off x="4835387" y="480480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>
                <a:solidFill>
                  <a:srgbClr val="00B0F0"/>
                </a:solidFill>
              </a:rPr>
              <a:t>Relaciones</a:t>
            </a:r>
            <a:endParaRPr lang="en-US" sz="24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75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EC5D-EC60-42F0-B6F4-63578E8E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Modelos de datos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6ED4-975D-442F-9DE4-5682C5A83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Un </a:t>
            </a:r>
            <a:r>
              <a:rPr lang="es-419" b="1" dirty="0"/>
              <a:t>modelo de datos</a:t>
            </a:r>
            <a:r>
              <a:rPr lang="es-419" dirty="0"/>
              <a:t> es una colección de conceptos utilizados para describir datos</a:t>
            </a:r>
          </a:p>
          <a:p>
            <a:pPr lvl="1"/>
            <a:r>
              <a:rPr lang="es-419" dirty="0"/>
              <a:t>Modelo jerárquico</a:t>
            </a:r>
          </a:p>
          <a:p>
            <a:pPr lvl="1"/>
            <a:r>
              <a:rPr lang="es-419" dirty="0"/>
              <a:t>Modelo orientado a objetos</a:t>
            </a:r>
          </a:p>
          <a:p>
            <a:pPr lvl="1"/>
            <a:r>
              <a:rPr lang="es-419" dirty="0"/>
              <a:t>El </a:t>
            </a:r>
            <a:r>
              <a:rPr lang="es-419" u="sng" dirty="0"/>
              <a:t>modelo relacional</a:t>
            </a:r>
            <a:r>
              <a:rPr lang="es-419" dirty="0"/>
              <a:t> es el más usado actualmente (?)</a:t>
            </a:r>
          </a:p>
          <a:p>
            <a:pPr lvl="2"/>
            <a:r>
              <a:rPr lang="es-419" dirty="0"/>
              <a:t>Se fundamenta en el concepto de una </a:t>
            </a:r>
            <a:r>
              <a:rPr lang="es-419" i="1" dirty="0"/>
              <a:t>relación</a:t>
            </a:r>
            <a:r>
              <a:rPr lang="es-419" dirty="0"/>
              <a:t> (</a:t>
            </a:r>
            <a:r>
              <a:rPr lang="es-419" dirty="0" err="1"/>
              <a:t>mundamente</a:t>
            </a:r>
            <a:r>
              <a:rPr lang="es-419" dirty="0"/>
              <a:t> conocido como </a:t>
            </a:r>
            <a:r>
              <a:rPr lang="es-419" i="1" dirty="0"/>
              <a:t>tabla</a:t>
            </a:r>
            <a:r>
              <a:rPr lang="es-419" dirty="0"/>
              <a:t>)</a:t>
            </a:r>
          </a:p>
          <a:p>
            <a:pPr lvl="2"/>
            <a:endParaRPr lang="es-419" dirty="0"/>
          </a:p>
          <a:p>
            <a:r>
              <a:rPr lang="es-419" dirty="0"/>
              <a:t>Un </a:t>
            </a:r>
            <a:r>
              <a:rPr lang="es-419" b="1" dirty="0"/>
              <a:t>esquema</a:t>
            </a:r>
            <a:r>
              <a:rPr lang="es-419" dirty="0"/>
              <a:t> (</a:t>
            </a:r>
            <a:r>
              <a:rPr lang="es-419" i="1" dirty="0" err="1"/>
              <a:t>schema</a:t>
            </a:r>
            <a:r>
              <a:rPr lang="es-419" dirty="0"/>
              <a:t>) es una descripción de una colección particular de datos, usando el </a:t>
            </a:r>
            <a:r>
              <a:rPr lang="es-419" b="1" dirty="0"/>
              <a:t>modelo de datos</a:t>
            </a:r>
            <a:r>
              <a:rPr lang="es-419" dirty="0"/>
              <a:t> dado</a:t>
            </a:r>
          </a:p>
          <a:p>
            <a:pPr lvl="1"/>
            <a:r>
              <a:rPr lang="es-419" dirty="0"/>
              <a:t>Cada </a:t>
            </a:r>
            <a:r>
              <a:rPr lang="es-419" i="1" dirty="0"/>
              <a:t>relación</a:t>
            </a:r>
            <a:r>
              <a:rPr lang="es-419" dirty="0"/>
              <a:t> en el modelo relacional tiene un esquema que define tipos de datos</a:t>
            </a:r>
          </a:p>
        </p:txBody>
      </p:sp>
    </p:spTree>
    <p:extLst>
      <p:ext uri="{BB962C8B-B14F-4D97-AF65-F5344CB8AC3E}">
        <p14:creationId xmlns:p14="http://schemas.microsoft.com/office/powerpoint/2010/main" val="322573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50AA-7A51-42B5-AC61-4C9190F8C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5228"/>
            <a:ext cx="9144000" cy="3400209"/>
          </a:xfrm>
        </p:spPr>
        <p:txBody>
          <a:bodyPr/>
          <a:lstStyle/>
          <a:p>
            <a:r>
              <a:rPr lang="es-419" dirty="0"/>
              <a:t>El mundo es cada vez más conducido por los </a:t>
            </a:r>
            <a:r>
              <a:rPr lang="es-419" b="1" dirty="0"/>
              <a:t>datos</a:t>
            </a:r>
            <a:endParaRPr lang="en-US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060BA59-4A3E-450B-B2EC-16ABFEEEF927}"/>
              </a:ext>
            </a:extLst>
          </p:cNvPr>
          <p:cNvSpPr txBox="1">
            <a:spLocks/>
          </p:cNvSpPr>
          <p:nvPr/>
        </p:nvSpPr>
        <p:spPr>
          <a:xfrm>
            <a:off x="794952" y="300196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72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7A97-4BAF-4CCD-B121-B5C33799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Modelando el CMS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E962BF-A0F7-4313-808F-D00BEC0AC677}"/>
              </a:ext>
            </a:extLst>
          </p:cNvPr>
          <p:cNvSpPr txBox="1">
            <a:spLocks/>
          </p:cNvSpPr>
          <p:nvPr/>
        </p:nvSpPr>
        <p:spPr>
          <a:xfrm>
            <a:off x="838200" y="148882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/>
              <a:t>Esquema</a:t>
            </a:r>
            <a:r>
              <a:rPr lang="en-US" i="1" dirty="0"/>
              <a:t> </a:t>
            </a:r>
            <a:r>
              <a:rPr lang="en-US" i="1" dirty="0" err="1"/>
              <a:t>lógico</a:t>
            </a:r>
            <a:endParaRPr lang="en-US" i="1" dirty="0"/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Estudiantes</a:t>
            </a:r>
            <a:r>
              <a:rPr lang="en-US" dirty="0"/>
              <a:t>(</a:t>
            </a:r>
            <a:r>
              <a:rPr lang="en-US" dirty="0" err="1"/>
              <a:t>e_id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nom: </a:t>
            </a:r>
            <a:r>
              <a:rPr lang="en-US" i="1" dirty="0"/>
              <a:t>string</a:t>
            </a:r>
            <a:r>
              <a:rPr lang="en-US" dirty="0"/>
              <a:t>, pro: </a:t>
            </a:r>
            <a:r>
              <a:rPr lang="en-US" i="1" dirty="0"/>
              <a:t>float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Cursos</a:t>
            </a:r>
            <a:r>
              <a:rPr lang="en-US" dirty="0"/>
              <a:t>(</a:t>
            </a:r>
            <a:r>
              <a:rPr lang="en-US" dirty="0" err="1"/>
              <a:t>c_id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nom: </a:t>
            </a:r>
            <a:r>
              <a:rPr lang="en-US" i="1" dirty="0"/>
              <a:t>string</a:t>
            </a:r>
            <a:r>
              <a:rPr lang="en-US" dirty="0"/>
              <a:t>, cred: </a:t>
            </a:r>
            <a:r>
              <a:rPr lang="en-US" i="1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Asignaciones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: </a:t>
            </a:r>
            <a:r>
              <a:rPr lang="en-US" i="1" dirty="0"/>
              <a:t>string, </a:t>
            </a:r>
            <a:r>
              <a:rPr lang="en-US" dirty="0"/>
              <a:t>cid</a:t>
            </a:r>
            <a:r>
              <a:rPr lang="en-US" i="1" dirty="0"/>
              <a:t>: string, </a:t>
            </a:r>
            <a:r>
              <a:rPr lang="en-US" dirty="0"/>
              <a:t>nota</a:t>
            </a:r>
            <a:r>
              <a:rPr lang="en-US" i="1" dirty="0"/>
              <a:t>: float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25CD6A-CB3E-4653-A02D-E6AFFBA0E9A9}"/>
              </a:ext>
            </a:extLst>
          </p:cNvPr>
          <p:cNvSpPr/>
          <p:nvPr/>
        </p:nvSpPr>
        <p:spPr>
          <a:xfrm>
            <a:off x="1524000" y="3388829"/>
            <a:ext cx="9144000" cy="31242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01CD34-F6BD-47B1-9090-3862E7E0F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097615"/>
              </p:ext>
            </p:extLst>
          </p:nvPr>
        </p:nvGraphicFramePr>
        <p:xfrm>
          <a:off x="1676400" y="3617429"/>
          <a:ext cx="2667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e_id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nom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2400" b="1" dirty="0"/>
                        <a:t>pro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83.2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93.8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9F39633-594E-4F57-AFB3-45AB6F0E892E}"/>
              </a:ext>
            </a:extLst>
          </p:cNvPr>
          <p:cNvSpPr txBox="1"/>
          <p:nvPr/>
        </p:nvSpPr>
        <p:spPr>
          <a:xfrm>
            <a:off x="1908313" y="5136965"/>
            <a:ext cx="182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Arial" pitchFamily="34" charset="0"/>
                <a:cs typeface="Arial" pitchFamily="34" charset="0"/>
              </a:rPr>
              <a:t>Estudiantes</a:t>
            </a:r>
            <a:endParaRPr lang="en-US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9B07676-5428-47C0-915B-C68420210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26028"/>
              </p:ext>
            </p:extLst>
          </p:nvPr>
        </p:nvGraphicFramePr>
        <p:xfrm>
          <a:off x="7696200" y="3617429"/>
          <a:ext cx="2895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c_id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nom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cred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564-2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524DDF6-A0C9-481F-9F86-60A7B83BE18D}"/>
              </a:ext>
            </a:extLst>
          </p:cNvPr>
          <p:cNvSpPr txBox="1"/>
          <p:nvPr/>
        </p:nvSpPr>
        <p:spPr>
          <a:xfrm>
            <a:off x="8153400" y="513696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Arial" pitchFamily="34" charset="0"/>
                <a:cs typeface="Arial" pitchFamily="34" charset="0"/>
              </a:rPr>
              <a:t>Cursos</a:t>
            </a:r>
            <a:endParaRPr lang="en-US" sz="24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1187164-117F-4F08-996E-B0024188C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935490"/>
              </p:ext>
            </p:extLst>
          </p:nvPr>
        </p:nvGraphicFramePr>
        <p:xfrm>
          <a:off x="4572000" y="5065229"/>
          <a:ext cx="289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e_id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c_id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nota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77AF231-9973-408B-94CA-1843C713C52F}"/>
              </a:ext>
            </a:extLst>
          </p:cNvPr>
          <p:cNvSpPr txBox="1"/>
          <p:nvPr/>
        </p:nvSpPr>
        <p:spPr>
          <a:xfrm>
            <a:off x="4810539" y="6051364"/>
            <a:ext cx="2047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Arial" pitchFamily="34" charset="0"/>
                <a:cs typeface="Arial" pitchFamily="34" charset="0"/>
              </a:rPr>
              <a:t>Asignaciones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9D1FD0-A029-45CA-8C8F-8131A4D9CB7C}"/>
              </a:ext>
            </a:extLst>
          </p:cNvPr>
          <p:cNvSpPr txBox="1"/>
          <p:nvPr/>
        </p:nvSpPr>
        <p:spPr>
          <a:xfrm>
            <a:off x="5105400" y="3693629"/>
            <a:ext cx="17526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err="1"/>
              <a:t>Relaciones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54942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7A97-4BAF-4CCD-B121-B5C33799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Modelando el CMS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E962BF-A0F7-4313-808F-D00BEC0AC677}"/>
              </a:ext>
            </a:extLst>
          </p:cNvPr>
          <p:cNvSpPr txBox="1">
            <a:spLocks/>
          </p:cNvSpPr>
          <p:nvPr/>
        </p:nvSpPr>
        <p:spPr>
          <a:xfrm>
            <a:off x="838200" y="148882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/>
              <a:t>Esquema</a:t>
            </a:r>
            <a:r>
              <a:rPr lang="en-US" i="1" dirty="0"/>
              <a:t> </a:t>
            </a:r>
            <a:r>
              <a:rPr lang="en-US" i="1" dirty="0" err="1"/>
              <a:t>lógico</a:t>
            </a:r>
            <a:endParaRPr lang="en-US" i="1" dirty="0"/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Estudiantes</a:t>
            </a:r>
            <a:r>
              <a:rPr lang="en-US" dirty="0"/>
              <a:t>(</a:t>
            </a:r>
            <a:r>
              <a:rPr lang="en-US" dirty="0" err="1"/>
              <a:t>e_id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nom: </a:t>
            </a:r>
            <a:r>
              <a:rPr lang="en-US" i="1" dirty="0"/>
              <a:t>string</a:t>
            </a:r>
            <a:r>
              <a:rPr lang="en-US" dirty="0"/>
              <a:t>, pro: </a:t>
            </a:r>
            <a:r>
              <a:rPr lang="en-US" i="1" dirty="0"/>
              <a:t>float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Cursos</a:t>
            </a:r>
            <a:r>
              <a:rPr lang="en-US" dirty="0"/>
              <a:t>(</a:t>
            </a:r>
            <a:r>
              <a:rPr lang="en-US" dirty="0" err="1"/>
              <a:t>c_id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nom: </a:t>
            </a:r>
            <a:r>
              <a:rPr lang="en-US" i="1" dirty="0"/>
              <a:t>string</a:t>
            </a:r>
            <a:r>
              <a:rPr lang="en-US" dirty="0"/>
              <a:t>, cred: </a:t>
            </a:r>
            <a:r>
              <a:rPr lang="en-US" i="1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Asignaciones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: </a:t>
            </a:r>
            <a:r>
              <a:rPr lang="en-US" i="1" dirty="0"/>
              <a:t>string, </a:t>
            </a:r>
            <a:r>
              <a:rPr lang="en-US" dirty="0"/>
              <a:t>cid</a:t>
            </a:r>
            <a:r>
              <a:rPr lang="en-US" i="1" dirty="0"/>
              <a:t>: string, </a:t>
            </a:r>
            <a:r>
              <a:rPr lang="en-US" dirty="0"/>
              <a:t>nota</a:t>
            </a:r>
            <a:r>
              <a:rPr lang="en-US" i="1" dirty="0"/>
              <a:t>: float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25CD6A-CB3E-4653-A02D-E6AFFBA0E9A9}"/>
              </a:ext>
            </a:extLst>
          </p:cNvPr>
          <p:cNvSpPr/>
          <p:nvPr/>
        </p:nvSpPr>
        <p:spPr>
          <a:xfrm>
            <a:off x="1524000" y="3368675"/>
            <a:ext cx="9144000" cy="31242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01CD34-F6BD-47B1-9090-3862E7E0FE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76400" y="3617429"/>
          <a:ext cx="2667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e_id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nom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2400" b="1" dirty="0"/>
                        <a:t>pro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83.2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93.8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9F39633-594E-4F57-AFB3-45AB6F0E892E}"/>
              </a:ext>
            </a:extLst>
          </p:cNvPr>
          <p:cNvSpPr txBox="1"/>
          <p:nvPr/>
        </p:nvSpPr>
        <p:spPr>
          <a:xfrm>
            <a:off x="1908313" y="5136965"/>
            <a:ext cx="182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Arial" pitchFamily="34" charset="0"/>
                <a:cs typeface="Arial" pitchFamily="34" charset="0"/>
              </a:rPr>
              <a:t>Estudiantes</a:t>
            </a:r>
            <a:endParaRPr lang="en-US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9B07676-5428-47C0-915B-C684202106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96200" y="3617429"/>
          <a:ext cx="2895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c_id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nom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cred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564-2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524DDF6-A0C9-481F-9F86-60A7B83BE18D}"/>
              </a:ext>
            </a:extLst>
          </p:cNvPr>
          <p:cNvSpPr txBox="1"/>
          <p:nvPr/>
        </p:nvSpPr>
        <p:spPr>
          <a:xfrm>
            <a:off x="8153400" y="513696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Arial" pitchFamily="34" charset="0"/>
                <a:cs typeface="Arial" pitchFamily="34" charset="0"/>
              </a:rPr>
              <a:t>Cursos</a:t>
            </a:r>
            <a:endParaRPr lang="en-US" sz="24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1187164-117F-4F08-996E-B0024188C8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0" y="5065229"/>
          <a:ext cx="289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e_id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c_id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nota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77AF231-9973-408B-94CA-1843C713C52F}"/>
              </a:ext>
            </a:extLst>
          </p:cNvPr>
          <p:cNvSpPr txBox="1"/>
          <p:nvPr/>
        </p:nvSpPr>
        <p:spPr>
          <a:xfrm>
            <a:off x="4810539" y="6051364"/>
            <a:ext cx="2047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Arial" pitchFamily="34" charset="0"/>
                <a:cs typeface="Arial" pitchFamily="34" charset="0"/>
              </a:rPr>
              <a:t>Asignaciones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9D1FD0-A029-45CA-8C8F-8131A4D9CB7C}"/>
              </a:ext>
            </a:extLst>
          </p:cNvPr>
          <p:cNvSpPr txBox="1"/>
          <p:nvPr/>
        </p:nvSpPr>
        <p:spPr>
          <a:xfrm>
            <a:off x="5105400" y="3693629"/>
            <a:ext cx="17526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err="1"/>
              <a:t>Llaves</a:t>
            </a:r>
            <a:endParaRPr lang="en-US" sz="28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83F3EC-318F-4459-AB16-4ACEE6B5A32E}"/>
              </a:ext>
            </a:extLst>
          </p:cNvPr>
          <p:cNvCxnSpPr/>
          <p:nvPr/>
        </p:nvCxnSpPr>
        <p:spPr>
          <a:xfrm rot="10800000">
            <a:off x="2286000" y="4834128"/>
            <a:ext cx="2362200" cy="914400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818147-7851-4F25-9C05-D87DBD523CE7}"/>
              </a:ext>
            </a:extLst>
          </p:cNvPr>
          <p:cNvCxnSpPr/>
          <p:nvPr/>
        </p:nvCxnSpPr>
        <p:spPr>
          <a:xfrm flipV="1">
            <a:off x="5943600" y="4300728"/>
            <a:ext cx="1752600" cy="1414272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08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esquemas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Esquema</a:t>
            </a:r>
            <a:r>
              <a:rPr lang="en-US" i="1" dirty="0"/>
              <a:t> </a:t>
            </a:r>
            <a:r>
              <a:rPr lang="en-US" i="1" dirty="0" err="1"/>
              <a:t>físico</a:t>
            </a:r>
            <a:r>
              <a:rPr lang="en-US" dirty="0"/>
              <a:t>: describe la </a:t>
            </a:r>
            <a:r>
              <a:rPr lang="en-US" dirty="0" err="1"/>
              <a:t>organización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pPr lvl="1"/>
            <a:r>
              <a:rPr lang="en-US" i="1" dirty="0" err="1"/>
              <a:t>Relaciones</a:t>
            </a:r>
            <a:r>
              <a:rPr lang="en-US" i="1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individuales</a:t>
            </a:r>
            <a:endParaRPr lang="en-US" dirty="0"/>
          </a:p>
          <a:p>
            <a:pPr lvl="1"/>
            <a:r>
              <a:rPr lang="es-419" dirty="0"/>
              <a:t>Archivo único con todos los datos</a:t>
            </a:r>
            <a:endParaRPr lang="en-US" dirty="0"/>
          </a:p>
          <a:p>
            <a:endParaRPr lang="en-US" i="1" dirty="0"/>
          </a:p>
          <a:p>
            <a:r>
              <a:rPr lang="en-US" i="1" dirty="0" err="1"/>
              <a:t>Esquema</a:t>
            </a:r>
            <a:r>
              <a:rPr lang="en-US" i="1" dirty="0"/>
              <a:t> </a:t>
            </a:r>
            <a:r>
              <a:rPr lang="en-US" i="1" dirty="0" err="1"/>
              <a:t>lógico</a:t>
            </a:r>
            <a:endParaRPr lang="en-US" i="1" dirty="0"/>
          </a:p>
          <a:p>
            <a:endParaRPr lang="en-US" i="1" dirty="0"/>
          </a:p>
          <a:p>
            <a:r>
              <a:rPr lang="en-US" i="1" dirty="0" err="1"/>
              <a:t>Esquema</a:t>
            </a:r>
            <a:r>
              <a:rPr lang="en-US" i="1" dirty="0"/>
              <a:t> </a:t>
            </a:r>
            <a:r>
              <a:rPr lang="en-US" i="1" dirty="0" err="1"/>
              <a:t>externo</a:t>
            </a:r>
            <a:r>
              <a:rPr lang="en-US" dirty="0"/>
              <a:t> (vistas)</a:t>
            </a: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Informacion_curso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/>
              <a:t>(</a:t>
            </a:r>
            <a:r>
              <a:rPr lang="en-US" dirty="0" err="1"/>
              <a:t>c_id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dirty="0" err="1"/>
              <a:t>asignacion</a:t>
            </a:r>
            <a:r>
              <a:rPr lang="en-US" dirty="0"/>
              <a:t>: </a:t>
            </a:r>
            <a:r>
              <a:rPr lang="en-US" i="1" dirty="0"/>
              <a:t>integer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deriva</a:t>
            </a:r>
            <a:r>
              <a:rPr lang="en-US" dirty="0"/>
              <a:t> de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i="1" dirty="0" err="1"/>
              <a:t>relaciones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86800" y="4692034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/>
              <a:t>Desarrolador</a:t>
            </a:r>
            <a:r>
              <a:rPr lang="en-US" sz="2400" i="1" dirty="0"/>
              <a:t> de </a:t>
            </a:r>
            <a:r>
              <a:rPr lang="en-US" sz="2400" i="1" dirty="0" err="1"/>
              <a:t>aplicaciones</a:t>
            </a:r>
            <a:endParaRPr lang="en-US" sz="2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686800" y="1348708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/>
              <a:t>Implementador</a:t>
            </a:r>
            <a:r>
              <a:rPr lang="en-US" sz="2400" i="1" dirty="0"/>
              <a:t> de DBMS</a:t>
            </a:r>
          </a:p>
        </p:txBody>
      </p:sp>
      <p:sp>
        <p:nvSpPr>
          <p:cNvPr id="11" name="Up Arrow 10"/>
          <p:cNvSpPr/>
          <p:nvPr/>
        </p:nvSpPr>
        <p:spPr>
          <a:xfrm>
            <a:off x="8077200" y="2667000"/>
            <a:ext cx="304800" cy="6096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077200" y="4457848"/>
            <a:ext cx="304800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76BB6A-887F-4F22-89AE-260D86730C66}"/>
              </a:ext>
            </a:extLst>
          </p:cNvPr>
          <p:cNvSpPr txBox="1"/>
          <p:nvPr/>
        </p:nvSpPr>
        <p:spPr>
          <a:xfrm>
            <a:off x="8686800" y="2533254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DBA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287892-9AB0-42A4-BE87-97F7ED391D76}"/>
              </a:ext>
            </a:extLst>
          </p:cNvPr>
          <p:cNvSpPr txBox="1"/>
          <p:nvPr/>
        </p:nvSpPr>
        <p:spPr>
          <a:xfrm>
            <a:off x="8686800" y="3483936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i="1" dirty="0"/>
              <a:t>Diseñador de BD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02089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4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3C0B-4A73-4922-808E-BD64B662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Independencia de datos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50FE-918C-4625-9138-32A3EC625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419" dirty="0"/>
              <a:t>Las aplicaciones no deben preocuparse de </a:t>
            </a:r>
            <a:r>
              <a:rPr lang="es-419" i="1" dirty="0"/>
              <a:t>cómo está estructurada y almacenada la data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b="1" dirty="0"/>
              <a:t>Independencia lógica:  </a:t>
            </a:r>
            <a:r>
              <a:rPr lang="es-419" dirty="0"/>
              <a:t>Protección de cambios en la estructura lógica de los datos</a:t>
            </a:r>
          </a:p>
          <a:p>
            <a:pPr marL="0" indent="0">
              <a:buNone/>
            </a:pPr>
            <a:r>
              <a:rPr lang="es-419" sz="2000" i="1" dirty="0"/>
              <a:t>¿Tengo que reescribir el app para crear un nuevo campo?</a:t>
            </a:r>
          </a:p>
          <a:p>
            <a:pPr marL="0" indent="0">
              <a:buNone/>
            </a:pPr>
            <a:endParaRPr lang="es-419" sz="2000" dirty="0"/>
          </a:p>
          <a:p>
            <a:pPr marL="0" indent="0">
              <a:buNone/>
            </a:pPr>
            <a:r>
              <a:rPr lang="es-419" b="1" dirty="0"/>
              <a:t>Independencia física:</a:t>
            </a:r>
          </a:p>
          <a:p>
            <a:pPr marL="0" indent="0">
              <a:buNone/>
            </a:pPr>
            <a:r>
              <a:rPr lang="es-419" dirty="0"/>
              <a:t>Protección de cambios en la estructura </a:t>
            </a:r>
            <a:r>
              <a:rPr lang="es-419" i="1" dirty="0"/>
              <a:t>física </a:t>
            </a:r>
            <a:r>
              <a:rPr lang="es-419" dirty="0"/>
              <a:t>de los datos</a:t>
            </a:r>
          </a:p>
          <a:p>
            <a:pPr marL="0" indent="0">
              <a:buNone/>
            </a:pPr>
            <a:r>
              <a:rPr lang="es-419" sz="2000" dirty="0"/>
              <a:t>¿En qué segmentos del disco estará guardada esta tabla?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6205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5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person&#10;&#10;Description generated with high confidence">
            <a:extLst>
              <a:ext uri="{FF2B5EF4-FFF2-40B4-BE49-F238E27FC236}">
                <a16:creationId xmlns:a16="http://schemas.microsoft.com/office/drawing/2014/main" id="{B6019685-D078-4D58-A25A-94CA8D2A8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7" r="7999" b="10859"/>
          <a:stretch/>
        </p:blipFill>
        <p:spPr>
          <a:xfrm>
            <a:off x="643467" y="1143000"/>
            <a:ext cx="10905066" cy="44664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C61BD32-7542-4D52-BA5A-3ADE869BF8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5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A5842-5A29-4128-A4BE-1708BA9C25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" t="8608" r="7999" b="11629"/>
          <a:stretch/>
        </p:blipFill>
        <p:spPr>
          <a:xfrm>
            <a:off x="753979" y="1122947"/>
            <a:ext cx="10794554" cy="44436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C61BD32-7542-4D52-BA5A-3ADE869BF8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4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BA88-D5B6-4C62-9D0F-A1004A7A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Ejemplos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1A8C5F-0AE6-4E79-A5CB-E9527C5A9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11" y="2661214"/>
            <a:ext cx="2448383" cy="244838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70AC18-1DB8-45D9-B060-72255103C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975" y="1027906"/>
            <a:ext cx="4448175" cy="2857500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6067A0D-0D48-4509-B3CC-EFE9393AA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297" y="4407128"/>
            <a:ext cx="6088060" cy="140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5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97B4-FAED-46E4-B2CD-F560AC66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5201"/>
            <a:ext cx="10515600" cy="1325563"/>
          </a:xfrm>
        </p:spPr>
        <p:txBody>
          <a:bodyPr/>
          <a:lstStyle/>
          <a:p>
            <a:pPr algn="ctr"/>
            <a:r>
              <a:rPr lang="es-419" dirty="0"/>
              <a:t>¿Dónde se encuentra la información?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5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9E20-A734-42D6-BBB3-5EC83405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9018"/>
            <a:ext cx="10515600" cy="3267760"/>
          </a:xfrm>
        </p:spPr>
        <p:txBody>
          <a:bodyPr>
            <a:normAutofit/>
          </a:bodyPr>
          <a:lstStyle/>
          <a:p>
            <a:pPr algn="ctr"/>
            <a:r>
              <a:rPr lang="es-419" sz="6600" dirty="0"/>
              <a:t>¿Bases de datos?</a:t>
            </a:r>
            <a:br>
              <a:rPr lang="es-419" sz="6600" dirty="0"/>
            </a:br>
            <a:br>
              <a:rPr lang="es-419" sz="6600" dirty="0"/>
            </a:br>
            <a:r>
              <a:rPr lang="es-419" sz="6600" dirty="0"/>
              <a:t>¿DBMS?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0715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D304-ED7D-40BD-8DA5-9DF490BD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Esta clase tiene por objetivos: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AD67-58CD-42F0-B551-D50821BF3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i="1" dirty="0"/>
              <a:t>Diseñar una base de datos </a:t>
            </a:r>
            <a:r>
              <a:rPr lang="es-ES" b="1" i="1" dirty="0"/>
              <a:t>normalizada</a:t>
            </a:r>
            <a:r>
              <a:rPr lang="es-ES" i="1" dirty="0"/>
              <a:t> que contenga la información </a:t>
            </a:r>
            <a:r>
              <a:rPr lang="es-ES" b="1" i="1" dirty="0"/>
              <a:t>organizada</a:t>
            </a:r>
            <a:r>
              <a:rPr lang="es-ES" i="1" dirty="0"/>
              <a:t> de manera adecuada y de </a:t>
            </a:r>
            <a:r>
              <a:rPr lang="es-ES" b="1" i="1" dirty="0"/>
              <a:t>fácil acceso</a:t>
            </a:r>
          </a:p>
          <a:p>
            <a:endParaRPr lang="es-ES" i="1" dirty="0"/>
          </a:p>
          <a:p>
            <a:pPr marL="0" indent="0">
              <a:buNone/>
            </a:pPr>
            <a:r>
              <a:rPr lang="es-ES" i="1" dirty="0"/>
              <a:t>Utilizar </a:t>
            </a:r>
            <a:r>
              <a:rPr lang="es-ES" b="1" i="1" dirty="0"/>
              <a:t>SQL</a:t>
            </a:r>
            <a:r>
              <a:rPr lang="es-ES" i="1" dirty="0"/>
              <a:t> como lenguaje de consulta para gestionar información almacenada en bases de datos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_tradnl" i="1" dirty="0"/>
              <a:t>Diseñar y construir </a:t>
            </a:r>
            <a:r>
              <a:rPr lang="es-ES_tradnl" b="1" i="1" dirty="0"/>
              <a:t>sistemas de aplicación</a:t>
            </a:r>
            <a:r>
              <a:rPr lang="es-ES_tradnl" i="1" dirty="0"/>
              <a:t> de bases de datos</a:t>
            </a:r>
          </a:p>
          <a:p>
            <a:pPr marL="0" indent="0">
              <a:buNone/>
            </a:pPr>
            <a:endParaRPr lang="es-ES_tradnl" i="1" dirty="0"/>
          </a:p>
          <a:p>
            <a:pPr marL="0" indent="0">
              <a:buNone/>
            </a:pPr>
            <a:r>
              <a:rPr lang="es-ES_tradnl" i="1" dirty="0"/>
              <a:t>Estudiar cómo funcionan los sistemas gestores de bases de datos y los principios en que se fundamentan</a:t>
            </a:r>
          </a:p>
        </p:txBody>
      </p:sp>
    </p:spTree>
    <p:extLst>
      <p:ext uri="{BB962C8B-B14F-4D97-AF65-F5344CB8AC3E}">
        <p14:creationId xmlns:p14="http://schemas.microsoft.com/office/powerpoint/2010/main" val="117532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3E9B-EEB8-4A2B-9E3A-E01319A4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Esta clase tiene </a:t>
            </a:r>
            <a:r>
              <a:rPr lang="es-419" b="1" dirty="0"/>
              <a:t>no</a:t>
            </a:r>
            <a:r>
              <a:rPr lang="es-419" dirty="0"/>
              <a:t> por objetivos: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6DA83-95D6-48E2-BB97-5FEA3A57F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2053"/>
            <a:ext cx="10515600" cy="3334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sz="3200" dirty="0"/>
              <a:t>Cómo ser un DBA</a:t>
            </a:r>
          </a:p>
          <a:p>
            <a:pPr marL="0" indent="0">
              <a:buNone/>
            </a:pPr>
            <a:endParaRPr lang="es-419" sz="3200" dirty="0"/>
          </a:p>
          <a:p>
            <a:pPr marL="0" indent="0">
              <a:buNone/>
            </a:pPr>
            <a:r>
              <a:rPr lang="es-419" sz="3200" dirty="0"/>
              <a:t>Como </a:t>
            </a:r>
            <a:r>
              <a:rPr lang="es-419" sz="3200" i="1" dirty="0"/>
              <a:t>tunear</a:t>
            </a:r>
            <a:r>
              <a:rPr lang="es-419" sz="3200" dirty="0"/>
              <a:t> el desempeño de un SQL Server 2014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6422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E487-CCB7-49E8-90E1-8BB20BF9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/>
              <a:t>Características de las bases de datos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F564B-D2B0-4D28-8D5B-3AE18E77A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37719"/>
            <a:ext cx="5157787" cy="4051944"/>
          </a:xfrm>
        </p:spPr>
        <p:txBody>
          <a:bodyPr/>
          <a:lstStyle/>
          <a:p>
            <a:pPr marL="0" indent="0" algn="ctr">
              <a:buNone/>
            </a:pPr>
            <a:r>
              <a:rPr lang="es-419" dirty="0"/>
              <a:t>Escalables</a:t>
            </a:r>
          </a:p>
          <a:p>
            <a:pPr marL="0" indent="0" algn="ctr">
              <a:buNone/>
            </a:pPr>
            <a:endParaRPr lang="es-419" dirty="0"/>
          </a:p>
          <a:p>
            <a:pPr marL="0" indent="0" algn="ctr">
              <a:buNone/>
            </a:pPr>
            <a:r>
              <a:rPr lang="es-419" dirty="0"/>
              <a:t>Persistentes</a:t>
            </a:r>
          </a:p>
          <a:p>
            <a:pPr marL="0" indent="0" algn="ctr">
              <a:buNone/>
            </a:pPr>
            <a:endParaRPr lang="es-419" dirty="0"/>
          </a:p>
          <a:p>
            <a:pPr marL="0" indent="0" algn="ctr">
              <a:buNone/>
            </a:pPr>
            <a:r>
              <a:rPr lang="es-419" dirty="0"/>
              <a:t>Seguras</a:t>
            </a:r>
          </a:p>
          <a:p>
            <a:pPr marL="0" indent="0" algn="ctr">
              <a:buNone/>
            </a:pPr>
            <a:endParaRPr lang="es-419" dirty="0"/>
          </a:p>
          <a:p>
            <a:pPr marL="0" indent="0" algn="ctr">
              <a:buNone/>
            </a:pPr>
            <a:r>
              <a:rPr lang="es-419" dirty="0"/>
              <a:t>Multi usuario</a:t>
            </a:r>
          </a:p>
          <a:p>
            <a:pPr marL="0" indent="0" algn="ctr">
              <a:buNone/>
            </a:pPr>
            <a:endParaRPr lang="es-419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6F380-C0DB-4235-A9DC-183C057BF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37719"/>
            <a:ext cx="5183188" cy="4051944"/>
          </a:xfrm>
        </p:spPr>
        <p:txBody>
          <a:bodyPr/>
          <a:lstStyle/>
          <a:p>
            <a:pPr marL="0" indent="0" algn="ctr">
              <a:buNone/>
            </a:pPr>
            <a:r>
              <a:rPr lang="es-419" dirty="0"/>
              <a:t>Accesibles</a:t>
            </a:r>
          </a:p>
          <a:p>
            <a:pPr marL="0" indent="0" algn="ctr">
              <a:buNone/>
            </a:pPr>
            <a:endParaRPr lang="es-419" dirty="0"/>
          </a:p>
          <a:p>
            <a:pPr marL="0" indent="0" algn="ctr">
              <a:buNone/>
            </a:pPr>
            <a:r>
              <a:rPr lang="es-419" dirty="0"/>
              <a:t>Eficientes</a:t>
            </a:r>
          </a:p>
          <a:p>
            <a:pPr marL="0" indent="0" algn="ctr">
              <a:buNone/>
            </a:pPr>
            <a:endParaRPr lang="es-419" dirty="0"/>
          </a:p>
          <a:p>
            <a:pPr marL="0" indent="0" algn="ctr">
              <a:buNone/>
            </a:pPr>
            <a:r>
              <a:rPr lang="es-419" dirty="0"/>
              <a:t>Confiables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774</Words>
  <Application>Microsoft Office PowerPoint</Application>
  <PresentationFormat>Widescreen</PresentationFormat>
  <Paragraphs>191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UVG - CC3057 Bases de datos</vt:lpstr>
      <vt:lpstr>El mundo es cada vez más conducido por los datos</vt:lpstr>
      <vt:lpstr>PowerPoint Presentation</vt:lpstr>
      <vt:lpstr>Ejemplos</vt:lpstr>
      <vt:lpstr>¿Dónde se encuentra la información?</vt:lpstr>
      <vt:lpstr>¿Bases de datos?  ¿DBMS?</vt:lpstr>
      <vt:lpstr>Esta clase tiene por objetivos:</vt:lpstr>
      <vt:lpstr>Esta clase tiene no por objetivos:</vt:lpstr>
      <vt:lpstr>Características de las bases de datos</vt:lpstr>
      <vt:lpstr>¿Qué preguntas buscamos abordar?</vt:lpstr>
      <vt:lpstr>¿Qué aplicaciones tiene el estudio de bases de datos?</vt:lpstr>
      <vt:lpstr>Acerca de</vt:lpstr>
      <vt:lpstr>Acerca de</vt:lpstr>
      <vt:lpstr>Acerca de</vt:lpstr>
      <vt:lpstr>El modelo relacional</vt:lpstr>
      <vt:lpstr>Entonces, ¿qué es un DBMS?</vt:lpstr>
      <vt:lpstr>¿Y qué es una base de datos?</vt:lpstr>
      <vt:lpstr>Por ejemplo</vt:lpstr>
      <vt:lpstr>Modelos de datos</vt:lpstr>
      <vt:lpstr>Modelando el CMS</vt:lpstr>
      <vt:lpstr>Modelando el CMS</vt:lpstr>
      <vt:lpstr>Otros esquemas</vt:lpstr>
      <vt:lpstr>Independencia de datos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Hector Hurtarte</dc:creator>
  <cp:lastModifiedBy>Hector Hurtarte</cp:lastModifiedBy>
  <cp:revision>15</cp:revision>
  <dcterms:created xsi:type="dcterms:W3CDTF">2018-01-09T06:38:33Z</dcterms:created>
  <dcterms:modified xsi:type="dcterms:W3CDTF">2018-01-09T09:07:24Z</dcterms:modified>
</cp:coreProperties>
</file>