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9" r:id="rId5"/>
    <p:sldId id="264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EFD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s-MX" dirty="0"/>
              <a:t>Respaldo y recuperación </a:t>
            </a:r>
          </a:p>
        </p:txBody>
      </p:sp>
    </p:spTree>
    <p:extLst>
      <p:ext uri="{BB962C8B-B14F-4D97-AF65-F5344CB8AC3E}">
        <p14:creationId xmlns:p14="http://schemas.microsoft.com/office/powerpoint/2010/main" val="20324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9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RESPALDO</a:t>
            </a:r>
          </a:p>
        </p:txBody>
      </p:sp>
    </p:spTree>
    <p:extLst>
      <p:ext uri="{BB962C8B-B14F-4D97-AF65-F5344CB8AC3E}">
        <p14:creationId xmlns:p14="http://schemas.microsoft.com/office/powerpoint/2010/main" val="1030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2" y="464780"/>
            <a:ext cx="8439869" cy="61892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80564" y="2017467"/>
            <a:ext cx="9650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latin typeface="Nyala" panose="02000504070300020003" pitchFamily="2" charset="0"/>
              </a:rPr>
              <a:t>El respaldo de información, también llamado </a:t>
            </a:r>
            <a:r>
              <a:rPr lang="es-MX" sz="2800" b="1" dirty="0">
                <a:latin typeface="Nyala" panose="02000504070300020003" pitchFamily="2" charset="0"/>
              </a:rPr>
              <a:t>“</a:t>
            </a:r>
            <a:r>
              <a:rPr lang="es-MX" sz="2800" b="1" dirty="0" err="1">
                <a:latin typeface="Nyala" panose="02000504070300020003" pitchFamily="2" charset="0"/>
              </a:rPr>
              <a:t>Backup</a:t>
            </a:r>
            <a:r>
              <a:rPr lang="es-MX" sz="2800" b="1" dirty="0">
                <a:latin typeface="Nyala" panose="02000504070300020003" pitchFamily="2" charset="0"/>
              </a:rPr>
              <a:t>” </a:t>
            </a:r>
            <a:r>
              <a:rPr lang="es-MX" sz="2800" dirty="0">
                <a:latin typeface="Nyala" panose="02000504070300020003" pitchFamily="2" charset="0"/>
              </a:rPr>
              <a:t>o </a:t>
            </a:r>
            <a:r>
              <a:rPr lang="es-MX" sz="2800" b="1" dirty="0">
                <a:latin typeface="Nyala" panose="02000504070300020003" pitchFamily="2" charset="0"/>
              </a:rPr>
              <a:t>“Copia de seguridad”,</a:t>
            </a:r>
            <a:r>
              <a:rPr lang="es-MX" sz="2800" dirty="0">
                <a:latin typeface="Nyala" panose="02000504070300020003" pitchFamily="2" charset="0"/>
              </a:rPr>
              <a:t> es una copia de seguridad que se hace de los archivos de una computadora con el fin de salvaguardarlos y poder usarlos en caso de que se pierdan.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30" y="4042764"/>
            <a:ext cx="3275233" cy="24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30129" y="389934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Tipos de respaldo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3942" y="1878196"/>
            <a:ext cx="10908407" cy="3323987"/>
          </a:xfrm>
          <a:prstGeom prst="rect">
            <a:avLst/>
          </a:prstGeom>
          <a:solidFill>
            <a:srgbClr val="F5F5F5"/>
          </a:solidFill>
          <a:ln w="9525">
            <a:solidFill>
              <a:srgbClr val="F5F5F5"/>
            </a:solidFill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Nyala" panose="02000504070300020003" pitchFamily="2" charset="0"/>
              </a:rPr>
              <a:t>Completo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Nyala" panose="02000504070300020003" pitchFamily="2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effectLst/>
                <a:latin typeface="Nyala" panose="02000504070300020003" pitchFamily="2" charset="0"/>
              </a:rPr>
              <a:t>Una copia de seguridad completa respalda todo lo que se encuentra en la ubicación que</a:t>
            </a:r>
            <a:r>
              <a:rPr kumimoji="0" lang="es-MX" altLang="es-MX" sz="2800" b="0" i="0" u="none" strike="noStrike" cap="none" normalizeH="0" dirty="0">
                <a:ln>
                  <a:noFill/>
                </a:ln>
                <a:effectLst/>
                <a:latin typeface="Nyala" panose="02000504070300020003" pitchFamily="2" charset="0"/>
              </a:rPr>
              <a:t>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effectLst/>
                <a:latin typeface="Nyala" panose="02000504070300020003" pitchFamily="2" charset="0"/>
              </a:rPr>
              <a:t>seleccione.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Nyala" panose="02000504070300020003" pitchFamily="2" charset="0"/>
              </a:rPr>
              <a:t>Incrementales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Nyala" panose="02000504070300020003" pitchFamily="2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effectLst/>
                <a:latin typeface="Nyala" panose="02000504070300020003" pitchFamily="2" charset="0"/>
              </a:rPr>
              <a:t>Una copia de seguridad incremental hace un respaldo de todo lo que ha cambiado desde el último respaldo.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16061" y="347731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Métodos de respaldo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57952" y="1849968"/>
            <a:ext cx="2867074" cy="3785652"/>
          </a:xfrm>
          <a:prstGeom prst="rect">
            <a:avLst/>
          </a:prstGeom>
          <a:solidFill>
            <a:srgbClr val="F5F5F5"/>
          </a:solidFill>
          <a:ln w="9525">
            <a:solidFill>
              <a:srgbClr val="F5F5F5"/>
            </a:solidFill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Manual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local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remota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25417" l="606" r="2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663" b="71819"/>
          <a:stretch/>
        </p:blipFill>
        <p:spPr bwMode="auto">
          <a:xfrm>
            <a:off x="6879586" y="3341876"/>
            <a:ext cx="874123" cy="601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379">
                        <a14:foregroundMark x1="41615" y1="17391" x2="41615" y2="17391"/>
                        <a14:foregroundMark x1="41615" y1="35507" x2="41615" y2="35507"/>
                        <a14:foregroundMark x1="56522" y1="45290" x2="56522" y2="45290"/>
                        <a14:foregroundMark x1="85093" y1="44203" x2="85093" y2="44203"/>
                        <a14:foregroundMark x1="83540" y1="38406" x2="83540" y2="38406"/>
                        <a14:foregroundMark x1="78882" y1="34058" x2="78882" y2="34058"/>
                        <a14:foregroundMark x1="63975" y1="12319" x2="63975" y2="12319"/>
                        <a14:foregroundMark x1="65528" y1="9783" x2="65528" y2="9783"/>
                        <a14:foregroundMark x1="54658" y1="12319" x2="54658" y2="12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23" y="1849967"/>
            <a:ext cx="1224326" cy="1132389"/>
          </a:xfrm>
          <a:prstGeom prst="rect">
            <a:avLst/>
          </a:prstGeom>
        </p:spPr>
      </p:pic>
      <p:pic>
        <p:nvPicPr>
          <p:cNvPr id="9" name="Imagen 8" descr="Image result for explorador de archivo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4" y="1467304"/>
            <a:ext cx="1355764" cy="110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67" b="87917" l="1818" r="27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2" t="62827" r="71093" b="9665"/>
          <a:stretch/>
        </p:blipFill>
        <p:spPr bwMode="auto">
          <a:xfrm>
            <a:off x="5687201" y="2849589"/>
            <a:ext cx="775845" cy="625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30417" l="68485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57" b="66040"/>
          <a:stretch/>
        </p:blipFill>
        <p:spPr bwMode="auto">
          <a:xfrm>
            <a:off x="7690488" y="2400056"/>
            <a:ext cx="762966" cy="775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automatizacion remot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4" y="5171981"/>
            <a:ext cx="1520128" cy="9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579" b="100000" l="14063" r="97813">
                        <a14:foregroundMark x1="34531" y1="53947" x2="34531" y2="53947"/>
                        <a14:foregroundMark x1="60000" y1="51579" x2="60000" y2="51579"/>
                        <a14:foregroundMark x1="66250" y1="53947" x2="66250" y2="53947"/>
                        <a14:foregroundMark x1="48594" y1="52632" x2="48594" y2="52632"/>
                        <a14:foregroundMark x1="32656" y1="56316" x2="32656" y2="56316"/>
                        <a14:foregroundMark x1="35000" y1="56316" x2="35000" y2="56316"/>
                        <a14:foregroundMark x1="36875" y1="55263" x2="36875" y2="55263"/>
                        <a14:foregroundMark x1="41250" y1="53421" x2="41250" y2="53421"/>
                        <a14:foregroundMark x1="43750" y1="53421" x2="44531" y2="53421"/>
                        <a14:foregroundMark x1="44844" y1="53421" x2="46094" y2="53421"/>
                        <a14:foregroundMark x1="48125" y1="53421" x2="48125" y2="53421"/>
                        <a14:foregroundMark x1="48906" y1="53421" x2="50313" y2="53421"/>
                        <a14:foregroundMark x1="51563" y1="53158" x2="52344" y2="52632"/>
                        <a14:foregroundMark x1="52656" y1="52632" x2="53750" y2="52632"/>
                        <a14:foregroundMark x1="54375" y1="52105" x2="55469" y2="52105"/>
                        <a14:foregroundMark x1="48125" y1="53158" x2="48125" y2="53158"/>
                        <a14:foregroundMark x1="53750" y1="53158" x2="53750" y2="53158"/>
                        <a14:foregroundMark x1="37188" y1="91053" x2="37188" y2="91053"/>
                        <a14:foregroundMark x1="38906" y1="91842" x2="38906" y2="91842"/>
                        <a14:foregroundMark x1="42031" y1="92895" x2="42969" y2="92895"/>
                        <a14:foregroundMark x1="42969" y1="92895" x2="42969" y2="92895"/>
                        <a14:foregroundMark x1="49688" y1="93684" x2="49688" y2="93684"/>
                        <a14:foregroundMark x1="36875" y1="95526" x2="36875" y2="95526"/>
                        <a14:foregroundMark x1="32031" y1="94211" x2="32031" y2="94211"/>
                        <a14:foregroundMark x1="64844" y1="94211" x2="64844" y2="94211"/>
                        <a14:foregroundMark x1="64844" y1="94211" x2="64844" y2="94211"/>
                        <a14:foregroundMark x1="64844" y1="94211" x2="64844" y2="94211"/>
                        <a14:foregroundMark x1="60781" y1="96053" x2="60781" y2="96053"/>
                        <a14:foregroundMark x1="60313" y1="96053" x2="60313" y2="96053"/>
                        <a14:foregroundMark x1="74063" y1="97895" x2="74063" y2="97895"/>
                        <a14:foregroundMark x1="38906" y1="89737" x2="38906" y2="89737"/>
                        <a14:foregroundMark x1="36719" y1="88158" x2="36719" y2="88158"/>
                        <a14:foregroundMark x1="61719" y1="86053" x2="62500" y2="86053"/>
                        <a14:foregroundMark x1="65469" y1="86316" x2="65469" y2="86316"/>
                        <a14:foregroundMark x1="65938" y1="86316" x2="65938" y2="86316"/>
                        <a14:foregroundMark x1="67813" y1="74474" x2="67813" y2="74474"/>
                        <a14:foregroundMark x1="97813" y1="62105" x2="97813" y2="62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35" t="45274" r="9844"/>
          <a:stretch/>
        </p:blipFill>
        <p:spPr bwMode="auto">
          <a:xfrm>
            <a:off x="4809560" y="3995514"/>
            <a:ext cx="1755281" cy="957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48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Recuperación </a:t>
            </a:r>
          </a:p>
        </p:txBody>
      </p:sp>
    </p:spTree>
    <p:extLst>
      <p:ext uri="{BB962C8B-B14F-4D97-AF65-F5344CB8AC3E}">
        <p14:creationId xmlns:p14="http://schemas.microsoft.com/office/powerpoint/2010/main" val="23028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40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206322" y="1334887"/>
            <a:ext cx="96505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>
                <a:latin typeface="Nyala" panose="02000504070300020003" pitchFamily="2" charset="0"/>
              </a:rPr>
              <a:t>Recuperación de datos</a:t>
            </a:r>
            <a:r>
              <a:rPr lang="es-MX" sz="2800" dirty="0">
                <a:latin typeface="Nyala" panose="02000504070300020003" pitchFamily="2" charset="0"/>
              </a:rPr>
              <a:t> es el proceso de restablecer la información contenida en dispositivos de almacenamiento secundarios dañados, defectuosos, corruptos, inaccesibles o que no se pueden acceder de forma normal.</a:t>
            </a:r>
          </a:p>
          <a:p>
            <a:pPr algn="just"/>
            <a:endParaRPr lang="es-MX" sz="2800" dirty="0">
              <a:latin typeface="Nyala" panose="02000504070300020003" pitchFamily="2" charset="0"/>
            </a:endParaRP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La recuperación puede ser debida a un daño físico en el dispositivo de almacenamiento o por un daño lógico en el sistema de archivos que evita que el dispositivo sea accedido desde el sistema operativo. </a:t>
            </a:r>
          </a:p>
        </p:txBody>
      </p:sp>
    </p:spTree>
    <p:extLst>
      <p:ext uri="{BB962C8B-B14F-4D97-AF65-F5344CB8AC3E}">
        <p14:creationId xmlns:p14="http://schemas.microsoft.com/office/powerpoint/2010/main" val="1069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3" y="425005"/>
            <a:ext cx="6253632" cy="62536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41313" y="425005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28034" y="1893193"/>
            <a:ext cx="108311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</a:rPr>
              <a:t>Objetivo de tiempo de recuperación</a:t>
            </a: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(RTO): ¿con qué rapidez necesitaría realizar el respaldo de los datos? ¿Puede seguir trabajando si los datos no se recuperan durante un día, una semana, etc.?</a:t>
            </a:r>
          </a:p>
          <a:p>
            <a:pPr algn="just"/>
            <a:endParaRPr lang="es-MX" sz="2800" dirty="0">
              <a:latin typeface="Nyala" panose="02000504070300020003" pitchFamily="2" charset="0"/>
            </a:endParaRPr>
          </a:p>
          <a:p>
            <a:pPr algn="just"/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</a:rPr>
              <a:t>Objetivo de puntos de recuperación</a:t>
            </a: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(RPO): ¿Cuántos datos está dispuesto a perder? ¿Puede perder dos horas, dos días o dos semanas de datos?</a:t>
            </a:r>
          </a:p>
        </p:txBody>
      </p:sp>
    </p:spTree>
    <p:extLst>
      <p:ext uri="{BB962C8B-B14F-4D97-AF65-F5344CB8AC3E}">
        <p14:creationId xmlns:p14="http://schemas.microsoft.com/office/powerpoint/2010/main" val="311601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424</TotalTime>
  <Words>134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Nyala</vt:lpstr>
      <vt:lpstr>Rockwell</vt:lpstr>
      <vt:lpstr>Rockwell Condensed</vt:lpstr>
      <vt:lpstr>Wingdings</vt:lpstr>
      <vt:lpstr>Tipo de madera</vt:lpstr>
      <vt:lpstr>Respaldo y recuperación </vt:lpstr>
      <vt:lpstr>RESPALDO</vt:lpstr>
      <vt:lpstr>Presentación de PowerPoint</vt:lpstr>
      <vt:lpstr>Presentación de PowerPoint</vt:lpstr>
      <vt:lpstr>Presentación de PowerPoint</vt:lpstr>
      <vt:lpstr>Recuperación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Respaldo y recuperación</dc:title>
  <dc:creator>aayala</dc:creator>
  <cp:lastModifiedBy>Edith Trejo Alvarez</cp:lastModifiedBy>
  <cp:revision>18</cp:revision>
  <dcterms:created xsi:type="dcterms:W3CDTF">2020-01-02T18:48:28Z</dcterms:created>
  <dcterms:modified xsi:type="dcterms:W3CDTF">2020-01-06T05:50:40Z</dcterms:modified>
</cp:coreProperties>
</file>