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772400" cy="10058400"/>
  <p:embeddedFontLst>
    <p:embeddedFont>
      <p:font typeface="Baumans"/>
      <p:regular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THkfuWTu5NlSKZV/9d+pXh+Dy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font" Target="fonts/Baum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2eace4ad_0_2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7c2eace4ad_0_2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2eace4ad_0_1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7c2eace4ad_0_1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2eace4ad_0_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7c2eace4ad_0_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23"/>
          <p:cNvSpPr txBox="1"/>
          <p:nvPr>
            <p:ph idx="3"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23"/>
          <p:cNvSpPr txBox="1"/>
          <p:nvPr>
            <p:ph idx="4"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23"/>
          <p:cNvSpPr txBox="1"/>
          <p:nvPr>
            <p:ph idx="5"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23"/>
          <p:cNvSpPr txBox="1"/>
          <p:nvPr>
            <p:ph idx="6"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24"/>
          <p:cNvSpPr txBox="1"/>
          <p:nvPr>
            <p:ph idx="1" type="subTitle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26"/>
          <p:cNvSpPr txBox="1"/>
          <p:nvPr>
            <p:ph idx="2"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idx="1"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9"/>
          <p:cNvSpPr txBox="1"/>
          <p:nvPr>
            <p:ph idx="2"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9"/>
          <p:cNvSpPr txBox="1"/>
          <p:nvPr>
            <p:ph idx="3"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30"/>
          <p:cNvSpPr txBox="1"/>
          <p:nvPr>
            <p:ph idx="2"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30"/>
          <p:cNvSpPr txBox="1"/>
          <p:nvPr>
            <p:ph idx="3"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31"/>
          <p:cNvSpPr txBox="1"/>
          <p:nvPr>
            <p:ph idx="3"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1645920" y="1786680"/>
            <a:ext cx="677340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32"/>
          <p:cNvSpPr txBox="1"/>
          <p:nvPr>
            <p:ph idx="2"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33"/>
          <p:cNvSpPr txBox="1"/>
          <p:nvPr>
            <p:ph idx="2"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33"/>
          <p:cNvSpPr txBox="1"/>
          <p:nvPr>
            <p:ph idx="3"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33"/>
          <p:cNvSpPr txBox="1"/>
          <p:nvPr>
            <p:ph idx="4"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1645920" y="1786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3936240" y="1786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34"/>
          <p:cNvSpPr txBox="1"/>
          <p:nvPr>
            <p:ph idx="3" type="body"/>
          </p:nvPr>
        </p:nvSpPr>
        <p:spPr>
          <a:xfrm>
            <a:off x="6226560" y="1786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34"/>
          <p:cNvSpPr txBox="1"/>
          <p:nvPr>
            <p:ph idx="4" type="body"/>
          </p:nvPr>
        </p:nvSpPr>
        <p:spPr>
          <a:xfrm>
            <a:off x="6226560" y="4108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34"/>
          <p:cNvSpPr txBox="1"/>
          <p:nvPr>
            <p:ph idx="5" type="body"/>
          </p:nvPr>
        </p:nvSpPr>
        <p:spPr>
          <a:xfrm>
            <a:off x="3936240" y="4108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34"/>
          <p:cNvSpPr txBox="1"/>
          <p:nvPr>
            <p:ph idx="6" type="body"/>
          </p:nvPr>
        </p:nvSpPr>
        <p:spPr>
          <a:xfrm>
            <a:off x="1645920" y="4108680"/>
            <a:ext cx="218088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2458440" y="210960"/>
            <a:ext cx="6245640" cy="430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1645920" y="4108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8"/>
          <p:cNvSpPr txBox="1"/>
          <p:nvPr>
            <p:ph idx="3" type="body"/>
          </p:nvPr>
        </p:nvSpPr>
        <p:spPr>
          <a:xfrm>
            <a:off x="5116680" y="1786680"/>
            <a:ext cx="330516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1645920" y="1786680"/>
            <a:ext cx="330516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19"/>
          <p:cNvSpPr txBox="1"/>
          <p:nvPr>
            <p:ph idx="3" type="body"/>
          </p:nvPr>
        </p:nvSpPr>
        <p:spPr>
          <a:xfrm>
            <a:off x="5116680" y="4108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64592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5116680" y="1786680"/>
            <a:ext cx="330516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20"/>
          <p:cNvSpPr txBox="1"/>
          <p:nvPr>
            <p:ph idx="3" type="body"/>
          </p:nvPr>
        </p:nvSpPr>
        <p:spPr>
          <a:xfrm>
            <a:off x="1645920" y="4108680"/>
            <a:ext cx="6773400" cy="21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152440" y="1463040"/>
            <a:ext cx="527508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9"/>
          <p:cNvSpPr txBox="1"/>
          <p:nvPr>
            <p:ph idx="10" type="dt"/>
          </p:nvPr>
        </p:nvSpPr>
        <p:spPr>
          <a:xfrm>
            <a:off x="1430640" y="5991120"/>
            <a:ext cx="29476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2458440" y="210960"/>
            <a:ext cx="6245640" cy="92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102960" y="210960"/>
            <a:ext cx="21862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1983600" y="1973160"/>
            <a:ext cx="52752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Baumans"/>
              <a:buNone/>
            </a:pPr>
            <a:r>
              <a:rPr b="0" i="0" lang="es-MX" sz="7200" u="none" cap="none" strike="noStrike">
                <a:solidFill>
                  <a:srgbClr val="FFFFFF"/>
                </a:solidFill>
                <a:latin typeface="Baumans"/>
                <a:ea typeface="Baumans"/>
                <a:cs typeface="Baumans"/>
                <a:sym typeface="Baumans"/>
              </a:rPr>
              <a:t>Linux Básco</a:t>
            </a:r>
            <a:endParaRPr b="0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405880" y="5085360"/>
            <a:ext cx="46842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Century Gothic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405880" y="3443760"/>
            <a:ext cx="46842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3200"/>
              <a:buFont typeface="Century Gothic"/>
              <a:buNone/>
            </a:pPr>
            <a:r>
              <a:rPr b="0" i="0" lang="es-MX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Shell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c2eace4ad_0_23"/>
          <p:cNvSpPr txBox="1"/>
          <p:nvPr/>
        </p:nvSpPr>
        <p:spPr>
          <a:xfrm>
            <a:off x="4071100" y="-1144575"/>
            <a:ext cx="451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Modificar la shell</a:t>
            </a:r>
            <a:endParaRPr/>
          </a:p>
        </p:txBody>
      </p:sp>
      <p:sp>
        <p:nvSpPr>
          <p:cNvPr id="173" name="Google Shape;173;g7c2eace4ad_0_23"/>
          <p:cNvSpPr txBox="1"/>
          <p:nvPr/>
        </p:nvSpPr>
        <p:spPr>
          <a:xfrm>
            <a:off x="1185295" y="1579455"/>
            <a:ext cx="6773400" cy="4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None/>
            </a:pPr>
            <a:r>
              <a:rPr b="1" lang="es-MX" sz="2100">
                <a:latin typeface="Calibri"/>
                <a:ea typeface="Calibri"/>
                <a:cs typeface="Calibri"/>
                <a:sym typeface="Calibri"/>
              </a:rPr>
              <a:t>Ej: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7c2eace4ad_0_23"/>
          <p:cNvPicPr preferRelativeResize="0"/>
          <p:nvPr/>
        </p:nvPicPr>
        <p:blipFill rotWithShape="1">
          <a:blip r:embed="rId3">
            <a:alphaModFix/>
          </a:blip>
          <a:srcRect b="0" l="0" r="44668" t="29597"/>
          <a:stretch/>
        </p:blipFill>
        <p:spPr>
          <a:xfrm>
            <a:off x="788225" y="2876000"/>
            <a:ext cx="7567549" cy="18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300"/>
              <a:buFont typeface="Century Gothic"/>
              <a:buNone/>
            </a:pPr>
            <a:r>
              <a:rPr b="0" i="0" lang="es-MX" sz="33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es una Shell?</a:t>
            </a:r>
            <a:b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informática, el término </a:t>
            </a: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utiliza para referirse a todos aquellos programas que proveen una interfaz 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usuario para </a:t>
            </a: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comunicarse con el resto del</a:t>
            </a: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sistema operativo.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shell es un archivo ejecutable que debe interpretar los comandos, transmitirlos al sistema y arrojar el resultado.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950" y="3971725"/>
            <a:ext cx="3290601" cy="28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300"/>
              <a:buFont typeface="Century Gothic"/>
              <a:buNone/>
            </a:pPr>
            <a:r>
              <a:rPr b="0" i="0" lang="es-MX" sz="33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Ejemplos de Shell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645920" y="1786680"/>
            <a:ext cx="6773400" cy="4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 de texto común. </a:t>
            </a: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Bash, emacs, símbolo del sistema de window, etc.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s-MX" sz="2100">
                <a:latin typeface="Calibri"/>
                <a:ea typeface="Calibri"/>
                <a:cs typeface="Calibri"/>
                <a:sym typeface="Calibri"/>
              </a:rPr>
              <a:t>Al mencionar shell suele hacerse referencia a este.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000" y="2882200"/>
            <a:ext cx="6191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300"/>
              <a:buFont typeface="Century Gothic"/>
              <a:buNone/>
            </a:pPr>
            <a:r>
              <a:rPr b="0" i="0" lang="es-MX" sz="33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Ejemplos de Shell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645920" y="1786680"/>
            <a:ext cx="6773400" cy="4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 gráfico común. </a:t>
            </a: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GNome,KDE,XFCE,LXDE,Unity, MacOS Desktop Environment, Escritorio Windows, etc.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5" y="2772700"/>
            <a:ext cx="6773399" cy="3797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300"/>
              <a:buFont typeface="Century Gothic"/>
              <a:buNone/>
            </a:pPr>
            <a:r>
              <a:rPr b="0" i="0" lang="es-MX" sz="33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Shell</a:t>
            </a:r>
            <a:b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645920" y="1786680"/>
            <a:ext cx="6773400" cy="44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la mayoría de los sistemas Linux, un programa llamado </a:t>
            </a: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bash </a:t>
            </a:r>
            <a:r>
              <a:rPr b="0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el que actúa como el programa shell. Existen varias shell, entre ellas, las más comunes son las siguientes: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 Bourne (sh)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 C (csh)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 TC (tcsh)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 Korn (ksh)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Shell Bourne - Again (bash)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350" y="1825100"/>
            <a:ext cx="6816976" cy="38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/>
        </p:nvSpPr>
        <p:spPr>
          <a:xfrm>
            <a:off x="2458080" y="357480"/>
            <a:ext cx="54360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300"/>
              <a:buFont typeface="Century Gothic"/>
              <a:buNone/>
            </a:pPr>
            <a:r>
              <a:rPr b="0" i="0" lang="es-MX" sz="33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¿Qué Shell estoy utilizando?</a:t>
            </a:r>
            <a:b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645920" y="1786680"/>
            <a:ext cx="6773400" cy="4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Calibri"/>
              <a:buChar char="•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echo $SHELL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●"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También puedo saber que shell estoy usando por medio del prompt por defecto. 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-Si se observa un “$” entonces está usando la bash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1" i="0" lang="es-MX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-Si se observa un “%” entonces está usando la shell C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25" y="2352575"/>
            <a:ext cx="8313950" cy="8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2eace4ad_0_13"/>
          <p:cNvSpPr txBox="1"/>
          <p:nvPr/>
        </p:nvSpPr>
        <p:spPr>
          <a:xfrm>
            <a:off x="1185295" y="1579455"/>
            <a:ext cx="6773400" cy="4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1" lang="es-MX" sz="2100">
                <a:latin typeface="Calibri"/>
                <a:ea typeface="Calibri"/>
                <a:cs typeface="Calibri"/>
                <a:sym typeface="Calibri"/>
              </a:rPr>
              <a:t>Antes de hacer cualquier modificación: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1" lang="es-MX" sz="2100">
                <a:latin typeface="Calibri"/>
                <a:ea typeface="Calibri"/>
                <a:cs typeface="Calibri"/>
                <a:sym typeface="Calibri"/>
              </a:rPr>
              <a:t>*Crear respaldos de los archivos a modificar: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b="1" lang="es-MX" sz="2100">
                <a:latin typeface="Calibri"/>
                <a:ea typeface="Calibri"/>
                <a:cs typeface="Calibri"/>
                <a:sym typeface="Calibri"/>
              </a:rPr>
              <a:t>/etc/profile :Es global y el primero a leer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None/>
            </a:pPr>
            <a:r>
              <a:rPr b="1" lang="es-MX" sz="2100">
                <a:latin typeface="Calibri"/>
                <a:ea typeface="Calibri"/>
                <a:cs typeface="Calibri"/>
                <a:sym typeface="Calibri"/>
              </a:rPr>
              <a:t>~/.bashrc : Aquí se pueden modificar los prompt y alias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1"/>
              </a:spcBef>
              <a:spcAft>
                <a:spcPts val="0"/>
              </a:spcAft>
              <a:buNone/>
            </a:pPr>
            <a:r>
              <a:rPr b="1" lang="es-MX" sz="2100">
                <a:latin typeface="Calibri"/>
                <a:ea typeface="Calibri"/>
                <a:cs typeface="Calibri"/>
                <a:sym typeface="Calibri"/>
              </a:rPr>
              <a:t>Verificar que modificamos PS1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7c2eace4ad_0_13"/>
          <p:cNvSpPr txBox="1"/>
          <p:nvPr/>
        </p:nvSpPr>
        <p:spPr>
          <a:xfrm>
            <a:off x="3211450" y="342525"/>
            <a:ext cx="5388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3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Modificar la shell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g7c2eace4a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4068"/>
            <a:ext cx="9144000" cy="256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7c2eace4ad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5" y="1553150"/>
            <a:ext cx="5746749" cy="49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7c2eace4ad_0_8"/>
          <p:cNvSpPr txBox="1"/>
          <p:nvPr/>
        </p:nvSpPr>
        <p:spPr>
          <a:xfrm>
            <a:off x="4071100" y="-1144575"/>
            <a:ext cx="451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Modificar la shell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